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7" r:id="rId5"/>
    <p:sldId id="279" r:id="rId6"/>
    <p:sldId id="281" r:id="rId7"/>
    <p:sldId id="270" r:id="rId8"/>
    <p:sldId id="258" r:id="rId9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8B97"/>
    <a:srgbClr val="CCCC00"/>
    <a:srgbClr val="035C51"/>
    <a:srgbClr val="F11B27"/>
    <a:srgbClr val="F01C28"/>
    <a:srgbClr val="9D0B0C"/>
    <a:srgbClr val="790029"/>
    <a:srgbClr val="7A012A"/>
    <a:srgbClr val="9E090F"/>
    <a:srgbClr val="E3C79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71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-97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FB26-BB6F-4330-912A-497AFAC186A4}" type="datetimeFigureOut">
              <a:rPr lang="pt-PT" smtClean="0"/>
              <a:pPr/>
              <a:t>10-01-2017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091E-5A93-43C4-8516-B23098291BF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148630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FB26-BB6F-4330-912A-497AFAC186A4}" type="datetimeFigureOut">
              <a:rPr lang="pt-PT" smtClean="0"/>
              <a:pPr/>
              <a:t>10-01-2017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091E-5A93-43C4-8516-B23098291BF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2682172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FB26-BB6F-4330-912A-497AFAC186A4}" type="datetimeFigureOut">
              <a:rPr lang="pt-PT" smtClean="0"/>
              <a:pPr/>
              <a:t>10-01-2017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091E-5A93-43C4-8516-B23098291BF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1801685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FB26-BB6F-4330-912A-497AFAC186A4}" type="datetimeFigureOut">
              <a:rPr lang="pt-PT" smtClean="0"/>
              <a:pPr/>
              <a:t>10-01-2017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091E-5A93-43C4-8516-B23098291BF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1204693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FB26-BB6F-4330-912A-497AFAC186A4}" type="datetimeFigureOut">
              <a:rPr lang="pt-PT" smtClean="0"/>
              <a:pPr/>
              <a:t>10-01-2017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091E-5A93-43C4-8516-B23098291BF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4183782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FB26-BB6F-4330-912A-497AFAC186A4}" type="datetimeFigureOut">
              <a:rPr lang="pt-PT" smtClean="0"/>
              <a:pPr/>
              <a:t>10-01-2017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091E-5A93-43C4-8516-B23098291BF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455729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FB26-BB6F-4330-912A-497AFAC186A4}" type="datetimeFigureOut">
              <a:rPr lang="pt-PT" smtClean="0"/>
              <a:pPr/>
              <a:t>10-01-2017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091E-5A93-43C4-8516-B23098291BF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126388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FB26-BB6F-4330-912A-497AFAC186A4}" type="datetimeFigureOut">
              <a:rPr lang="pt-PT" smtClean="0"/>
              <a:pPr/>
              <a:t>10-01-2017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091E-5A93-43C4-8516-B23098291BF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2339342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FB26-BB6F-4330-912A-497AFAC186A4}" type="datetimeFigureOut">
              <a:rPr lang="pt-PT" smtClean="0"/>
              <a:pPr/>
              <a:t>10-01-2017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091E-5A93-43C4-8516-B23098291BF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2282208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FB26-BB6F-4330-912A-497AFAC186A4}" type="datetimeFigureOut">
              <a:rPr lang="pt-PT" smtClean="0"/>
              <a:pPr/>
              <a:t>10-01-2017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091E-5A93-43C4-8516-B23098291BF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2868367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FB26-BB6F-4330-912A-497AFAC186A4}" type="datetimeFigureOut">
              <a:rPr lang="pt-PT" smtClean="0"/>
              <a:pPr/>
              <a:t>10-01-2017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091E-5A93-43C4-8516-B23098291BF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110443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AFB26-BB6F-4330-912A-497AFAC186A4}" type="datetimeFigureOut">
              <a:rPr lang="pt-PT" smtClean="0"/>
              <a:pPr/>
              <a:t>10-01-2017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7091E-5A93-43C4-8516-B23098291BF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1881833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92885" y="5049862"/>
            <a:ext cx="12191999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000"/>
              </a:lnSpc>
            </a:pPr>
            <a:r>
              <a:rPr lang="pt-PT" sz="4500" dirty="0">
                <a:solidFill>
                  <a:srgbClr val="035C5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  <a:r>
              <a:rPr lang="pt-PT" sz="4500" dirty="0" smtClean="0">
                <a:solidFill>
                  <a:srgbClr val="035C5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causa das coisas</a:t>
            </a:r>
          </a:p>
          <a:p>
            <a:pPr algn="ctr">
              <a:lnSpc>
                <a:spcPts val="4000"/>
              </a:lnSpc>
            </a:pPr>
            <a:r>
              <a:rPr lang="pt-PT" sz="2600" b="1" spc="140" dirty="0">
                <a:solidFill>
                  <a:srgbClr val="035C51"/>
                </a:solidFill>
                <a:latin typeface="Bradley Hand ITC" panose="03070402050302030203" pitchFamily="66" charset="0"/>
                <a:cs typeface="Aharoni" panose="02010803020104030203" pitchFamily="2" charset="-79"/>
              </a:rPr>
              <a:t>p</a:t>
            </a:r>
            <a:r>
              <a:rPr lang="pt-PT" sz="2600" b="1" spc="140" dirty="0" smtClean="0">
                <a:solidFill>
                  <a:srgbClr val="035C51"/>
                </a:solidFill>
                <a:latin typeface="Bradley Hand ITC" panose="03070402050302030203" pitchFamily="66" charset="0"/>
                <a:cs typeface="Aharoni" panose="02010803020104030203" pitchFamily="2" charset="-79"/>
              </a:rPr>
              <a:t>equenos conhecimentos de ciência para meninos curiosos</a:t>
            </a:r>
            <a:endParaRPr lang="pt-PT" sz="2600" b="1" spc="140" dirty="0">
              <a:solidFill>
                <a:srgbClr val="035C51"/>
              </a:solidFill>
              <a:latin typeface="Bradley Hand ITC" panose="03070402050302030203" pitchFamily="66" charset="0"/>
              <a:cs typeface="Aharoni" panose="02010803020104030203" pitchFamily="2" charset="-79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-1684" y="1556809"/>
            <a:ext cx="12191999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8500" b="1" dirty="0" smtClean="0">
                <a:solidFill>
                  <a:srgbClr val="F11B27"/>
                </a:solidFill>
                <a:latin typeface="Bradley Hand ITC" panose="03070402050302030203" pitchFamily="66" charset="0"/>
              </a:rPr>
              <a:t>Rebola a bola</a:t>
            </a:r>
            <a:endParaRPr lang="pt-PT" sz="8500" b="1" dirty="0">
              <a:solidFill>
                <a:srgbClr val="F11B27"/>
              </a:solidFill>
              <a:latin typeface="Bradley Hand ITC" panose="03070402050302030203" pitchFamily="66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0" y="3806132"/>
            <a:ext cx="122848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800" b="1" dirty="0" smtClean="0">
                <a:solidFill>
                  <a:srgbClr val="035C51"/>
                </a:solidFill>
                <a:cs typeface="Aharoni" panose="02010803020104030203"/>
              </a:rPr>
              <a:t>SENTIDOS</a:t>
            </a:r>
            <a:endParaRPr lang="pt-PT" sz="2800" b="1" dirty="0">
              <a:solidFill>
                <a:srgbClr val="035C51"/>
              </a:solidFill>
              <a:cs typeface="Aharoni" panose="02010803020104030203"/>
            </a:endParaRPr>
          </a:p>
        </p:txBody>
      </p:sp>
      <p:cxnSp>
        <p:nvCxnSpPr>
          <p:cNvPr id="6" name="Conexão reta 5"/>
          <p:cNvCxnSpPr/>
          <p:nvPr/>
        </p:nvCxnSpPr>
        <p:spPr>
          <a:xfrm flipV="1">
            <a:off x="-21546" y="2827495"/>
            <a:ext cx="12191998" cy="105727"/>
          </a:xfrm>
          <a:prstGeom prst="line">
            <a:avLst/>
          </a:prstGeom>
          <a:ln w="76200">
            <a:solidFill>
              <a:srgbClr val="035C5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xão reta 22"/>
          <p:cNvCxnSpPr/>
          <p:nvPr/>
        </p:nvCxnSpPr>
        <p:spPr>
          <a:xfrm flipV="1">
            <a:off x="130847" y="2979895"/>
            <a:ext cx="12191998" cy="105727"/>
          </a:xfrm>
          <a:prstGeom prst="line">
            <a:avLst/>
          </a:prstGeom>
          <a:ln w="76200">
            <a:solidFill>
              <a:srgbClr val="F01C28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xão reta 23"/>
          <p:cNvCxnSpPr/>
          <p:nvPr/>
        </p:nvCxnSpPr>
        <p:spPr>
          <a:xfrm flipV="1">
            <a:off x="-37962" y="3120575"/>
            <a:ext cx="12191998" cy="105727"/>
          </a:xfrm>
          <a:prstGeom prst="line">
            <a:avLst/>
          </a:prstGeom>
          <a:ln w="76200">
            <a:solidFill>
              <a:srgbClr val="035C5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15874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644153" y="2200814"/>
            <a:ext cx="774038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5000" b="1" dirty="0" smtClean="0">
                <a:solidFill>
                  <a:srgbClr val="F11B27"/>
                </a:solidFill>
                <a:latin typeface="Bradley Hand ITC" panose="03070402050302030203" pitchFamily="66" charset="0"/>
              </a:rPr>
              <a:t>Rebola a bola</a:t>
            </a:r>
            <a:endParaRPr lang="pt-PT" sz="5000" b="1" dirty="0">
              <a:solidFill>
                <a:srgbClr val="F11B27"/>
              </a:solidFill>
              <a:latin typeface="Bradley Hand ITC" panose="03070402050302030203" pitchFamily="66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915759" y="2925394"/>
            <a:ext cx="74474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2400" b="1" dirty="0" smtClean="0">
                <a:solidFill>
                  <a:schemeClr val="accent1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SENTIDOS</a:t>
            </a:r>
            <a:endParaRPr lang="pt-PT" sz="2400" b="1" dirty="0">
              <a:solidFill>
                <a:schemeClr val="accent1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cxnSp>
        <p:nvCxnSpPr>
          <p:cNvPr id="6" name="Conexão reta 5"/>
          <p:cNvCxnSpPr/>
          <p:nvPr/>
        </p:nvCxnSpPr>
        <p:spPr>
          <a:xfrm flipV="1">
            <a:off x="4303059" y="2893311"/>
            <a:ext cx="6963921" cy="32083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736" y="6045641"/>
            <a:ext cx="2180493" cy="518471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555" y="5899842"/>
            <a:ext cx="1215453" cy="724597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5759" y="5650182"/>
            <a:ext cx="2922771" cy="974257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9130" y="6045642"/>
            <a:ext cx="1555407" cy="51847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0186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iângulo isósceles 4"/>
          <p:cNvSpPr/>
          <p:nvPr/>
        </p:nvSpPr>
        <p:spPr>
          <a:xfrm>
            <a:off x="0" y="5759116"/>
            <a:ext cx="12192000" cy="1098884"/>
          </a:xfrm>
          <a:prstGeom prst="triangle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CaixaDeTexto 5"/>
          <p:cNvSpPr txBox="1"/>
          <p:nvPr/>
        </p:nvSpPr>
        <p:spPr>
          <a:xfrm>
            <a:off x="288758" y="6096000"/>
            <a:ext cx="6320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A causa das coisas</a:t>
            </a:r>
          </a:p>
          <a:p>
            <a:r>
              <a:rPr lang="pt-PT" b="1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Pequenos conhecimentos de ciência para meninos curiosos</a:t>
            </a:r>
            <a:endParaRPr lang="pt-PT" b="1" dirty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966463" y="1517463"/>
            <a:ext cx="3806904" cy="48962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Material</a:t>
            </a:r>
          </a:p>
          <a:p>
            <a:endParaRPr lang="pt-PT" sz="1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3500"/>
              </a:lnSpc>
              <a:spcBef>
                <a:spcPts val="1200"/>
              </a:spcBef>
            </a:pPr>
            <a:r>
              <a:rPr lang="pt-PT" sz="2400" dirty="0" smtClean="0">
                <a:latin typeface="Arial" pitchFamily="34" charset="0"/>
                <a:cs typeface="Arial" pitchFamily="34" charset="0"/>
              </a:rPr>
              <a:t>Farinha </a:t>
            </a:r>
            <a:r>
              <a:rPr lang="pt-PT" sz="2400" dirty="0">
                <a:latin typeface="Arial" pitchFamily="34" charset="0"/>
                <a:cs typeface="Arial" pitchFamily="34" charset="0"/>
              </a:rPr>
              <a:t>maizena</a:t>
            </a:r>
          </a:p>
          <a:p>
            <a:pPr>
              <a:lnSpc>
                <a:spcPts val="3500"/>
              </a:lnSpc>
              <a:spcBef>
                <a:spcPts val="1200"/>
              </a:spcBef>
            </a:pPr>
            <a:r>
              <a:rPr lang="pt-PT" sz="2400" dirty="0">
                <a:latin typeface="Arial" pitchFamily="34" charset="0"/>
                <a:cs typeface="Arial" pitchFamily="34" charset="0"/>
              </a:rPr>
              <a:t>Água da torneira</a:t>
            </a:r>
          </a:p>
          <a:p>
            <a:pPr>
              <a:lnSpc>
                <a:spcPts val="3500"/>
              </a:lnSpc>
              <a:spcBef>
                <a:spcPts val="1200"/>
              </a:spcBef>
            </a:pPr>
            <a:r>
              <a:rPr lang="pt-PT" sz="2400" dirty="0">
                <a:latin typeface="Arial" pitchFamily="34" charset="0"/>
                <a:cs typeface="Arial" pitchFamily="34" charset="0"/>
              </a:rPr>
              <a:t>1 taça média</a:t>
            </a:r>
          </a:p>
          <a:p>
            <a:pPr>
              <a:lnSpc>
                <a:spcPts val="3500"/>
              </a:lnSpc>
              <a:spcBef>
                <a:spcPts val="1200"/>
              </a:spcBef>
            </a:pPr>
            <a:r>
              <a:rPr lang="pt-PT" sz="2400" dirty="0">
                <a:latin typeface="Arial" pitchFamily="34" charset="0"/>
                <a:cs typeface="Arial" pitchFamily="34" charset="0"/>
              </a:rPr>
              <a:t>1 copo</a:t>
            </a:r>
          </a:p>
          <a:p>
            <a:pPr>
              <a:lnSpc>
                <a:spcPts val="3500"/>
              </a:lnSpc>
              <a:spcBef>
                <a:spcPts val="1200"/>
              </a:spcBef>
            </a:pPr>
            <a:endParaRPr lang="pt-PT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haroni"/>
            </a:endParaRPr>
          </a:p>
          <a:p>
            <a:pPr>
              <a:lnSpc>
                <a:spcPts val="3500"/>
              </a:lnSpc>
              <a:spcBef>
                <a:spcPts val="1200"/>
              </a:spcBef>
            </a:pPr>
            <a:endParaRPr lang="pt-PT" sz="2400" b="1" dirty="0">
              <a:solidFill>
                <a:schemeClr val="tx1">
                  <a:lumMod val="65000"/>
                  <a:lumOff val="35000"/>
                </a:schemeClr>
              </a:solidFill>
              <a:latin typeface="Aharoni"/>
            </a:endParaRPr>
          </a:p>
          <a:p>
            <a:pPr>
              <a:lnSpc>
                <a:spcPts val="3500"/>
              </a:lnSpc>
              <a:spcBef>
                <a:spcPts val="1200"/>
              </a:spcBef>
            </a:pPr>
            <a:endParaRPr lang="pt-PT" sz="2400" dirty="0">
              <a:solidFill>
                <a:schemeClr val="tx1">
                  <a:lumMod val="65000"/>
                  <a:lumOff val="35000"/>
                </a:schemeClr>
              </a:solidFill>
              <a:latin typeface="Aharoni"/>
            </a:endParaRPr>
          </a:p>
        </p:txBody>
      </p:sp>
      <p:sp>
        <p:nvSpPr>
          <p:cNvPr id="2" name="AutoShape 6" descr="data:image/jpeg;base64,/9j/4AAQSkZJRgABAQAAAQABAAD/2wCEAAkGBxEQEBAQDw0QDg0QDw4PDg8PDhAPDw8NFBEWFhQRFBYYHCggGBolGxQUITEhJSkrLi4wFx8zODMsNygtOisBCgoKDAwNDgwMDyscHxkrLCsrKysrKysrKysrKysrKysrKysrKysrKysrKysrKysrKysrKysrKysrKysrKysrK//AABEIAOEA4QMBIgACEQEDEQH/xAAcAAEAAQUBAQAAAAAAAAAAAAAAAwECBAUGBwj/xABMEAACAQIBBgcKCQkJAQAAAAAAAQIDEQQFBhIhMVETFUFxkbLRFCIyUoGTlKHB0gczVGFygpKx8CRCQ1Njg6KzwhY0RGJzdOHi8SP/xAAVAQEBAAAAAAAAAAAAAAAAAAAAAf/EABQRAQAAAAAAAAAAAAAAAAAAAAD/2gAMAwEAAhEDEQA/APcQAAAAAAAAAAAAAAAAAAAAAAAAAAAAAAAAAAAAAAAAAAAAAAAAAAAAAAAAAAAAAAAAAAAAAAAAAAAAAAAAAAAAAAAAAAAAAAAAAAAAAAAAAAAAAAAAAAAAAAAAAAAAAAAAAAAAAAAAAAAAAAAAAAAAAAAAAAAAAAAAAAAAAAAARYjERprSnJRW93MdZUpPY5vmo1X/AEgZoMPjKn+08xW90rxjT3VfR6/ugZYMLjOnuq+jV/dHGlPdV9Gr+6BmgweNae6r6NX90ca0/wBr6NX90DOBg8aU91X0bEe4ONKe6r6NX90DOBhcZ0/Fq+j1/dKcaU/FrejV/dAzgYXGcPFrejV/dHGdP9p6PX90DNBhPKtJcs1z0K3ukuExlOqm6c1NLU7XVn5eZgZAAAAAAAAAAAAAAAAAAA1uXH3i+t1WMM9S18iGXfAXPLqsYbYuZAZcGSSZHAvkBZcX/FwUAX/Fx+NoADp6Rf8AFwAK3BQICRIjkSEUgIa2wx8jeHU5l1mT1thDkf4ypzLrMDbAAAAAAAAAAAAAAAAAADWZd8Bc7+4YbYuZDL3xa539xTC7F5AMymSSI4F8gLACgAAAVBQAVCKFUBIRSJCKQEFfYQ5G8OpzLrMlrPURZD8Kp5OtIDbgAAAAAAAAAAAAAAAAADV5wfFrnfVZTC7FzIZxO1G/0uqy3C7FzIDOgSTIoEkmBYGUAAFABUAACqKFUBeRSJLkUmBj13qI8gvXU8nWmXYh6iPNx/G/V61QDdAAAAAAAAAAAAAAAAAADT50yth5vdGo+inJluDepcxTO9/ktT6FX+TMiybO8IPfFP1FG0pkkiGmyWTIKFAUAqClxcCoKXFwKlUW3KoC9kMiSTIJsDHxT1Eea7uqj+j1plmPnaL5mUzMlelJ79D1xv7QOhAAAAAAAAAAAAAAAAAAGlztV8O142nHppTRps1cXwmFoTv4VKm3z6KujaZ61dDCubeiozUm7pWSjLlZyeZeIUYTo6V+Cq1Ix16tBvShb6solHdUpE0mYVCoZDmQXXDZFpByAvuVuRaQ0gJbi5FpFdICS5VMi0i6DAkmzHnIuqyMecgNZl7EaNKo72tCT9RlZj/E1PmqKP2YRRoc68WoUm9t5R1X5L3a6Ebv4PZ6WE0rJaU72V7eBHeUdOACAAAAAAAAAAAAAAAADnc/dHuGrpW0F4WlrVrM83zdylRp1koztwkVFR230Vda9+trk2I9Lz4p6WBrR1K6SvJXS+dnk9TAyTitGFSUHpSUaM4OMYv54K75wPS8Jjlq1ozZYpb10o86yPWqVK3B6clJt2jKcWrbdSjqR0WKyWnqc6stG+k4XSW/W2lYqOg7sj4y6UO7I+MulHHdwUuSdb5//pL2dpcsnU7NaVRt7p1Lrm74DsO61vXSO6lvXScTPI8eSpilzVpL2lvEm6ri/PMDue6Vv9ZVYhbzh45FfJWxXnmXwyVJbcRilzzk/wCpAdvGsZEJpK7OLoZMnyYyrfc41W/VJm1w+Qa+14ipJbnOdPrU7hW3rYgw6uLS/wDTGlgKkWrupblaqQqauZxRdWxyw8Y8NDhKUlLW6d9FxV2pKytdbPbtCORz4yhKEVwT72S75twvHXazbV9+z2na/BvNywMJSbbbW13dtCJwmUs5KdSnUhGnPDXvapKlhsRGULWUHLXKOxa9b+c7z4OJN4GDk7u66kQrqAAQAAAAAAAAAAAAAAAAaLPeF8BiFvjHlS/OW/UeM0sBGq0qledrJypuo4Q28iitfLs6T2fPZfkGI+gtrt+cj5pqYJ6KtDVbWttgPRMDkt0JKVCjh4JWfCU6sqk2r7XJxbT8ptq+Vqq79+E/zoV4xbtqtd2ueY5ApS7oo2unwtNLbs0lqPdI4WDWunB88IlRzOGyrpPvo2l/nq0ZPrs2Kx0ba9nzSi16mblZMoS1yoUm9/Bxv9xesiYZ7cNT+yBoXlOktrivrW9pTjej48POf8nQrN7CP/C0/Imiv9msG/8ADQ6Z9pFc9xvR8eHnP+xcss0fHpv60X7Tf/2YwfyaH2p9pR5s4P5NDpn2gaelnDQj+kjF741JR6shWzrpL9LNvktpy9fabniDCrZhodDf3jirDrZh6S/dx7Co0kM4IzWutHRs/Cj365kltMDKdV4hyiqbxdKWuUeCtBzvtTcotJbrPWdBiMLThrhThFrY1BI8IytlzFOtiI911+DjiMRGMVVkoqMaslFJLZqA9GjkbD2/KcLwChFtLuiVac5JalGm3eN/nlqO7+DpJYJKMdGKm7RaSstCOrVq6D5/yLiak5NTq1JrV4dSc9/jM9++Dl/ka+kupFewK6oAEAAAAAAAAAAAAAAAAHO/CAm8n4hLa4ta9mxv2HzXUTjZbNS2N7j6ny5gFiKFSj461c6d7ezynhuc+Y2JpNuFGpKP+m3/ABK6YHO5r1n3Xh7vU69Lb9NHvFHWkeAUcDiKFWE+DcJQnGa07xWlGSavy21Hr+TM56DjHTqQhJpNxc496+VFR1UIk0Imrw+W8NLZXg/LczaeU6H66PQyKzoxJFExoZRo/rF0S7CRY+l4/qfYBLolHEjePpeP/DLsLJZSorbU9T7AL5RIpRI55WoL9J6mY1TLlDkm29yQFmNhqZ845V/vGJ/3WK/nzPeMsZwxjCTp0pTml3qbhFOXJe8lqvY8YWbmLqSk+BcnKUpSlwlFXk3dvw3y3KiHIEbzfk9p9BfBzBrCa966bX9qPOM08xcSmr4fwneVSUo6CXOnb7z2XJGAWHpRpp3trlLZpSe125FyJbkgrNABAAAAAAAAAAAAAAAAAAAFsoJ7Unzq5G8LTe2nB88IkwAxngKP6il5uHYUeTqHyel5qHYZQAxXk2h8no+ah2FryVh/k1DzNPsMwAYXFOG+S0PM0+wuWTKC2YaiualDsMsAY6wFFbKFJfu49hd3JT/VQ+xHsJgBEsNTWynBfUiXxppbIpcySLgAAAAAAAAAAAAAAAAAAAAAAAAAAAAAAAAAAAAAAAAAAAAAAAAAAAAAAf/Z"/>
          <p:cNvSpPr>
            <a:spLocks noChangeAspect="1" noChangeArrowheads="1"/>
          </p:cNvSpPr>
          <p:nvPr/>
        </p:nvSpPr>
        <p:spPr bwMode="auto">
          <a:xfrm>
            <a:off x="168638" y="-1971675"/>
            <a:ext cx="3943350" cy="3943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" name="AutoShape 8" descr="data:image/jpeg;base64,/9j/4AAQSkZJRgABAQAAAQABAAD/2wCEAAkGBxEQEBAQDw0QDg0QDw4PDg8PDhAPDw8NFBEWFhQRFBYYHCggGBolGxQUITEhJSkrLi4wFx8zODMsNygtOisBCgoKDAwNDgwMDyscHxkrLCsrKysrKysrKysrKysrKysrKysrKysrKysrKysrKysrKysrKysrKysrKysrKysrK//AABEIAOEA4QMBIgACEQEDEQH/xAAcAAEAAQUBAQAAAAAAAAAAAAAAAwECBAUGBwj/xABMEAACAQIBBgcKCQkJAQAAAAAAAQIDEQQFBhIhMVETFUFxkbLRFCIyUoGTlKHB0gczVGFygpKx8CRCQ1Njg6KzwhY0RGJzdOHi8SP/xAAVAQEBAAAAAAAAAAAAAAAAAAAAAf/EABQRAQAAAAAAAAAAAAAAAAAAAAD/2gAMAwEAAhEDEQA/APcQAAAAAAAAAAAAAAAAAAAAAAAAAAAAAAAAAAAAAAAAAAAAAAAAAAAAAAAAAAAAAAAAAAAAAAAAAAAAAAAAAAAAAAAAAAAAAAAAAAAAAAAAAAAAAAAAAAAAAAAAAAAAAAAAAAAAAAAAAAAAAAAAAAAAAAAAAAAAAAAAAAAAAAAARYjERprSnJRW93MdZUpPY5vmo1X/AEgZoMPjKn+08xW90rxjT3VfR6/ugZYMLjOnuq+jV/dHGlPdV9Gr+6BmgweNae6r6NX90ca0/wBr6NX90DOBg8aU91X0bEe4ONKe6r6NX90DOBhcZ0/Fq+j1/dKcaU/FrejV/dAzgYXGcPFrejV/dHGdP9p6PX90DNBhPKtJcs1z0K3ukuExlOqm6c1NLU7XVn5eZgZAAAAAAAAAAAAAAAAAAA1uXH3i+t1WMM9S18iGXfAXPLqsYbYuZAZcGSSZHAvkBZcX/FwUAX/Fx+NoADp6Rf8AFwAK3BQICRIjkSEUgIa2wx8jeHU5l1mT1thDkf4ypzLrMDbAAAAAAAAAAAAAAAAAADWZd8Bc7+4YbYuZDL3xa539xTC7F5AMymSSI4F8gLACgAAAVBQAVCKFUBIRSJCKQEFfYQ5G8OpzLrMlrPURZD8Kp5OtIDbgAAAAAAAAAAAAAAAAADV5wfFrnfVZTC7FzIZxO1G/0uqy3C7FzIDOgSTIoEkmBYGUAAFABUAACqKFUBeRSJLkUmBj13qI8gvXU8nWmXYh6iPNx/G/V61QDdAAAAAAAAAAAAAAAAAADT50yth5vdGo+inJluDepcxTO9/ktT6FX+TMiybO8IPfFP1FG0pkkiGmyWTIKFAUAqClxcCoKXFwKlUW3KoC9kMiSTIJsDHxT1Eea7uqj+j1plmPnaL5mUzMlelJ79D1xv7QOhAAAAAAAAAAAAAAAAAAGlztV8O142nHppTRps1cXwmFoTv4VKm3z6KujaZ61dDCubeiozUm7pWSjLlZyeZeIUYTo6V+Cq1Ix16tBvShb6solHdUpE0mYVCoZDmQXXDZFpByAvuVuRaQ0gJbi5FpFdICS5VMi0i6DAkmzHnIuqyMecgNZl7EaNKo72tCT9RlZj/E1PmqKP2YRRoc68WoUm9t5R1X5L3a6Ebv4PZ6WE0rJaU72V7eBHeUdOACAAAAAAAAAAAAAAAADnc/dHuGrpW0F4WlrVrM83zdylRp1koztwkVFR230Vda9+trk2I9Lz4p6WBrR1K6SvJXS+dnk9TAyTitGFSUHpSUaM4OMYv54K75wPS8Jjlq1ozZYpb10o86yPWqVK3B6clJt2jKcWrbdSjqR0WKyWnqc6stG+k4XSW/W2lYqOg7sj4y6UO7I+MulHHdwUuSdb5//pL2dpcsnU7NaVRt7p1Lrm74DsO61vXSO6lvXScTPI8eSpilzVpL2lvEm6ri/PMDue6Vv9ZVYhbzh45FfJWxXnmXwyVJbcRilzzk/wCpAdvGsZEJpK7OLoZMnyYyrfc41W/VJm1w+Qa+14ipJbnOdPrU7hW3rYgw6uLS/wDTGlgKkWrupblaqQqauZxRdWxyw8Y8NDhKUlLW6d9FxV2pKytdbPbtCORz4yhKEVwT72S75twvHXazbV9+z2na/BvNywMJSbbbW13dtCJwmUs5KdSnUhGnPDXvapKlhsRGULWUHLXKOxa9b+c7z4OJN4GDk7u66kQrqAAQAAAAAAAAAAAAAAAAaLPeF8BiFvjHlS/OW/UeM0sBGq0qledrJypuo4Q28iitfLs6T2fPZfkGI+gtrt+cj5pqYJ6KtDVbWttgPRMDkt0JKVCjh4JWfCU6sqk2r7XJxbT8ptq+Vqq79+E/zoV4xbtqtd2ueY5ApS7oo2unwtNLbs0lqPdI4WDWunB88IlRzOGyrpPvo2l/nq0ZPrs2Kx0ba9nzSi16mblZMoS1yoUm9/Bxv9xesiYZ7cNT+yBoXlOktrivrW9pTjej48POf8nQrN7CP/C0/Imiv9msG/8ADQ6Z9pFc9xvR8eHnP+xcss0fHpv60X7Tf/2YwfyaH2p9pR5s4P5NDpn2gaelnDQj+kjF741JR6shWzrpL9LNvktpy9fabniDCrZhodDf3jirDrZh6S/dx7Co0kM4IzWutHRs/Cj365kltMDKdV4hyiqbxdKWuUeCtBzvtTcotJbrPWdBiMLThrhThFrY1BI8IytlzFOtiI911+DjiMRGMVVkoqMaslFJLZqA9GjkbD2/KcLwChFtLuiVac5JalGm3eN/nlqO7+DpJYJKMdGKm7RaSstCOrVq6D5/yLiak5NTq1JrV4dSc9/jM9++Dl/ka+kupFewK6oAEAAAAAAAAAAAAAAAAHO/CAm8n4hLa4ta9mxv2HzXUTjZbNS2N7j6ny5gFiKFSj461c6d7ezynhuc+Y2JpNuFGpKP+m3/ABK6YHO5r1n3Xh7vU69Lb9NHvFHWkeAUcDiKFWE+DcJQnGa07xWlGSavy21Hr+TM56DjHTqQhJpNxc496+VFR1UIk0Imrw+W8NLZXg/LczaeU6H66PQyKzoxJFExoZRo/rF0S7CRY+l4/qfYBLolHEjePpeP/DLsLJZSorbU9T7AL5RIpRI55WoL9J6mY1TLlDkm29yQFmNhqZ845V/vGJ/3WK/nzPeMsZwxjCTp0pTml3qbhFOXJe8lqvY8YWbmLqSk+BcnKUpSlwlFXk3dvw3y3KiHIEbzfk9p9BfBzBrCa966bX9qPOM08xcSmr4fwneVSUo6CXOnb7z2XJGAWHpRpp3trlLZpSe125FyJbkgrNABAAAAAAAAAAAAAAAAAAAFsoJ7Unzq5G8LTe2nB88IkwAxngKP6il5uHYUeTqHyel5qHYZQAxXk2h8no+ah2FryVh/k1DzNPsMwAYXFOG+S0PM0+wuWTKC2YaiualDsMsAY6wFFbKFJfu49hd3JT/VQ+xHsJgBEsNTWynBfUiXxppbIpcySLgAAAAAAAAAAAAAAAAAAAAAAAAAAAAAAAAAAAAAAAAAAAAAAAAAAAAAAf/Z"/>
          <p:cNvSpPr>
            <a:spLocks noChangeAspect="1" noChangeArrowheads="1"/>
          </p:cNvSpPr>
          <p:nvPr/>
        </p:nvSpPr>
        <p:spPr bwMode="auto">
          <a:xfrm>
            <a:off x="307975" y="-1736725"/>
            <a:ext cx="3943350" cy="3943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" name="CaixaDeTexto 19"/>
          <p:cNvSpPr txBox="1"/>
          <p:nvPr/>
        </p:nvSpPr>
        <p:spPr>
          <a:xfrm>
            <a:off x="8761134" y="3984651"/>
            <a:ext cx="184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>
                <a:latin typeface="Arial" pitchFamily="34" charset="0"/>
                <a:cs typeface="Arial" pitchFamily="34" charset="0"/>
              </a:rPr>
              <a:t>Figura 1</a:t>
            </a:r>
            <a:endParaRPr lang="pt-PT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7282" y="1688321"/>
            <a:ext cx="1057305" cy="167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6776"/>
          <a:stretch/>
        </p:blipFill>
        <p:spPr bwMode="auto">
          <a:xfrm>
            <a:off x="8506537" y="1054199"/>
            <a:ext cx="1390497" cy="2622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0071" y="3002493"/>
            <a:ext cx="2423568" cy="1808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92756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iângulo isósceles 4"/>
          <p:cNvSpPr/>
          <p:nvPr/>
        </p:nvSpPr>
        <p:spPr>
          <a:xfrm>
            <a:off x="0" y="5759116"/>
            <a:ext cx="12192000" cy="1098884"/>
          </a:xfrm>
          <a:prstGeom prst="triangle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CaixaDeTexto 5"/>
          <p:cNvSpPr txBox="1"/>
          <p:nvPr/>
        </p:nvSpPr>
        <p:spPr>
          <a:xfrm>
            <a:off x="288758" y="6096000"/>
            <a:ext cx="6320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A causa das coisas</a:t>
            </a:r>
          </a:p>
          <a:p>
            <a:r>
              <a:rPr lang="pt-PT" b="1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Pequenos conhecimentos de ciência para meninos curiosos</a:t>
            </a:r>
            <a:endParaRPr lang="pt-PT" b="1" dirty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395525" y="1634872"/>
            <a:ext cx="8609611" cy="30880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Procedimento</a:t>
            </a:r>
          </a:p>
          <a:p>
            <a:endParaRPr lang="pt-PT" sz="24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ts val="3200"/>
              </a:lnSpc>
              <a:spcBef>
                <a:spcPts val="1200"/>
              </a:spcBef>
            </a:pPr>
            <a:r>
              <a:rPr lang="pt-PT" sz="2400" dirty="0" smtClean="0">
                <a:latin typeface="Arial" pitchFamily="34" charset="0"/>
                <a:cs typeface="Arial" pitchFamily="34" charset="0"/>
              </a:rPr>
              <a:t>Deita </a:t>
            </a:r>
            <a:r>
              <a:rPr lang="pt-PT" sz="2400" dirty="0">
                <a:latin typeface="Arial" pitchFamily="34" charset="0"/>
                <a:cs typeface="Arial" pitchFamily="34" charset="0"/>
              </a:rPr>
              <a:t>para a taça meio copo de água da torneira</a:t>
            </a:r>
            <a:r>
              <a:rPr lang="pt-PT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lnSpc>
                <a:spcPts val="3200"/>
              </a:lnSpc>
              <a:spcBef>
                <a:spcPts val="1200"/>
              </a:spcBef>
            </a:pPr>
            <a:r>
              <a:rPr lang="pt-PT" sz="2400" dirty="0" smtClean="0">
                <a:latin typeface="Arial" pitchFamily="34" charset="0"/>
                <a:cs typeface="Arial" pitchFamily="34" charset="0"/>
              </a:rPr>
              <a:t>Junta </a:t>
            </a:r>
            <a:r>
              <a:rPr lang="pt-PT" sz="2400" dirty="0">
                <a:latin typeface="Arial" pitchFamily="34" charset="0"/>
                <a:cs typeface="Arial" pitchFamily="34" charset="0"/>
              </a:rPr>
              <a:t>farinha, até ficar uma papa. </a:t>
            </a:r>
            <a:endParaRPr lang="pt-PT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ts val="3200"/>
              </a:lnSpc>
              <a:spcBef>
                <a:spcPts val="1200"/>
              </a:spcBef>
            </a:pPr>
            <a:endParaRPr lang="pt-PT" sz="2400" dirty="0">
              <a:solidFill>
                <a:schemeClr val="tx1">
                  <a:lumMod val="75000"/>
                  <a:lumOff val="25000"/>
                </a:schemeClr>
              </a:solidFill>
              <a:latin typeface="Aharoni"/>
            </a:endParaRPr>
          </a:p>
          <a:p>
            <a:pPr algn="just">
              <a:lnSpc>
                <a:spcPts val="3200"/>
              </a:lnSpc>
              <a:spcBef>
                <a:spcPts val="1200"/>
              </a:spcBef>
            </a:pPr>
            <a:endParaRPr lang="pt-PT" sz="2400" dirty="0">
              <a:solidFill>
                <a:schemeClr val="tx1">
                  <a:lumMod val="75000"/>
                  <a:lumOff val="25000"/>
                </a:schemeClr>
              </a:solidFill>
              <a:latin typeface="Aharoni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6842" y="3178884"/>
            <a:ext cx="3556747" cy="2347453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8961168" y="5526337"/>
            <a:ext cx="184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>
                <a:latin typeface="Arial" pitchFamily="34" charset="0"/>
                <a:cs typeface="Arial" pitchFamily="34" charset="0"/>
              </a:rPr>
              <a:t>Figura 2</a:t>
            </a:r>
            <a:endParaRPr lang="pt-PT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8435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iângulo isósceles 4"/>
          <p:cNvSpPr/>
          <p:nvPr/>
        </p:nvSpPr>
        <p:spPr>
          <a:xfrm>
            <a:off x="0" y="5759116"/>
            <a:ext cx="12192000" cy="1098884"/>
          </a:xfrm>
          <a:prstGeom prst="triangle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CaixaDeTexto 5"/>
          <p:cNvSpPr txBox="1"/>
          <p:nvPr/>
        </p:nvSpPr>
        <p:spPr>
          <a:xfrm>
            <a:off x="288758" y="6096000"/>
            <a:ext cx="6320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A causa das coisas</a:t>
            </a:r>
          </a:p>
          <a:p>
            <a:r>
              <a:rPr lang="pt-PT" b="1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Pequenos conhecimentos de ciência para meninos curiosos</a:t>
            </a:r>
            <a:endParaRPr lang="pt-PT" b="1" dirty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908168" y="1312548"/>
            <a:ext cx="6191879" cy="45140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Procedimento</a:t>
            </a:r>
          </a:p>
          <a:p>
            <a:pPr algn="just">
              <a:lnSpc>
                <a:spcPts val="3200"/>
              </a:lnSpc>
              <a:spcBef>
                <a:spcPts val="1200"/>
              </a:spcBef>
            </a:pPr>
            <a:r>
              <a:rPr lang="pt-PT" sz="2400" dirty="0">
                <a:latin typeface="Arial" pitchFamily="34" charset="0"/>
                <a:cs typeface="Arial" pitchFamily="34" charset="0"/>
              </a:rPr>
              <a:t>Pega </a:t>
            </a:r>
            <a:r>
              <a:rPr lang="pt-PT" sz="2400" dirty="0" smtClean="0">
                <a:latin typeface="Arial" pitchFamily="34" charset="0"/>
                <a:cs typeface="Arial" pitchFamily="34" charset="0"/>
              </a:rPr>
              <a:t>num bocado da papa </a:t>
            </a:r>
            <a:r>
              <a:rPr lang="pt-PT" sz="2400" dirty="0">
                <a:latin typeface="Arial" pitchFamily="34" charset="0"/>
                <a:cs typeface="Arial" pitchFamily="34" charset="0"/>
              </a:rPr>
              <a:t>e rola-a  entre as mãos</a:t>
            </a:r>
            <a:r>
              <a:rPr lang="pt-PT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pt-PT" sz="24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ts val="3200"/>
              </a:lnSpc>
              <a:spcBef>
                <a:spcPts val="1200"/>
              </a:spcBef>
            </a:pPr>
            <a:r>
              <a:rPr lang="pt-PT" sz="2400" dirty="0" smtClean="0">
                <a:latin typeface="Arial" pitchFamily="34" charset="0"/>
                <a:cs typeface="Arial" pitchFamily="34" charset="0"/>
              </a:rPr>
              <a:t>Pede </a:t>
            </a:r>
            <a:r>
              <a:rPr lang="pt-PT" sz="2400" dirty="0">
                <a:latin typeface="Arial" pitchFamily="34" charset="0"/>
                <a:cs typeface="Arial" pitchFamily="34" charset="0"/>
              </a:rPr>
              <a:t>a um amigo que faça o mesmo e que te mostre a bola que aparece, abrindo as mãos</a:t>
            </a:r>
            <a:r>
              <a:rPr lang="pt-PT" sz="24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>
              <a:lnSpc>
                <a:spcPts val="3200"/>
              </a:lnSpc>
              <a:spcBef>
                <a:spcPts val="1200"/>
              </a:spcBef>
            </a:pPr>
            <a:endParaRPr lang="pt-PT" sz="24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ts val="3200"/>
              </a:lnSpc>
              <a:spcBef>
                <a:spcPts val="1200"/>
              </a:spcBef>
            </a:pPr>
            <a:r>
              <a:rPr lang="pt-PT" sz="2400" dirty="0" smtClean="0">
                <a:latin typeface="Arial" pitchFamily="34" charset="0"/>
                <a:cs typeface="Arial" pitchFamily="34" charset="0"/>
              </a:rPr>
              <a:t>O que observas?</a:t>
            </a:r>
            <a:endParaRPr lang="pt-PT" sz="24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ts val="3200"/>
              </a:lnSpc>
              <a:spcBef>
                <a:spcPts val="1200"/>
              </a:spcBef>
            </a:pPr>
            <a:endParaRPr lang="pt-PT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Aharoni"/>
            </a:endParaRPr>
          </a:p>
        </p:txBody>
      </p:sp>
      <p:pic>
        <p:nvPicPr>
          <p:cNvPr id="1026" name="Picture 2" descr="Resultado de imagem para enrolar bolas de farinh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6304" y="1775011"/>
            <a:ext cx="4260909" cy="274768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ixaDeTexto 7"/>
          <p:cNvSpPr txBox="1"/>
          <p:nvPr/>
        </p:nvSpPr>
        <p:spPr>
          <a:xfrm>
            <a:off x="8237641" y="4693199"/>
            <a:ext cx="184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>
                <a:latin typeface="Arial" pitchFamily="34" charset="0"/>
                <a:cs typeface="Arial" pitchFamily="34" charset="0"/>
              </a:rPr>
              <a:t>Figura </a:t>
            </a:r>
            <a:r>
              <a:rPr lang="pt-PT" dirty="0">
                <a:latin typeface="Arial" pitchFamily="34" charset="0"/>
                <a:cs typeface="Arial" pitchFamily="34" charset="0"/>
              </a:rPr>
              <a:t>3</a:t>
            </a:r>
          </a:p>
        </p:txBody>
      </p:sp>
    </p:spTree>
    <p:extLst>
      <p:ext uri="{BB962C8B-B14F-4D97-AF65-F5344CB8AC3E}">
        <p14:creationId xmlns="" xmlns:p14="http://schemas.microsoft.com/office/powerpoint/2010/main" val="179288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iângulo isósceles 4"/>
          <p:cNvSpPr/>
          <p:nvPr/>
        </p:nvSpPr>
        <p:spPr>
          <a:xfrm>
            <a:off x="0" y="5759116"/>
            <a:ext cx="12192000" cy="1098884"/>
          </a:xfrm>
          <a:prstGeom prst="triangle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CaixaDeTexto 5"/>
          <p:cNvSpPr txBox="1"/>
          <p:nvPr/>
        </p:nvSpPr>
        <p:spPr>
          <a:xfrm>
            <a:off x="288758" y="6096000"/>
            <a:ext cx="6320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A causa das coisas</a:t>
            </a:r>
          </a:p>
          <a:p>
            <a:r>
              <a:rPr lang="pt-PT" b="1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Pequenos conhecimentos de ciência para meninos curiosos</a:t>
            </a:r>
            <a:endParaRPr lang="pt-PT" b="1" dirty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041000" y="1067314"/>
            <a:ext cx="9635965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sz="2400" b="1" dirty="0" smtClean="0">
              <a:solidFill>
                <a:srgbClr val="035C51"/>
              </a:solidFill>
              <a:latin typeface="Aharoni"/>
            </a:endParaRPr>
          </a:p>
          <a:p>
            <a:pPr algn="just">
              <a:spcBef>
                <a:spcPts val="1200"/>
              </a:spcBef>
            </a:pPr>
            <a:r>
              <a:rPr lang="pt-PT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Observação</a:t>
            </a:r>
          </a:p>
          <a:p>
            <a:pPr algn="just">
              <a:spcBef>
                <a:spcPts val="1200"/>
              </a:spcBef>
            </a:pPr>
            <a:r>
              <a:rPr lang="pt-PT" sz="2400" dirty="0" smtClean="0">
                <a:latin typeface="Arial" pitchFamily="34" charset="0"/>
                <a:cs typeface="Arial" pitchFamily="34" charset="0"/>
              </a:rPr>
              <a:t>Ao </a:t>
            </a:r>
            <a:r>
              <a:rPr lang="pt-PT" sz="2400" dirty="0">
                <a:latin typeface="Arial" pitchFamily="34" charset="0"/>
                <a:cs typeface="Arial" pitchFamily="34" charset="0"/>
              </a:rPr>
              <a:t>rolares a papa entre as tuas aparece uma bola</a:t>
            </a:r>
            <a:r>
              <a:rPr lang="pt-PT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spcBef>
                <a:spcPts val="1200"/>
              </a:spcBef>
            </a:pPr>
            <a:endParaRPr lang="pt-PT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1200"/>
              </a:spcBef>
            </a:pPr>
            <a:r>
              <a:rPr lang="pt-PT" sz="24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pt-PT" sz="2400" dirty="0">
                <a:latin typeface="Arial" pitchFamily="34" charset="0"/>
                <a:cs typeface="Arial" pitchFamily="34" charset="0"/>
              </a:rPr>
              <a:t>mesmo acontece ao teu amigo, mas quando </a:t>
            </a:r>
            <a:r>
              <a:rPr lang="pt-PT" sz="2400" dirty="0" smtClean="0">
                <a:latin typeface="Arial" pitchFamily="34" charset="0"/>
                <a:cs typeface="Arial" pitchFamily="34" charset="0"/>
              </a:rPr>
              <a:t>ele </a:t>
            </a:r>
            <a:r>
              <a:rPr lang="pt-PT" sz="2400" dirty="0">
                <a:latin typeface="Arial" pitchFamily="34" charset="0"/>
                <a:cs typeface="Arial" pitchFamily="34" charset="0"/>
              </a:rPr>
              <a:t>abre as mãos a bola desfaz-se, </a:t>
            </a:r>
            <a:r>
              <a:rPr lang="pt-PT" sz="2400" dirty="0" smtClean="0">
                <a:latin typeface="Arial" pitchFamily="34" charset="0"/>
                <a:cs typeface="Arial" pitchFamily="34" charset="0"/>
              </a:rPr>
              <a:t>ficando </a:t>
            </a:r>
            <a:r>
              <a:rPr lang="pt-PT" sz="2400" dirty="0">
                <a:latin typeface="Arial" pitchFamily="34" charset="0"/>
                <a:cs typeface="Arial" pitchFamily="34" charset="0"/>
              </a:rPr>
              <a:t>apenas a papa.</a:t>
            </a:r>
            <a:endParaRPr lang="pt-PT" sz="2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0017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iângulo isósceles 4"/>
          <p:cNvSpPr/>
          <p:nvPr/>
        </p:nvSpPr>
        <p:spPr>
          <a:xfrm>
            <a:off x="0" y="5759116"/>
            <a:ext cx="12192000" cy="1098884"/>
          </a:xfrm>
          <a:prstGeom prst="triangle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rgbClr val="035C5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88758" y="6096000"/>
            <a:ext cx="6320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A causa das coisas</a:t>
            </a:r>
          </a:p>
          <a:p>
            <a:r>
              <a:rPr lang="pt-PT" b="1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Pequenos conhecimentos de ciência para meninos curiosos</a:t>
            </a:r>
            <a:endParaRPr lang="pt-PT" b="1" dirty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096248" y="1250563"/>
            <a:ext cx="970174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Explicação </a:t>
            </a:r>
          </a:p>
          <a:p>
            <a:r>
              <a:rPr lang="pt-PT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Porque achas que isto acontece?</a:t>
            </a:r>
          </a:p>
          <a:p>
            <a:endParaRPr lang="pt-PT" sz="24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ts val="3400"/>
              </a:lnSpc>
            </a:pPr>
            <a:r>
              <a:rPr lang="pt-PT" sz="2400" dirty="0" smtClean="0">
                <a:latin typeface="Arial" pitchFamily="34" charset="0"/>
                <a:cs typeface="Arial" pitchFamily="34" charset="0"/>
              </a:rPr>
              <a:t>Há </a:t>
            </a:r>
            <a:r>
              <a:rPr lang="pt-PT" sz="2400" dirty="0">
                <a:latin typeface="Arial" pitchFamily="34" charset="0"/>
                <a:cs typeface="Arial" pitchFamily="34" charset="0"/>
              </a:rPr>
              <a:t>materiais que não se misturam na </a:t>
            </a:r>
            <a:r>
              <a:rPr lang="pt-PT" sz="2400" dirty="0" smtClean="0">
                <a:latin typeface="Arial" pitchFamily="34" charset="0"/>
                <a:cs typeface="Arial" pitchFamily="34" charset="0"/>
              </a:rPr>
              <a:t>água. A </a:t>
            </a:r>
            <a:r>
              <a:rPr lang="pt-PT" sz="2400" dirty="0">
                <a:latin typeface="Arial" pitchFamily="34" charset="0"/>
                <a:cs typeface="Arial" pitchFamily="34" charset="0"/>
              </a:rPr>
              <a:t>farinha maizena é um desses materiais. </a:t>
            </a:r>
            <a:endParaRPr lang="pt-PT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ts val="3400"/>
              </a:lnSpc>
              <a:spcBef>
                <a:spcPts val="1200"/>
              </a:spcBef>
            </a:pPr>
            <a:r>
              <a:rPr lang="pt-PT" sz="24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pt-PT" sz="2400" dirty="0">
                <a:latin typeface="Arial" pitchFamily="34" charset="0"/>
                <a:cs typeface="Arial" pitchFamily="34" charset="0"/>
              </a:rPr>
              <a:t>água mantém unida a farinha, formando uma papa. Quando rolas essa </a:t>
            </a:r>
            <a:r>
              <a:rPr lang="pt-PT" sz="2400" dirty="0" smtClean="0">
                <a:latin typeface="Arial" pitchFamily="34" charset="0"/>
                <a:cs typeface="Arial" pitchFamily="34" charset="0"/>
              </a:rPr>
              <a:t>papa </a:t>
            </a:r>
            <a:r>
              <a:rPr lang="pt-PT" sz="2400" dirty="0">
                <a:latin typeface="Arial" pitchFamily="34" charset="0"/>
                <a:cs typeface="Arial" pitchFamily="34" charset="0"/>
              </a:rPr>
              <a:t>entre as tuas mãos, ela é comprimida por todos os lados e parece seca, formando uma bola. </a:t>
            </a:r>
            <a:endParaRPr lang="pt-PT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ts val="3400"/>
              </a:lnSpc>
              <a:spcBef>
                <a:spcPts val="1200"/>
              </a:spcBef>
            </a:pPr>
            <a:r>
              <a:rPr lang="pt-PT" sz="2400" dirty="0" smtClean="0">
                <a:latin typeface="Arial" pitchFamily="34" charset="0"/>
                <a:cs typeface="Arial" pitchFamily="34" charset="0"/>
              </a:rPr>
              <a:t>Ao </a:t>
            </a:r>
            <a:r>
              <a:rPr lang="pt-PT" sz="2400" dirty="0">
                <a:latin typeface="Arial" pitchFamily="34" charset="0"/>
                <a:cs typeface="Arial" pitchFamily="34" charset="0"/>
              </a:rPr>
              <a:t>abrires as mãos ficas </a:t>
            </a:r>
            <a:r>
              <a:rPr lang="pt-PT" sz="2400" dirty="0" smtClean="0">
                <a:latin typeface="Arial" pitchFamily="34" charset="0"/>
                <a:cs typeface="Arial" pitchFamily="34" charset="0"/>
              </a:rPr>
              <a:t>de novo com </a:t>
            </a:r>
            <a:r>
              <a:rPr lang="pt-PT" sz="2400" dirty="0">
                <a:latin typeface="Arial" pitchFamily="34" charset="0"/>
                <a:cs typeface="Arial" pitchFamily="34" charset="0"/>
              </a:rPr>
              <a:t>a papa.</a:t>
            </a:r>
          </a:p>
        </p:txBody>
      </p:sp>
    </p:spTree>
    <p:extLst>
      <p:ext uri="{BB962C8B-B14F-4D97-AF65-F5344CB8AC3E}">
        <p14:creationId xmlns="" xmlns:p14="http://schemas.microsoft.com/office/powerpoint/2010/main" val="174583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995082" y="698126"/>
            <a:ext cx="10179424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PT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Ficha técnica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pt-PT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Titulo: </a:t>
            </a:r>
            <a:r>
              <a:rPr lang="pt-PT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Rebola a bola</a:t>
            </a:r>
            <a:endParaRPr lang="pt-PT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pt-PT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Protocolo científico: </a:t>
            </a:r>
            <a:r>
              <a:rPr lang="pt-PT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Ana Pimentel</a:t>
            </a:r>
          </a:p>
          <a:p>
            <a:pPr>
              <a:lnSpc>
                <a:spcPct val="150000"/>
              </a:lnSpc>
            </a:pPr>
            <a:r>
              <a:rPr lang="pt-PT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Voz: </a:t>
            </a:r>
            <a:r>
              <a:rPr lang="pt-PT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Alexandra Caldeira</a:t>
            </a:r>
          </a:p>
          <a:p>
            <a:pPr>
              <a:lnSpc>
                <a:spcPct val="150000"/>
              </a:lnSpc>
            </a:pPr>
            <a:r>
              <a:rPr lang="pt-PT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Edição áudio</a:t>
            </a:r>
            <a:r>
              <a:rPr lang="pt-PT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 Isabel Bernardo</a:t>
            </a:r>
          </a:p>
          <a:p>
            <a:pPr>
              <a:lnSpc>
                <a:spcPct val="150000"/>
              </a:lnSpc>
            </a:pPr>
            <a:r>
              <a:rPr lang="pt-PT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Design e edição vídeo</a:t>
            </a:r>
            <a:r>
              <a:rPr lang="pt-PT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 Isabel Bernardo e Sílvia Fernandes</a:t>
            </a:r>
          </a:p>
          <a:p>
            <a:pPr>
              <a:lnSpc>
                <a:spcPct val="150000"/>
              </a:lnSpc>
            </a:pPr>
            <a:r>
              <a:rPr lang="pt-PT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Tema:</a:t>
            </a:r>
            <a:r>
              <a:rPr lang="pt-PT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Sentidos</a:t>
            </a:r>
          </a:p>
          <a:p>
            <a:pPr>
              <a:lnSpc>
                <a:spcPct val="150000"/>
              </a:lnSpc>
            </a:pPr>
            <a:r>
              <a:rPr lang="pt-PT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Série:</a:t>
            </a:r>
            <a:r>
              <a:rPr lang="pt-PT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A causa das coisas. Pequenos conhecimentos de ciência para meninos curiosos. N.º 15.</a:t>
            </a:r>
            <a:endParaRPr lang="pt-PT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pt-PT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Edição</a:t>
            </a:r>
            <a:r>
              <a:rPr lang="pt-PT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 Serviço das Bibliotecas Escolares, 2015 e 2016</a:t>
            </a:r>
            <a:endParaRPr lang="pt-PT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020941" y="4920378"/>
            <a:ext cx="9481212" cy="515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ts val="600"/>
              </a:spcBef>
              <a:spcAft>
                <a:spcPct val="0"/>
              </a:spcAft>
            </a:pPr>
            <a:endParaRPr lang="pt-PT" sz="105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pt-PT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Rebola a bola </a:t>
            </a:r>
            <a:r>
              <a:rPr lang="pt-PT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pt-P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200" dirty="0" err="1">
                <a:latin typeface="Arial" panose="020B0604020202020204" pitchFamily="34" charset="0"/>
                <a:cs typeface="Arial" panose="020B0604020202020204" pitchFamily="34" charset="0"/>
              </a:rPr>
              <a:t>licensed</a:t>
            </a:r>
            <a:r>
              <a:rPr lang="pt-PT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200" dirty="0" err="1">
                <a:latin typeface="Arial" panose="020B0604020202020204" pitchFamily="34" charset="0"/>
                <a:cs typeface="Arial" panose="020B0604020202020204" pitchFamily="34" charset="0"/>
              </a:rPr>
              <a:t>under</a:t>
            </a:r>
            <a:r>
              <a:rPr lang="pt-PT" sz="1200" dirty="0">
                <a:latin typeface="Arial" panose="020B0604020202020204" pitchFamily="34" charset="0"/>
                <a:cs typeface="Arial" panose="020B0604020202020204" pitchFamily="34" charset="0"/>
              </a:rPr>
              <a:t> a Creative </a:t>
            </a:r>
            <a:r>
              <a:rPr lang="pt-PT" sz="1200" dirty="0" err="1">
                <a:latin typeface="Arial" panose="020B0604020202020204" pitchFamily="34" charset="0"/>
                <a:cs typeface="Arial" panose="020B0604020202020204" pitchFamily="34" charset="0"/>
              </a:rPr>
              <a:t>Commons</a:t>
            </a:r>
            <a:r>
              <a:rPr lang="pt-PT" sz="1200" dirty="0">
                <a:latin typeface="Arial" panose="020B0604020202020204" pitchFamily="34" charset="0"/>
                <a:cs typeface="Arial" panose="020B0604020202020204" pitchFamily="34" charset="0"/>
              </a:rPr>
              <a:t> Atribuição-</a:t>
            </a:r>
            <a:r>
              <a:rPr lang="pt-PT" sz="1200" dirty="0" err="1">
                <a:latin typeface="Arial" panose="020B0604020202020204" pitchFamily="34" charset="0"/>
                <a:cs typeface="Arial" panose="020B0604020202020204" pitchFamily="34" charset="0"/>
              </a:rPr>
              <a:t>NãoComercial</a:t>
            </a:r>
            <a:r>
              <a:rPr lang="pt-PT" sz="12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pt-PT" sz="1200" dirty="0" err="1">
                <a:latin typeface="Arial" panose="020B0604020202020204" pitchFamily="34" charset="0"/>
                <a:cs typeface="Arial" panose="020B0604020202020204" pitchFamily="34" charset="0"/>
              </a:rPr>
              <a:t>SemDerivações</a:t>
            </a:r>
            <a:r>
              <a:rPr lang="pt-PT" sz="1200" dirty="0">
                <a:latin typeface="Arial" panose="020B0604020202020204" pitchFamily="34" charset="0"/>
                <a:cs typeface="Arial" panose="020B0604020202020204" pitchFamily="34" charset="0"/>
              </a:rPr>
              <a:t> 4.0 Internacional </a:t>
            </a:r>
            <a:r>
              <a:rPr lang="pt-PT" sz="1200" dirty="0" err="1">
                <a:latin typeface="Arial" panose="020B0604020202020204" pitchFamily="34" charset="0"/>
                <a:cs typeface="Arial" panose="020B0604020202020204" pitchFamily="34" charset="0"/>
              </a:rPr>
              <a:t>License</a:t>
            </a:r>
            <a:r>
              <a:rPr lang="pt-PT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624" y="4773534"/>
            <a:ext cx="841376" cy="29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464653"/>
                </a:solidFill>
              </a14:hiddenFill>
            </a:ext>
            <a:ext uri="{91240B29-F687-4F45-9708-019B960494DF}">
              <a14:hiddenLine xmlns=""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87794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613</TotalTime>
  <Words>328</Words>
  <Application>Microsoft Office PowerPoint</Application>
  <PresentationFormat>Personalizados</PresentationFormat>
  <Paragraphs>57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8</vt:i4>
      </vt:variant>
    </vt:vector>
  </HeadingPairs>
  <TitlesOfParts>
    <vt:vector size="9" baseType="lpstr">
      <vt:lpstr>Tema do Office</vt:lpstr>
      <vt:lpstr>Diapositivo 1</vt:lpstr>
      <vt:lpstr>Diapositivo 2</vt:lpstr>
      <vt:lpstr>Diapositivo 3</vt:lpstr>
      <vt:lpstr>Diapositivo 4</vt:lpstr>
      <vt:lpstr>Diapositivo 5</vt:lpstr>
      <vt:lpstr>Diapositivo 6</vt:lpstr>
      <vt:lpstr>Diapositivo 7</vt:lpstr>
      <vt:lpstr>Diapositivo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Isabel Bernardo</dc:creator>
  <cp:lastModifiedBy>Silvia</cp:lastModifiedBy>
  <cp:revision>97</cp:revision>
  <dcterms:created xsi:type="dcterms:W3CDTF">2015-05-25T16:58:00Z</dcterms:created>
  <dcterms:modified xsi:type="dcterms:W3CDTF">2017-01-10T11:41:09Z</dcterms:modified>
</cp:coreProperties>
</file>