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82" r:id="rId6"/>
    <p:sldId id="281" r:id="rId7"/>
    <p:sldId id="270" r:id="rId8"/>
    <p:sldId id="278" r:id="rId9"/>
    <p:sldId id="258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35C51"/>
    <a:srgbClr val="F11B27"/>
    <a:srgbClr val="F01C28"/>
    <a:srgbClr val="9D0B0C"/>
    <a:srgbClr val="638B97"/>
    <a:srgbClr val="790029"/>
    <a:srgbClr val="7A012A"/>
    <a:srgbClr val="9E090F"/>
    <a:srgbClr val="E3C79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1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9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4863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68217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0168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0469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8378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557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638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33934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282208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8683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1044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FB26-BB6F-4330-912A-497AFAC186A4}" type="datetimeFigureOut">
              <a:rPr lang="pt-PT" smtClean="0"/>
              <a:pPr/>
              <a:t>03-01-2017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7091E-5A93-43C4-8516-B23098291BFD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8183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92885" y="5049862"/>
            <a:ext cx="12191999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pt-PT" sz="4500" dirty="0">
                <a:solidFill>
                  <a:srgbClr val="035C5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  <a:r>
              <a:rPr lang="pt-PT" sz="4500" dirty="0" smtClean="0">
                <a:solidFill>
                  <a:srgbClr val="035C5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causa das coisas</a:t>
            </a:r>
          </a:p>
          <a:p>
            <a:pPr algn="ctr">
              <a:lnSpc>
                <a:spcPts val="4000"/>
              </a:lnSpc>
            </a:pPr>
            <a:r>
              <a:rPr lang="pt-PT" sz="2600" b="1" spc="140" dirty="0">
                <a:solidFill>
                  <a:srgbClr val="035C51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p</a:t>
            </a:r>
            <a:r>
              <a:rPr lang="pt-PT" sz="2600" b="1" spc="140" dirty="0" smtClean="0">
                <a:solidFill>
                  <a:srgbClr val="035C51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equenos conhecimentos de ciência para meninos curiosos</a:t>
            </a:r>
            <a:endParaRPr lang="pt-PT" sz="2600" b="1" spc="140" dirty="0">
              <a:solidFill>
                <a:srgbClr val="035C51"/>
              </a:solidFill>
              <a:latin typeface="Bradley Hand ITC" panose="03070402050302030203" pitchFamily="66" charset="0"/>
              <a:cs typeface="Aharoni" panose="02010803020104030203" pitchFamily="2" charset="-79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-1684" y="1556809"/>
            <a:ext cx="1219199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8500" b="1" dirty="0" smtClean="0">
                <a:solidFill>
                  <a:srgbClr val="F11B27"/>
                </a:solidFill>
                <a:latin typeface="Bradley Hand ITC" panose="03070402050302030203" pitchFamily="66" charset="0"/>
              </a:rPr>
              <a:t>Testa o teu paladar</a:t>
            </a:r>
            <a:endParaRPr lang="pt-PT" sz="8500" b="1" dirty="0">
              <a:solidFill>
                <a:srgbClr val="F11B2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3806132"/>
            <a:ext cx="12284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rgbClr val="035C51"/>
                </a:solidFill>
                <a:cs typeface="Aharoni" panose="02010803020104030203"/>
              </a:rPr>
              <a:t>SENTIDOS</a:t>
            </a:r>
            <a:endParaRPr lang="pt-PT" sz="2800" b="1" dirty="0">
              <a:solidFill>
                <a:srgbClr val="035C51"/>
              </a:solidFill>
              <a:cs typeface="Aharoni" panose="02010803020104030203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-21546" y="2827495"/>
            <a:ext cx="12191998" cy="105727"/>
          </a:xfrm>
          <a:prstGeom prst="line">
            <a:avLst/>
          </a:prstGeom>
          <a:ln w="76200">
            <a:solidFill>
              <a:srgbClr val="035C5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ta 22"/>
          <p:cNvCxnSpPr/>
          <p:nvPr/>
        </p:nvCxnSpPr>
        <p:spPr>
          <a:xfrm flipV="1">
            <a:off x="130847" y="2979895"/>
            <a:ext cx="12191998" cy="105727"/>
          </a:xfrm>
          <a:prstGeom prst="line">
            <a:avLst/>
          </a:prstGeom>
          <a:ln w="76200">
            <a:solidFill>
              <a:srgbClr val="F01C28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23"/>
          <p:cNvCxnSpPr/>
          <p:nvPr/>
        </p:nvCxnSpPr>
        <p:spPr>
          <a:xfrm flipV="1">
            <a:off x="-37962" y="3120575"/>
            <a:ext cx="12191998" cy="105727"/>
          </a:xfrm>
          <a:prstGeom prst="line">
            <a:avLst/>
          </a:prstGeom>
          <a:ln w="76200">
            <a:solidFill>
              <a:srgbClr val="035C5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87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44153" y="2200814"/>
            <a:ext cx="77403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5000" b="1" dirty="0" smtClean="0">
                <a:solidFill>
                  <a:srgbClr val="F11B27"/>
                </a:solidFill>
                <a:latin typeface="Bradley Hand ITC" panose="03070402050302030203" pitchFamily="66" charset="0"/>
              </a:rPr>
              <a:t>Testa o teu paladar</a:t>
            </a:r>
            <a:endParaRPr lang="pt-PT" sz="5000" b="1" dirty="0">
              <a:solidFill>
                <a:srgbClr val="F11B27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15759" y="2925394"/>
            <a:ext cx="7447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400" b="1" dirty="0" smtClean="0">
                <a:solidFill>
                  <a:srgbClr val="CCCC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SENTIDOS</a:t>
            </a:r>
            <a:endParaRPr lang="pt-PT" sz="2400" b="1" dirty="0">
              <a:solidFill>
                <a:srgbClr val="CCCC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V="1">
            <a:off x="4303059" y="2893311"/>
            <a:ext cx="6963921" cy="32083"/>
          </a:xfrm>
          <a:prstGeom prst="line">
            <a:avLst/>
          </a:prstGeom>
          <a:ln w="76200">
            <a:solidFill>
              <a:srgbClr val="CC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9736" y="6045641"/>
            <a:ext cx="2180493" cy="51847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3555" y="5899842"/>
            <a:ext cx="1215453" cy="72459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15759" y="5650182"/>
            <a:ext cx="2922771" cy="97425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9130" y="6045642"/>
            <a:ext cx="1555407" cy="51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18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54715" y="3398296"/>
            <a:ext cx="1746834" cy="1308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53614" y="1071843"/>
            <a:ext cx="1964763" cy="196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101965" y="1261948"/>
            <a:ext cx="3806904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Material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Sal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1 litro de água da torneira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1 colher de café</a:t>
            </a:r>
          </a:p>
          <a:p>
            <a:pPr>
              <a:lnSpc>
                <a:spcPts val="3500"/>
              </a:lnSpc>
              <a:spcBef>
                <a:spcPts val="1200"/>
              </a:spcBef>
            </a:pPr>
            <a:r>
              <a:rPr lang="pt-PT" sz="2400" dirty="0">
                <a:latin typeface="Arial" pitchFamily="34" charset="0"/>
                <a:cs typeface="Arial" pitchFamily="34" charset="0"/>
              </a:rPr>
              <a:t>6 copos de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vidro</a:t>
            </a:r>
            <a:endParaRPr lang="pt-PT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endParaRPr lang="pt-PT" sz="2400" b="1" dirty="0">
              <a:solidFill>
                <a:schemeClr val="tx1">
                  <a:lumMod val="65000"/>
                  <a:lumOff val="35000"/>
                </a:schemeClr>
              </a:solidFill>
              <a:latin typeface="Aharoni"/>
            </a:endParaRPr>
          </a:p>
          <a:p>
            <a:pPr>
              <a:lnSpc>
                <a:spcPts val="3500"/>
              </a:lnSpc>
              <a:spcBef>
                <a:spcPts val="1200"/>
              </a:spcBef>
            </a:pPr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  <a:latin typeface="Aharoni"/>
            </a:endParaRPr>
          </a:p>
        </p:txBody>
      </p:sp>
      <p:sp>
        <p:nvSpPr>
          <p:cNvPr id="2" name="AutoShape 6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8891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3" name="AutoShape 8" descr="data:image/jpeg;base64,/9j/4AAQSkZJRgABAQAAAQABAAD/2wCEAAkGBxEQEBAQDw0QDg0QDw4PDg8PDhAPDw8NFBEWFhQRFBYYHCggGBolGxQUITEhJSkrLi4wFx8zODMsNygtOisBCgoKDAwNDgwMDyscHxkrLCsrKysrKysrKysrKysrKysrKysrKysrKysrKysrKysrKysrKysrKysrKysrKysrK//AABEIAOEA4QMBIgACEQEDEQH/xAAcAAEAAQUBAQAAAAAAAAAAAAAAAwECBAUGBwj/xABMEAACAQIBBgcKCQkJAQAAAAAAAQIDEQQFBhIhMVETFUFxkbLRFCIyUoGTlKHB0gczVGFygpKx8CRCQ1Njg6KzwhY0RGJzdOHi8SP/xAAVAQEBAAAAAAAAAAAAAAAAAAAAAf/EABQRAQAAAAAAAAAAAAAAAAAAAAD/2gAMAwEAAhEDEQA/APcQAAAAAAAAAAAAAAAAAAAAAAAAAAAAAAAAAAAAAAAAAAAAAAAAAAAAAAAAAAAAAAAAAAAAAAAAAAAAAAAAAAAAAAAAAAAAAAAAAAAAAAAAAAAAAAAAAAAAAAAAAAAAAAAAAAAAAAAAAAAAAAAAAAAAAAAAAAAAAAAAAAAAAAAARYjERprSnJRW93MdZUpPY5vmo1X/AEgZoMPjKn+08xW90rxjT3VfR6/ugZYMLjOnuq+jV/dHGlPdV9Gr+6BmgweNae6r6NX90ca0/wBr6NX90DOBg8aU91X0bEe4ONKe6r6NX90DOBhcZ0/Fq+j1/dKcaU/FrejV/dAzgYXGcPFrejV/dHGdP9p6PX90DNBhPKtJcs1z0K3ukuExlOqm6c1NLU7XVn5eZgZAAAAAAAAAAAAAAAAAAA1uXH3i+t1WMM9S18iGXfAXPLqsYbYuZAZcGSSZHAvkBZcX/FwUAX/Fx+NoADp6Rf8AFwAK3BQICRIjkSEUgIa2wx8jeHU5l1mT1thDkf4ypzLrMDbAAAAAAAAAAAAAAAAAADWZd8Bc7+4YbYuZDL3xa539xTC7F5AMymSSI4F8gLACgAAAVBQAVCKFUBIRSJCKQEFfYQ5G8OpzLrMlrPURZD8Kp5OtIDbgAAAAAAAAAAAAAAAAADV5wfFrnfVZTC7FzIZxO1G/0uqy3C7FzIDOgSTIoEkmBYGUAAFABUAACqKFUBeRSJLkUmBj13qI8gvXU8nWmXYh6iPNx/G/V61QDdAAAAAAAAAAAAAAAAAADT50yth5vdGo+inJluDepcxTO9/ktT6FX+TMiybO8IPfFP1FG0pkkiGmyWTIKFAUAqClxcCoKXFwKlUW3KoC9kMiSTIJsDHxT1Eea7uqj+j1plmPnaL5mUzMlelJ79D1xv7QOhAAAAAAAAAAAAAAAAAAGlztV8O142nHppTRps1cXwmFoTv4VKm3z6KujaZ61dDCubeiozUm7pWSjLlZyeZeIUYTo6V+Cq1Ix16tBvShb6solHdUpE0mYVCoZDmQXXDZFpByAvuVuRaQ0gJbi5FpFdICS5VMi0i6DAkmzHnIuqyMecgNZl7EaNKo72tCT9RlZj/E1PmqKP2YRRoc68WoUm9t5R1X5L3a6Ebv4PZ6WE0rJaU72V7eBHeUdOACAAAAAAAAAAAAAAAADnc/dHuGrpW0F4WlrVrM83zdylRp1koztwkVFR230Vda9+trk2I9Lz4p6WBrR1K6SvJXS+dnk9TAyTitGFSUHpSUaM4OMYv54K75wPS8Jjlq1ozZYpb10o86yPWqVK3B6clJt2jKcWrbdSjqR0WKyWnqc6stG+k4XSW/W2lYqOg7sj4y6UO7I+MulHHdwUuSdb5//pL2dpcsnU7NaVRt7p1Lrm74DsO61vXSO6lvXScTPI8eSpilzVpL2lvEm6ri/PMDue6Vv9ZVYhbzh45FfJWxXnmXwyVJbcRilzzk/wCpAdvGsZEJpK7OLoZMnyYyrfc41W/VJm1w+Qa+14ipJbnOdPrU7hW3rYgw6uLS/wDTGlgKkWrupblaqQqauZxRdWxyw8Y8NDhKUlLW6d9FxV2pKytdbPbtCORz4yhKEVwT72S75twvHXazbV9+z2na/BvNywMJSbbbW13dtCJwmUs5KdSnUhGnPDXvapKlhsRGULWUHLXKOxa9b+c7z4OJN4GDk7u66kQrqAAQAAAAAAAAAAAAAAAAaLPeF8BiFvjHlS/OW/UeM0sBGq0qledrJypuo4Q28iitfLs6T2fPZfkGI+gtrt+cj5pqYJ6KtDVbWttgPRMDkt0JKVCjh4JWfCU6sqk2r7XJxbT8ptq+Vqq79+E/zoV4xbtqtd2ueY5ApS7oo2unwtNLbs0lqPdI4WDWunB88IlRzOGyrpPvo2l/nq0ZPrs2Kx0ba9nzSi16mblZMoS1yoUm9/Bxv9xesiYZ7cNT+yBoXlOktrivrW9pTjej48POf8nQrN7CP/C0/Imiv9msG/8ADQ6Z9pFc9xvR8eHnP+xcss0fHpv60X7Tf/2YwfyaH2p9pR5s4P5NDpn2gaelnDQj+kjF741JR6shWzrpL9LNvktpy9fabniDCrZhodDf3jirDrZh6S/dx7Co0kM4IzWutHRs/Cj365kltMDKdV4hyiqbxdKWuUeCtBzvtTcotJbrPWdBiMLThrhThFrY1BI8IytlzFOtiI911+DjiMRGMVVkoqMaslFJLZqA9GjkbD2/KcLwChFtLuiVac5JalGm3eN/nlqO7+DpJYJKMdGKm7RaSstCOrVq6D5/yLiak5NTq1JrV4dSc9/jM9++Dl/ka+kupFewK6oAEAAAAAAAAAAAAAAAAHO/CAm8n4hLa4ta9mxv2HzXUTjZbNS2N7j6ny5gFiKFSj461c6d7ezynhuc+Y2JpNuFGpKP+m3/ABK6YHO5r1n3Xh7vU69Lb9NHvFHWkeAUcDiKFWE+DcJQnGa07xWlGSavy21Hr+TM56DjHTqQhJpNxc496+VFR1UIk0Imrw+W8NLZXg/LczaeU6H66PQyKzoxJFExoZRo/rF0S7CRY+l4/qfYBLolHEjePpeP/DLsLJZSorbU9T7AL5RIpRI55WoL9J6mY1TLlDkm29yQFmNhqZ845V/vGJ/3WK/nzPeMsZwxjCTp0pTml3qbhFOXJe8lqvY8YWbmLqSk+BcnKUpSlwlFXk3dvw3y3KiHIEbzfk9p9BfBzBrCa966bX9qPOM08xcSmr4fwneVSUo6CXOnb7z2XJGAWHpRpp3trlLZpSe125FyJbkgrNABAAAAAAAAAAAAAAAAAAAFsoJ7Unzq5G8LTe2nB88IkwAxngKP6il5uHYUeTqHyel5qHYZQAxXk2h8no+ah2FryVh/k1DzNPsMwAYXFOG+S0PM0+wuWTKC2YaiualDsMsAY6wFFbKFJfu49hd3JT/VQ+xHsJgBEsNTWynBfUiXxppbIpcySLg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307975" y="-1736725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8399253" y="4529272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Arial" pitchFamily="34" charset="0"/>
                <a:cs typeface="Arial" pitchFamily="34" charset="0"/>
              </a:rPr>
              <a:t>Figura 1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41441" y="2480015"/>
            <a:ext cx="1494555" cy="111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329"/>
          <a:stretch/>
        </p:blipFill>
        <p:spPr bwMode="auto">
          <a:xfrm>
            <a:off x="7574443" y="1400507"/>
            <a:ext cx="1186691" cy="212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275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492624" y="1110437"/>
            <a:ext cx="960136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sz="2400" b="1" dirty="0" smtClean="0">
              <a:solidFill>
                <a:srgbClr val="CCCC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Enche os 6 copos com água, quase até ao cimo.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Junta algum sal, à água de cada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copo nas seguintes proporções:</a:t>
            </a: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725691" y="2841170"/>
          <a:ext cx="3942307" cy="3385458"/>
        </p:xfrm>
        <a:graphic>
          <a:graphicData uri="http://schemas.openxmlformats.org/drawingml/2006/table">
            <a:tbl>
              <a:tblPr/>
              <a:tblGrid>
                <a:gridCol w="1246361"/>
                <a:gridCol w="2695946"/>
              </a:tblGrid>
              <a:tr h="564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Times New Roman"/>
                          <a:ea typeface="Calibri"/>
                          <a:cs typeface="Times New Roman"/>
                        </a:rPr>
                        <a:t>Copo 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Times New Roman"/>
                          <a:ea typeface="Calibri"/>
                          <a:cs typeface="Times New Roman"/>
                        </a:rPr>
                        <a:t>½ colher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latin typeface="Times New Roman"/>
                          <a:ea typeface="Calibri"/>
                          <a:cs typeface="Times New Roman"/>
                        </a:rPr>
                        <a:t>Copo 2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latin typeface="Times New Roman"/>
                          <a:ea typeface="Calibri"/>
                          <a:cs typeface="Times New Roman"/>
                        </a:rPr>
                        <a:t>1 colher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latin typeface="Times New Roman"/>
                          <a:ea typeface="Calibri"/>
                          <a:cs typeface="Times New Roman"/>
                        </a:rPr>
                        <a:t>Copo 3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pt-PT" sz="2000" dirty="0" smtClean="0">
                          <a:latin typeface="Times New Roman"/>
                          <a:ea typeface="Calibri"/>
                          <a:cs typeface="Times New Roman"/>
                        </a:rPr>
                        <a:t>colher</a:t>
                      </a:r>
                      <a:r>
                        <a:rPr lang="pt-PT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e</a:t>
                      </a:r>
                      <a:r>
                        <a:rPr lang="pt-PT" sz="20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PT" sz="2000" dirty="0" smtClean="0">
                          <a:latin typeface="Times New Roman"/>
                          <a:ea typeface="Calibri"/>
                          <a:cs typeface="Times New Roman"/>
                        </a:rPr>
                        <a:t>1/2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latin typeface="Times New Roman"/>
                          <a:ea typeface="Calibri"/>
                          <a:cs typeface="Times New Roman"/>
                        </a:rPr>
                        <a:t>Copo 4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latin typeface="Times New Roman"/>
                          <a:ea typeface="Calibri"/>
                          <a:cs typeface="Times New Roman"/>
                        </a:rPr>
                        <a:t>2 colheres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latin typeface="Times New Roman"/>
                          <a:ea typeface="Calibri"/>
                          <a:cs typeface="Times New Roman"/>
                        </a:rPr>
                        <a:t>Copo 5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>
                          <a:latin typeface="Times New Roman"/>
                          <a:ea typeface="Calibri"/>
                          <a:cs typeface="Times New Roman"/>
                        </a:rPr>
                        <a:t>2 colheres </a:t>
                      </a:r>
                      <a:r>
                        <a:rPr lang="pt-PT" sz="2000" dirty="0" smtClean="0">
                          <a:latin typeface="Times New Roman"/>
                          <a:ea typeface="Calibri"/>
                          <a:cs typeface="Times New Roman"/>
                        </a:rPr>
                        <a:t>e </a:t>
                      </a:r>
                      <a:r>
                        <a:rPr lang="pt-PT" sz="2000">
                          <a:latin typeface="Times New Roman"/>
                          <a:ea typeface="Calibri"/>
                          <a:cs typeface="Times New Roman"/>
                        </a:rPr>
                        <a:t>1/2 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2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>
                          <a:latin typeface="Times New Roman"/>
                          <a:ea typeface="Calibri"/>
                          <a:cs typeface="Times New Roman"/>
                        </a:rPr>
                        <a:t>Copo 6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latin typeface="Times New Roman"/>
                          <a:ea typeface="Calibri"/>
                          <a:cs typeface="Times New Roman"/>
                        </a:rPr>
                        <a:t>3 colheres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843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492624" y="1110437"/>
            <a:ext cx="960136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Procedimento</a:t>
            </a:r>
          </a:p>
          <a:p>
            <a:endParaRPr lang="pt-PT" b="1" dirty="0" smtClean="0">
              <a:solidFill>
                <a:srgbClr val="CCCC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Prova a mistura do copo 1.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Prova a mistura do copo 2.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E continua as provas até sentires o sabor do sal.</a:t>
            </a: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3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424561" y="832485"/>
            <a:ext cx="943938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400" b="1" dirty="0" smtClean="0">
              <a:solidFill>
                <a:srgbClr val="035C51"/>
              </a:solidFill>
              <a:latin typeface="Aharoni"/>
            </a:endParaRPr>
          </a:p>
          <a:p>
            <a:pPr algn="just">
              <a:spcBef>
                <a:spcPts val="1200"/>
              </a:spcBef>
            </a:pPr>
            <a:r>
              <a:rPr lang="pt-PT" sz="2400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Observação</a:t>
            </a:r>
          </a:p>
          <a:p>
            <a:pPr algn="just">
              <a:spcBef>
                <a:spcPts val="1200"/>
              </a:spcBef>
            </a:pPr>
            <a:endParaRPr lang="pt-PT" sz="1200" b="1" dirty="0" smtClean="0">
              <a:solidFill>
                <a:srgbClr val="CCCC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No primeiro copo não sentes o sabor do sal.</a:t>
            </a: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Até que copo tens de provar a mistura para sentires o sabor do sal?</a:t>
            </a:r>
          </a:p>
        </p:txBody>
      </p:sp>
    </p:spTree>
    <p:extLst>
      <p:ext uri="{BB962C8B-B14F-4D97-AF65-F5344CB8AC3E}">
        <p14:creationId xmlns:p14="http://schemas.microsoft.com/office/powerpoint/2010/main" xmlns="" val="40001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035C5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00623" y="1427297"/>
            <a:ext cx="75170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Explicação</a:t>
            </a:r>
          </a:p>
          <a:p>
            <a:r>
              <a:rPr lang="pt-PT" sz="2400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Porque achas que isto acontece?</a:t>
            </a:r>
          </a:p>
          <a:p>
            <a:endParaRPr lang="pt-PT" sz="2400" b="1" dirty="0" smtClean="0">
              <a:solidFill>
                <a:srgbClr val="CCCC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Nem todas as pessoas têm o mesmo grau de paladar. </a:t>
            </a:r>
          </a:p>
          <a:p>
            <a:pPr algn="just"/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PT" sz="2400" dirty="0" smtClean="0">
                <a:latin typeface="Arial" pitchFamily="34" charset="0"/>
                <a:cs typeface="Arial" pitchFamily="34" charset="0"/>
              </a:rPr>
              <a:t>Ao realizares esta experiência  encontras o teu nível mínimo de paladar para o sal, isto é, a tua sensibilidade ao salgado.</a:t>
            </a:r>
            <a:endParaRPr lang="pt-PT" sz="2400" dirty="0">
              <a:solidFill>
                <a:schemeClr val="tx1">
                  <a:lumMod val="75000"/>
                  <a:lumOff val="25000"/>
                </a:schemeClr>
              </a:solidFill>
              <a:latin typeface="Aharoni"/>
            </a:endParaRPr>
          </a:p>
        </p:txBody>
      </p:sp>
      <p:pic>
        <p:nvPicPr>
          <p:cNvPr id="7" name="Picture 1" descr="G:\Biblioteca\Sentidos\Paladar\Mapa na língu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449" y="2129172"/>
            <a:ext cx="185928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9165730" y="4966725"/>
            <a:ext cx="184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>
                <a:latin typeface="Arial" pitchFamily="34" charset="0"/>
                <a:cs typeface="Arial" pitchFamily="34" charset="0"/>
              </a:rPr>
              <a:t>Figura 2</a:t>
            </a:r>
            <a:endParaRPr lang="pt-P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83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ângulo isósceles 4"/>
          <p:cNvSpPr/>
          <p:nvPr/>
        </p:nvSpPr>
        <p:spPr>
          <a:xfrm>
            <a:off x="0" y="5759116"/>
            <a:ext cx="12192000" cy="1098884"/>
          </a:xfrm>
          <a:prstGeom prst="triangle">
            <a:avLst>
              <a:gd name="adj" fmla="val 0"/>
            </a:avLst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88758" y="6096000"/>
            <a:ext cx="632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A causa das coisas</a:t>
            </a:r>
          </a:p>
          <a:p>
            <a:r>
              <a:rPr lang="pt-PT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Pequenos conhecimentos de ciência para meninos curiosos</a:t>
            </a:r>
            <a:endParaRPr lang="pt-PT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04370" y="1245819"/>
            <a:ext cx="992008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Sugestão de outro tipo de teste</a:t>
            </a:r>
          </a:p>
          <a:p>
            <a:endParaRPr lang="pt-PT" sz="2400" b="1" dirty="0" smtClean="0">
              <a:solidFill>
                <a:srgbClr val="CCCC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Repete esta experiência, com alguns amigos, mas usando açúcar. </a:t>
            </a:r>
          </a:p>
          <a:p>
            <a:pPr algn="just">
              <a:lnSpc>
                <a:spcPts val="3200"/>
              </a:lnSpc>
              <a:spcBef>
                <a:spcPts val="1200"/>
              </a:spcBef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Ficarás a saber qual é a tua sensibilidade  ao doce, assim como a dos teus amigos.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1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95082" y="698126"/>
            <a:ext cx="1017942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Ficha técnica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Titulo: </a:t>
            </a:r>
            <a:r>
              <a:rPr lang="pt-PT" i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Testa o teu paladar</a:t>
            </a:r>
            <a:endParaRPr lang="pt-PT" b="1" dirty="0">
              <a:solidFill>
                <a:srgbClr val="CCCC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Protocolo científico: </a:t>
            </a:r>
            <a:r>
              <a:rPr lang="pt-PT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Ana Pimentel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Voz: </a:t>
            </a:r>
            <a:r>
              <a:rPr lang="pt-PT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Alexandra Caldeira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Edição áudio</a:t>
            </a:r>
            <a:r>
              <a:rPr lang="pt-PT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: Isabel Bernardo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Design e edição vídeo</a:t>
            </a:r>
            <a:r>
              <a:rPr lang="pt-PT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: Isabel Bernardo e Sílvia Fernandes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Tema:</a:t>
            </a:r>
            <a:r>
              <a:rPr lang="pt-PT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 Sentidos</a:t>
            </a: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Série:</a:t>
            </a:r>
            <a:r>
              <a:rPr lang="pt-PT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 A causa das coisas. Pequenos conhecimentos de ciência para meninos curiosos. N.º 14.</a:t>
            </a:r>
            <a:endParaRPr lang="pt-PT" dirty="0">
              <a:solidFill>
                <a:srgbClr val="CCCC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Edição</a:t>
            </a:r>
            <a:r>
              <a:rPr lang="pt-PT" dirty="0" smtClean="0">
                <a:solidFill>
                  <a:srgbClr val="CCCC00"/>
                </a:solidFill>
                <a:latin typeface="Arial" pitchFamily="34" charset="0"/>
                <a:cs typeface="Arial" pitchFamily="34" charset="0"/>
              </a:rPr>
              <a:t>: Serviço das Bibliotecas Escolares, 2015 e 2016</a:t>
            </a:r>
            <a:endParaRPr lang="pt-PT" dirty="0">
              <a:solidFill>
                <a:srgbClr val="CCCC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20941" y="4920378"/>
            <a:ext cx="5011823" cy="700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endParaRPr lang="pt-PT" sz="10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PT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Propagação </a:t>
            </a:r>
            <a:r>
              <a:rPr lang="pt-PT" sz="1200" i="1" smtClean="0">
                <a:latin typeface="Arial" panose="020B0604020202020204" pitchFamily="34" charset="0"/>
                <a:cs typeface="Arial" panose="020B0604020202020204" pitchFamily="34" charset="0"/>
              </a:rPr>
              <a:t>do som </a:t>
            </a:r>
            <a:r>
              <a:rPr lang="pt-PT" sz="1200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licensed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 Creative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Commons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Atribuição-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NãoComercial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SemDerivações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 4.0 Internacional </a:t>
            </a:r>
            <a:r>
              <a:rPr lang="pt-PT" sz="1200" dirty="0" err="1">
                <a:latin typeface="Arial" panose="020B0604020202020204" pitchFamily="34" charset="0"/>
                <a:cs typeface="Arial" panose="020B0604020202020204" pitchFamily="34" charset="0"/>
              </a:rPr>
              <a:t>License</a:t>
            </a:r>
            <a:r>
              <a:rPr lang="pt-PT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1624" y="4773534"/>
            <a:ext cx="841376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464653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7794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369</Words>
  <Application>Microsoft Office PowerPoint</Application>
  <PresentationFormat>Personalizados</PresentationFormat>
  <Paragraphs>74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 Bernardo</dc:creator>
  <cp:lastModifiedBy>Silvia</cp:lastModifiedBy>
  <cp:revision>101</cp:revision>
  <dcterms:created xsi:type="dcterms:W3CDTF">2015-05-25T16:58:00Z</dcterms:created>
  <dcterms:modified xsi:type="dcterms:W3CDTF">2017-01-03T16:11:04Z</dcterms:modified>
</cp:coreProperties>
</file>