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79" r:id="rId6"/>
    <p:sldId id="281" r:id="rId7"/>
    <p:sldId id="270" r:id="rId8"/>
    <p:sldId id="278" r:id="rId9"/>
    <p:sldId id="258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FF00"/>
    <a:srgbClr val="035C51"/>
    <a:srgbClr val="F11B27"/>
    <a:srgbClr val="F01C28"/>
    <a:srgbClr val="9D0B0C"/>
    <a:srgbClr val="638B97"/>
    <a:srgbClr val="790029"/>
    <a:srgbClr val="7A012A"/>
    <a:srgbClr val="9E090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1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9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4863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6821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0168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0469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8378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557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638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33934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28220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86836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044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FB26-BB6F-4330-912A-497AFAC186A4}" type="datetimeFigureOut">
              <a:rPr lang="pt-PT" smtClean="0"/>
              <a:pPr/>
              <a:t>29-11-2016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8183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92885" y="5049862"/>
            <a:ext cx="12191999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PT" sz="4500" dirty="0">
                <a:solidFill>
                  <a:srgbClr val="035C5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pt-PT" sz="4500" dirty="0" smtClean="0">
                <a:solidFill>
                  <a:srgbClr val="035C5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causa das coisas</a:t>
            </a:r>
          </a:p>
          <a:p>
            <a:pPr algn="ctr">
              <a:lnSpc>
                <a:spcPts val="4000"/>
              </a:lnSpc>
            </a:pPr>
            <a:r>
              <a:rPr lang="pt-PT" sz="2600" b="1" spc="140" dirty="0">
                <a:solidFill>
                  <a:srgbClr val="035C51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p</a:t>
            </a:r>
            <a:r>
              <a:rPr lang="pt-PT" sz="2600" b="1" spc="140" dirty="0" smtClean="0">
                <a:solidFill>
                  <a:srgbClr val="035C51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equenos conhecimentos de ciência para meninos curiosos</a:t>
            </a:r>
            <a:endParaRPr lang="pt-PT" sz="2600" b="1" spc="140" dirty="0">
              <a:solidFill>
                <a:srgbClr val="035C51"/>
              </a:solidFill>
              <a:latin typeface="Bradley Hand ITC" panose="03070402050302030203" pitchFamily="66" charset="0"/>
              <a:cs typeface="Aharoni" panose="02010803020104030203" pitchFamily="2" charset="-79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-1684" y="1556809"/>
            <a:ext cx="1219199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500" b="1" dirty="0" smtClean="0">
                <a:solidFill>
                  <a:srgbClr val="F11B27"/>
                </a:solidFill>
                <a:latin typeface="Bradley Hand ITC" panose="03070402050302030203" pitchFamily="66" charset="0"/>
              </a:rPr>
              <a:t>Mapa na língua</a:t>
            </a:r>
            <a:endParaRPr lang="pt-PT" sz="8500" b="1" dirty="0">
              <a:solidFill>
                <a:srgbClr val="F11B2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3806132"/>
            <a:ext cx="12284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rgbClr val="035C51"/>
                </a:solidFill>
                <a:cs typeface="Aharoni" panose="02010803020104030203"/>
              </a:rPr>
              <a:t>SENTIDOS</a:t>
            </a:r>
            <a:endParaRPr lang="pt-PT" sz="2800" b="1" dirty="0">
              <a:solidFill>
                <a:srgbClr val="035C51"/>
              </a:solidFill>
              <a:cs typeface="Aharoni" panose="02010803020104030203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V="1">
            <a:off x="-21546" y="2827495"/>
            <a:ext cx="12191998" cy="105727"/>
          </a:xfrm>
          <a:prstGeom prst="line">
            <a:avLst/>
          </a:prstGeom>
          <a:ln w="76200">
            <a:solidFill>
              <a:srgbClr val="035C5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22"/>
          <p:cNvCxnSpPr/>
          <p:nvPr/>
        </p:nvCxnSpPr>
        <p:spPr>
          <a:xfrm flipV="1">
            <a:off x="130847" y="2979895"/>
            <a:ext cx="12191998" cy="105727"/>
          </a:xfrm>
          <a:prstGeom prst="line">
            <a:avLst/>
          </a:prstGeom>
          <a:ln w="76200">
            <a:solidFill>
              <a:srgbClr val="F01C28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ta 23"/>
          <p:cNvCxnSpPr/>
          <p:nvPr/>
        </p:nvCxnSpPr>
        <p:spPr>
          <a:xfrm flipV="1">
            <a:off x="-37962" y="3120575"/>
            <a:ext cx="12191998" cy="105727"/>
          </a:xfrm>
          <a:prstGeom prst="line">
            <a:avLst/>
          </a:prstGeom>
          <a:ln w="76200">
            <a:solidFill>
              <a:srgbClr val="035C5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87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644153" y="2200814"/>
            <a:ext cx="7740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5000" b="1" dirty="0" smtClean="0">
                <a:solidFill>
                  <a:srgbClr val="F11B27"/>
                </a:solidFill>
                <a:latin typeface="Bradley Hand ITC" panose="03070402050302030203" pitchFamily="66" charset="0"/>
              </a:rPr>
              <a:t>Mapa na língua</a:t>
            </a:r>
            <a:endParaRPr lang="pt-PT" sz="5000" b="1" dirty="0">
              <a:solidFill>
                <a:srgbClr val="F11B2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15759" y="2925394"/>
            <a:ext cx="7447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SENTIDOS</a:t>
            </a:r>
            <a:endParaRPr lang="pt-PT" sz="2400" b="1" dirty="0">
              <a:solidFill>
                <a:schemeClr val="accent4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V="1">
            <a:off x="4303059" y="2893311"/>
            <a:ext cx="6963921" cy="32083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9736" y="6045641"/>
            <a:ext cx="2180493" cy="51847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555" y="5899842"/>
            <a:ext cx="1215453" cy="72459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5759" y="5650182"/>
            <a:ext cx="2922771" cy="974257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9130" y="6045642"/>
            <a:ext cx="1555407" cy="51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18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266417" y="1217382"/>
            <a:ext cx="3806904" cy="4680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Material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Açúcar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Sal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Sumo de limão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Sumo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de laranja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Vinagre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Café 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65000"/>
                  <a:lumOff val="35000"/>
                </a:schemeClr>
              </a:solidFill>
              <a:latin typeface="Aharoni"/>
            </a:endParaRPr>
          </a:p>
        </p:txBody>
      </p:sp>
      <p:sp>
        <p:nvSpPr>
          <p:cNvPr id="2" name="AutoShape 6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155575" y="-188912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AutoShape 8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307975" y="-173672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6834250" y="5052697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1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9092" y="2825187"/>
            <a:ext cx="10858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4332" y="1667402"/>
            <a:ext cx="1134036" cy="1005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7055" y="3907062"/>
            <a:ext cx="1494555" cy="111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0869" y="1697412"/>
            <a:ext cx="1127775" cy="112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829" y="2708668"/>
            <a:ext cx="1015445" cy="81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4490" y="3089765"/>
            <a:ext cx="1152181" cy="86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275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53271" y="1607978"/>
            <a:ext cx="10085457" cy="3129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Começa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por colocar na boca um pouquinho de açúcar.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Saboreando-o, identifica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a zona da tua língua que te permite descobrir que é doce.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3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08167" y="1538179"/>
            <a:ext cx="90964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Repete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o procedimento com os outros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materiais que escolheste para testar os vários gostos. 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Lembra-te de descobrir as zonas de gosto da tua língua.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8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356045" y="1204859"/>
            <a:ext cx="988569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400" b="1" dirty="0" smtClean="0">
              <a:solidFill>
                <a:srgbClr val="035C51"/>
              </a:solidFill>
              <a:latin typeface="Aharoni"/>
            </a:endParaRPr>
          </a:p>
          <a:p>
            <a:pPr algn="just">
              <a:spcBef>
                <a:spcPts val="1200"/>
              </a:spcBef>
            </a:pPr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Observação</a:t>
            </a: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Cada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parte da tua língua dá-te a informação de um gosto.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</a:pP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provares materiais diferentes que tenham o mesmo gosto, eles atuam na mesma parte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língua.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1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035C5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40754" y="638096"/>
            <a:ext cx="7007467" cy="58272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Explicação</a:t>
            </a:r>
          </a:p>
          <a:p>
            <a:r>
              <a:rPr lang="pt-PT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Porque achas que isto acontece?</a:t>
            </a:r>
          </a:p>
          <a:p>
            <a:endParaRPr lang="pt-PT" sz="24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tua língua pode detetar quatro sabores básicos: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amargo, doce, salgado e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ácido.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endParaRPr lang="pt-PT" sz="2400" dirty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Diferentes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partes da língua saboreiam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gostos diferentes. </a:t>
            </a:r>
          </a:p>
          <a:p>
            <a:endParaRPr lang="pt-PT" sz="2400" dirty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algumas pessoas essas zonas do gosto podem estar sobrepostas.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Compara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o mapa da tua língua com o mapa da língua do monstro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figura.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pic>
        <p:nvPicPr>
          <p:cNvPr id="7" name="Picture 1" descr="G:\Biblioteca\Sentidos\Paladar\Mapa na língu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0199" y="712370"/>
            <a:ext cx="3681848" cy="462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8634636" y="5362184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2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8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26141" y="2094905"/>
            <a:ext cx="910090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Sugestão </a:t>
            </a:r>
            <a:r>
              <a:rPr lang="pt-PT" sz="24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PT" sz="2400" b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outras experiências</a:t>
            </a:r>
            <a:endParaRPr lang="pt-PT" sz="24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Repete esta experiência com os alimentos que mais gostas. 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Que tipo ou tipos de gosto preferes?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1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95082" y="698126"/>
            <a:ext cx="1017942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Ficha técnica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Titulo: </a:t>
            </a:r>
            <a:r>
              <a:rPr lang="pt-PT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Mapa na língua</a:t>
            </a:r>
            <a:endParaRPr lang="pt-PT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Protocolo científico: </a:t>
            </a:r>
            <a:r>
              <a:rPr lang="pt-PT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 Pimentel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Voz: </a:t>
            </a:r>
            <a:r>
              <a:rPr lang="pt-PT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Alexandra Caldeira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Edição áudio</a:t>
            </a:r>
            <a:r>
              <a:rPr lang="pt-PT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Isabel Bernardo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Design e edição vídeo</a:t>
            </a:r>
            <a:r>
              <a:rPr lang="pt-PT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Isabel Bernardo e Sílvia Fernandes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Tema:</a:t>
            </a:r>
            <a:r>
              <a:rPr lang="pt-PT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Sentidos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Série:</a:t>
            </a:r>
            <a:r>
              <a:rPr lang="pt-PT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causa das coisas. Pequenos conhecimentos de ciência para meninos curiosos. N.º 13.</a:t>
            </a:r>
            <a:endParaRPr lang="pt-PT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Edição</a:t>
            </a:r>
            <a:r>
              <a:rPr lang="pt-PT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Serviço das Bibliotecas Escolares, 2015 e 2016</a:t>
            </a:r>
            <a:endParaRPr lang="pt-PT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20941" y="4920378"/>
            <a:ext cx="9669471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endParaRPr lang="pt-PT" sz="10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PT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Propagação do som </a:t>
            </a:r>
            <a:r>
              <a:rPr lang="pt-P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licensed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 Creative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Atribuição-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NãoComercial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SemDerivações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4.0 Internacional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1624" y="4773534"/>
            <a:ext cx="841376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464653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779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342</Words>
  <Application>Microsoft Office PowerPoint</Application>
  <PresentationFormat>Personalizados</PresentationFormat>
  <Paragraphs>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Bernardo</dc:creator>
  <cp:lastModifiedBy>Silvia</cp:lastModifiedBy>
  <cp:revision>96</cp:revision>
  <dcterms:created xsi:type="dcterms:W3CDTF">2015-05-25T16:58:00Z</dcterms:created>
  <dcterms:modified xsi:type="dcterms:W3CDTF">2016-11-29T14:53:46Z</dcterms:modified>
</cp:coreProperties>
</file>