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77" r:id="rId6"/>
    <p:sldId id="279" r:id="rId7"/>
    <p:sldId id="270" r:id="rId8"/>
    <p:sldId id="278" r:id="rId9"/>
    <p:sldId id="258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12A"/>
    <a:srgbClr val="9E090F"/>
    <a:srgbClr val="638B97"/>
    <a:srgbClr val="790029"/>
    <a:srgbClr val="E3C795"/>
    <a:srgbClr val="428E8A"/>
    <a:srgbClr val="238897"/>
    <a:srgbClr val="9ED2D0"/>
    <a:srgbClr val="F26C23"/>
    <a:srgbClr val="C2C2C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1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9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4863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6821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80168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20469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18378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557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2638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33934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28220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8683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1044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FB26-BB6F-4330-912A-497AFAC186A4}" type="datetimeFigureOut">
              <a:rPr lang="pt-PT" smtClean="0"/>
              <a:pPr/>
              <a:t>15-11-2016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88183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C7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92885" y="5049862"/>
            <a:ext cx="12191999" cy="109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PT" sz="4500" dirty="0">
                <a:solidFill>
                  <a:srgbClr val="790029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pt-PT" sz="4500" dirty="0" smtClean="0">
                <a:solidFill>
                  <a:srgbClr val="790029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causa das coisas</a:t>
            </a:r>
          </a:p>
          <a:p>
            <a:pPr algn="ctr">
              <a:lnSpc>
                <a:spcPts val="4000"/>
              </a:lnSpc>
            </a:pPr>
            <a:r>
              <a:rPr lang="pt-PT" sz="2600" b="1" spc="140" dirty="0">
                <a:solidFill>
                  <a:srgbClr val="790029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p</a:t>
            </a:r>
            <a:r>
              <a:rPr lang="pt-PT" sz="2600" b="1" spc="140" dirty="0" smtClean="0">
                <a:solidFill>
                  <a:srgbClr val="790029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equenos conhecimentos de ciência para meninos curiosos</a:t>
            </a:r>
            <a:endParaRPr lang="pt-PT" sz="2600" b="1" spc="140" dirty="0">
              <a:solidFill>
                <a:srgbClr val="790029"/>
              </a:solidFill>
              <a:latin typeface="Bradley Hand ITC" panose="03070402050302030203" pitchFamily="66" charset="0"/>
              <a:cs typeface="Aharoni" panose="02010803020104030203" pitchFamily="2" charset="-79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-1684" y="1556809"/>
            <a:ext cx="121919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500" b="1" dirty="0">
                <a:solidFill>
                  <a:srgbClr val="638B97"/>
                </a:solidFill>
                <a:latin typeface="Bradley Hand ITC" panose="03070402050302030203" pitchFamily="66" charset="0"/>
              </a:rPr>
              <a:t>i</a:t>
            </a:r>
            <a:r>
              <a:rPr lang="pt-PT" sz="8500" b="1" dirty="0" smtClean="0">
                <a:solidFill>
                  <a:srgbClr val="638B97"/>
                </a:solidFill>
                <a:latin typeface="Bradley Hand ITC" panose="03070402050302030203" pitchFamily="66" charset="0"/>
              </a:rPr>
              <a:t>lusão de ótica</a:t>
            </a:r>
            <a:endParaRPr lang="pt-PT" sz="8500" b="1" dirty="0">
              <a:solidFill>
                <a:srgbClr val="638B9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3806132"/>
            <a:ext cx="12284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rgbClr val="790029"/>
                </a:solidFill>
                <a:cs typeface="Aharoni" panose="02010803020104030203"/>
              </a:rPr>
              <a:t>SENTIDOS</a:t>
            </a:r>
            <a:endParaRPr lang="pt-PT" sz="2800" b="1" dirty="0">
              <a:solidFill>
                <a:srgbClr val="790029"/>
              </a:solidFill>
              <a:cs typeface="Aharoni" panose="02010803020104030203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-37962" y="2827495"/>
            <a:ext cx="12360807" cy="398807"/>
            <a:chOff x="-37962" y="2827495"/>
            <a:chExt cx="12360807" cy="398807"/>
          </a:xfrm>
        </p:grpSpPr>
        <p:cxnSp>
          <p:nvCxnSpPr>
            <p:cNvPr id="6" name="Conexão reta 5"/>
            <p:cNvCxnSpPr/>
            <p:nvPr/>
          </p:nvCxnSpPr>
          <p:spPr>
            <a:xfrm flipV="1">
              <a:off x="-21546" y="2827495"/>
              <a:ext cx="12191998" cy="105727"/>
            </a:xfrm>
            <a:prstGeom prst="line">
              <a:avLst/>
            </a:prstGeom>
            <a:ln w="76200">
              <a:solidFill>
                <a:srgbClr val="638B97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xão reta 22"/>
            <p:cNvCxnSpPr/>
            <p:nvPr/>
          </p:nvCxnSpPr>
          <p:spPr>
            <a:xfrm flipV="1">
              <a:off x="130847" y="2979895"/>
              <a:ext cx="12191998" cy="105727"/>
            </a:xfrm>
            <a:prstGeom prst="line">
              <a:avLst/>
            </a:prstGeom>
            <a:ln w="76200">
              <a:solidFill>
                <a:srgbClr val="790029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xão reta 23"/>
            <p:cNvCxnSpPr/>
            <p:nvPr/>
          </p:nvCxnSpPr>
          <p:spPr>
            <a:xfrm flipV="1">
              <a:off x="-37962" y="3120575"/>
              <a:ext cx="12191998" cy="105727"/>
            </a:xfrm>
            <a:prstGeom prst="line">
              <a:avLst/>
            </a:prstGeom>
            <a:ln w="76200">
              <a:solidFill>
                <a:srgbClr val="638B97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1587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90365" y="2200814"/>
            <a:ext cx="7740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5000" b="1" dirty="0" smtClean="0">
                <a:solidFill>
                  <a:srgbClr val="790029"/>
                </a:solidFill>
                <a:latin typeface="Bradley Hand ITC" panose="03070402050302030203" pitchFamily="66" charset="0"/>
              </a:rPr>
              <a:t>Ilusão de ótica</a:t>
            </a:r>
            <a:endParaRPr lang="pt-PT" sz="5000" b="1" dirty="0">
              <a:solidFill>
                <a:srgbClr val="790029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15759" y="2925394"/>
            <a:ext cx="7447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400" b="1" dirty="0" smtClean="0">
                <a:solidFill>
                  <a:srgbClr val="790029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SENTIDOS</a:t>
            </a:r>
            <a:endParaRPr lang="pt-PT" sz="2400" b="1" dirty="0">
              <a:solidFill>
                <a:srgbClr val="790029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4303059" y="2893311"/>
            <a:ext cx="6963921" cy="32083"/>
          </a:xfrm>
          <a:prstGeom prst="line">
            <a:avLst/>
          </a:prstGeom>
          <a:ln w="76200">
            <a:solidFill>
              <a:srgbClr val="638B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736" y="6045641"/>
            <a:ext cx="2180493" cy="51847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55" y="5899842"/>
            <a:ext cx="1215453" cy="72459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759" y="5650182"/>
            <a:ext cx="2922771" cy="97425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130" y="6045642"/>
            <a:ext cx="1555407" cy="5184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018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http://cdn.clickplus.pt/product_images/992805_Regua-de-plastico-20cm-Smart-Office_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5360">
            <a:off x="7072079" y="3131081"/>
            <a:ext cx="2354214" cy="23542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32331" y="1911893"/>
            <a:ext cx="6685588" cy="2410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Material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1 folha de papel colorido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500"/>
              </a:lnSpc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1 régua</a:t>
            </a:r>
          </a:p>
          <a:p>
            <a:pPr>
              <a:lnSpc>
                <a:spcPts val="3500"/>
              </a:lnSpc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1 lápis</a:t>
            </a:r>
          </a:p>
          <a:p>
            <a:pPr>
              <a:lnSpc>
                <a:spcPts val="3500"/>
              </a:lnSpc>
            </a:pPr>
            <a:endParaRPr lang="pt-PT" sz="2400" dirty="0">
              <a:solidFill>
                <a:srgbClr val="648675"/>
              </a:solidFill>
              <a:latin typeface="Aharoni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8408507" y="5223799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1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6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8891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3" name="AutoShape 8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307975" y="-17367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4" name="Picture 2" descr="http://www.papeldepapel.com.br/media/catalog/product/cache/1/image/800x/9df78eab33525d08d6e5fb8d27136e95/p/a/papel_color_plus_vermelho_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06" r="17456"/>
          <a:stretch/>
        </p:blipFill>
        <p:spPr bwMode="auto">
          <a:xfrm rot="1378179">
            <a:off x="5769302" y="2557992"/>
            <a:ext cx="1349788" cy="20195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onstruja.com.br/prodImagens/38-36_1513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630" y="3063484"/>
            <a:ext cx="1825732" cy="18257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275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13838" y="1314521"/>
            <a:ext cx="6549488" cy="3190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Procedimento</a:t>
            </a:r>
            <a:endParaRPr lang="pt-PT" sz="2400" b="1" dirty="0" smtClean="0">
              <a:solidFill>
                <a:srgbClr val="238897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Na folha de papel colorido desenha duas linhas paralelas com 12 cm cada.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Termina as extremidades de cada uma das linhas desenhando setas, conforme vês na imagem.</a:t>
            </a:r>
          </a:p>
          <a:p>
            <a:pPr algn="just"/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8046767" y="3777840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</a:t>
            </a:r>
            <a:r>
              <a:rPr lang="pt-PT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grpSp>
        <p:nvGrpSpPr>
          <p:cNvPr id="29" name="Grupo 28"/>
          <p:cNvGrpSpPr/>
          <p:nvPr/>
        </p:nvGrpSpPr>
        <p:grpSpPr>
          <a:xfrm>
            <a:off x="8001000" y="1563452"/>
            <a:ext cx="3085511" cy="1489024"/>
            <a:chOff x="8001000" y="1563452"/>
            <a:chExt cx="3085511" cy="1489024"/>
          </a:xfrm>
        </p:grpSpPr>
        <p:cxnSp>
          <p:nvCxnSpPr>
            <p:cNvPr id="3" name="Conexão reta unidirecional 2"/>
            <p:cNvCxnSpPr/>
            <p:nvPr/>
          </p:nvCxnSpPr>
          <p:spPr>
            <a:xfrm>
              <a:off x="8122024" y="2043953"/>
              <a:ext cx="2810435" cy="1344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xão reta 7"/>
            <p:cNvCxnSpPr/>
            <p:nvPr/>
          </p:nvCxnSpPr>
          <p:spPr>
            <a:xfrm>
              <a:off x="8337176" y="1748118"/>
              <a:ext cx="632012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xão reta 14"/>
            <p:cNvCxnSpPr/>
            <p:nvPr/>
          </p:nvCxnSpPr>
          <p:spPr>
            <a:xfrm>
              <a:off x="10076322" y="1752601"/>
              <a:ext cx="632012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9135270" y="1563452"/>
              <a:ext cx="12102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b="1" dirty="0" smtClean="0">
                  <a:latin typeface="Arial" pitchFamily="34" charset="0"/>
                  <a:cs typeface="Arial" pitchFamily="34" charset="0"/>
                </a:rPr>
                <a:t>12 cm</a:t>
              </a:r>
              <a:endParaRPr lang="pt-PT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Conexão reta 15"/>
            <p:cNvCxnSpPr/>
            <p:nvPr/>
          </p:nvCxnSpPr>
          <p:spPr>
            <a:xfrm>
              <a:off x="8168499" y="2921918"/>
              <a:ext cx="2743789" cy="1344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reta 18"/>
            <p:cNvCxnSpPr/>
            <p:nvPr/>
          </p:nvCxnSpPr>
          <p:spPr>
            <a:xfrm>
              <a:off x="8001000" y="2770094"/>
              <a:ext cx="174223" cy="1479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xão reta 21"/>
            <p:cNvCxnSpPr/>
            <p:nvPr/>
          </p:nvCxnSpPr>
          <p:spPr>
            <a:xfrm flipH="1">
              <a:off x="8001000" y="2918008"/>
              <a:ext cx="174223" cy="1344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xão reta 24"/>
            <p:cNvCxnSpPr/>
            <p:nvPr/>
          </p:nvCxnSpPr>
          <p:spPr>
            <a:xfrm flipV="1">
              <a:off x="10912288" y="2770094"/>
              <a:ext cx="174223" cy="1585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xão reta 27"/>
            <p:cNvCxnSpPr/>
            <p:nvPr/>
          </p:nvCxnSpPr>
          <p:spPr>
            <a:xfrm>
              <a:off x="10912288" y="2935364"/>
              <a:ext cx="174223" cy="1171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5843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73656" y="1550710"/>
            <a:ext cx="684666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b="1" dirty="0" smtClean="0">
              <a:solidFill>
                <a:srgbClr val="790029"/>
              </a:solidFill>
              <a:latin typeface="Aharoni"/>
            </a:endParaRP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Olha atentamente as duas linhas.</a:t>
            </a:r>
          </a:p>
          <a:p>
            <a:pPr algn="just">
              <a:spcBef>
                <a:spcPts val="1200"/>
              </a:spcBef>
            </a:pP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Parecem-te do mesmo tamanho?</a:t>
            </a:r>
          </a:p>
          <a:p>
            <a:pPr algn="just"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  <a:p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pic>
        <p:nvPicPr>
          <p:cNvPr id="1032" name="Picture 8" descr="Resultado de imagem para interrogaçã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539" y="1040973"/>
            <a:ext cx="3495675" cy="3943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366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87104" y="2264011"/>
            <a:ext cx="684666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Observação</a:t>
            </a:r>
          </a:p>
          <a:p>
            <a:pPr algn="just">
              <a:spcBef>
                <a:spcPts val="1200"/>
              </a:spcBef>
            </a:pPr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 linha debaixo parece maior.</a:t>
            </a:r>
          </a:p>
          <a:p>
            <a:endParaRPr lang="pt-P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609347" y="4696834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3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ig-wp-colunistas.s3.amazonaws.com/obutecodanet/wp-content/uploads/2016/01/08094208/magical_optical_illusions_13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46" y="1860843"/>
            <a:ext cx="3571883" cy="2683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6442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54785" y="959118"/>
            <a:ext cx="10082430" cy="466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Explicação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solidFill>
                  <a:srgbClr val="7A012A"/>
                </a:solidFill>
                <a:latin typeface="Arial" pitchFamily="34" charset="0"/>
                <a:cs typeface="Arial" pitchFamily="34" charset="0"/>
              </a:rPr>
              <a:t>Porque achas que isto acontece?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Quando estás a olhar para as duas linhas, os teus olhos enviam sinais para o teu cérebro.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Depois, o cérebro junta os sinais e dá-te uma imagem de cada uma das linhas.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Nesta experiência, a posição das setas confunde o teu cérebro.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Nem sempre o teu cérebro vê tudo o que está à tua frente.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58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638B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75563" y="988579"/>
            <a:ext cx="69381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790029"/>
                </a:solidFill>
                <a:latin typeface="Arial" pitchFamily="34" charset="0"/>
                <a:cs typeface="Arial" pitchFamily="34" charset="0"/>
              </a:rPr>
              <a:t>Sugestão de outra ilusão de ótica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Numa outra folha de papel colorido, desenha um ponto à esquerda da folha e uma cruz à direita da folha, afastados a uns 10 cm.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Segura a folha à tua frente. Tapa o teu olho direito e olha para a cruz com o teu olho esquerdo.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Afasta lentamente a folha, seguindo a cruz até que deixes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de conseguir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ver o ponto.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445534" y="4273464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latin typeface="Arial" pitchFamily="34" charset="0"/>
                <a:cs typeface="Arial" pitchFamily="34" charset="0"/>
              </a:rPr>
              <a:t>Figura 4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www.papeldepapel.com.br/media/catalog/product/cache/1/image/800x/9df78eab33525d08d6e5fb8d27136e95/c/o/color_plus_bahamas_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301" r="16518"/>
          <a:stretch/>
        </p:blipFill>
        <p:spPr bwMode="auto">
          <a:xfrm rot="5400000">
            <a:off x="8966406" y="1665709"/>
            <a:ext cx="2094673" cy="30722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9381402" y="3096890"/>
            <a:ext cx="163773" cy="2160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Multiplicar 2"/>
          <p:cNvSpPr/>
          <p:nvPr/>
        </p:nvSpPr>
        <p:spPr>
          <a:xfrm>
            <a:off x="10467835" y="3029803"/>
            <a:ext cx="232011" cy="344044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8" name="Conexão reta unidirecional 7"/>
          <p:cNvCxnSpPr/>
          <p:nvPr/>
        </p:nvCxnSpPr>
        <p:spPr>
          <a:xfrm>
            <a:off x="9381402" y="2797791"/>
            <a:ext cx="1318444" cy="1364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9443647" y="2518590"/>
            <a:ext cx="114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10 cm</a:t>
            </a:r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4431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95082" y="698126"/>
            <a:ext cx="1017942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Ficha técnica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Titulo: </a:t>
            </a:r>
            <a:r>
              <a:rPr lang="pt-PT" i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Ilusão de ótica</a:t>
            </a:r>
            <a:endParaRPr lang="pt-PT" b="1" dirty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Protocolo científico: 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Ana Pimentel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Voz: 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Alexandra Caldeira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Edição áudio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: Isabel Bernardo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Design e edição vídeo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: Isabel Bernardo e Sílvia Fernandes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Tema: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 Sentidos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Série: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 A causa das coisas. Pequenos conhecimentos de ciência para meninos curiosos. N.º 8.</a:t>
            </a:r>
            <a:endParaRPr lang="pt-PT" dirty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Edição</a:t>
            </a:r>
            <a:r>
              <a:rPr lang="pt-PT" dirty="0" smtClean="0">
                <a:solidFill>
                  <a:srgbClr val="9E090F"/>
                </a:solidFill>
                <a:latin typeface="Arial" pitchFamily="34" charset="0"/>
                <a:cs typeface="Arial" pitchFamily="34" charset="0"/>
              </a:rPr>
              <a:t>: Serviço das Bibliotecas Escolares, 2015 e 2016</a:t>
            </a:r>
            <a:endParaRPr lang="pt-PT" dirty="0">
              <a:solidFill>
                <a:srgbClr val="9E090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20941" y="4920378"/>
            <a:ext cx="9965306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endParaRPr lang="pt-PT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PT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Ilusão de ótica </a:t>
            </a:r>
            <a:r>
              <a:rPr lang="pt-P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licensed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 Creative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Atribuição-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NãoComercial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SemDerivações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4.0 Internacional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24" y="4773534"/>
            <a:ext cx="841376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464653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779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375</Words>
  <Application>Microsoft Office PowerPoint</Application>
  <PresentationFormat>Personalizados</PresentationFormat>
  <Paragraphs>59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 Bernardo</dc:creator>
  <cp:lastModifiedBy>Silvia</cp:lastModifiedBy>
  <cp:revision>73</cp:revision>
  <dcterms:created xsi:type="dcterms:W3CDTF">2015-05-25T16:58:00Z</dcterms:created>
  <dcterms:modified xsi:type="dcterms:W3CDTF">2016-11-15T11:38:27Z</dcterms:modified>
</cp:coreProperties>
</file>