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81" r:id="rId5"/>
    <p:sldId id="282" r:id="rId6"/>
    <p:sldId id="283" r:id="rId7"/>
    <p:sldId id="284" r:id="rId8"/>
    <p:sldId id="277" r:id="rId9"/>
    <p:sldId id="270" r:id="rId10"/>
    <p:sldId id="285" r:id="rId11"/>
    <p:sldId id="258" r:id="rId1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090F"/>
    <a:srgbClr val="80032C"/>
    <a:srgbClr val="638B97"/>
    <a:srgbClr val="9C0B0F"/>
    <a:srgbClr val="035C51"/>
    <a:srgbClr val="F11B27"/>
    <a:srgbClr val="F01C28"/>
    <a:srgbClr val="9D0B0C"/>
    <a:srgbClr val="790029"/>
    <a:srgbClr val="7A012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471" autoAdjust="0"/>
    <p:restoredTop sz="94660"/>
  </p:normalViewPr>
  <p:slideViewPr>
    <p:cSldViewPr snapToGrid="0" showGuides="1">
      <p:cViewPr varScale="1">
        <p:scale>
          <a:sx n="44" d="100"/>
          <a:sy n="44" d="100"/>
        </p:scale>
        <p:origin x="-102" y="-6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04-11-2016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148630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04-11-2016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2682172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04-11-2016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1801685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04-11-2016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1204693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04-11-2016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4183782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04-11-2016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455729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04-11-2016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126388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04-11-2016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2339342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04-11-2016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2282208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04-11-2016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2868367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04-11-2016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110443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AFB26-BB6F-4330-912A-497AFAC186A4}" type="datetimeFigureOut">
              <a:rPr lang="pt-PT" smtClean="0"/>
              <a:pPr/>
              <a:t>04-11-2016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1881833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92885" y="5049862"/>
            <a:ext cx="12191999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pt-PT" sz="4500" dirty="0">
                <a:solidFill>
                  <a:srgbClr val="9C0B0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</a:t>
            </a:r>
            <a:r>
              <a:rPr lang="pt-PT" sz="4500" dirty="0" smtClean="0">
                <a:solidFill>
                  <a:srgbClr val="9C0B0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causa das coisas</a:t>
            </a:r>
          </a:p>
          <a:p>
            <a:pPr algn="ctr">
              <a:lnSpc>
                <a:spcPts val="4000"/>
              </a:lnSpc>
            </a:pPr>
            <a:r>
              <a:rPr lang="pt-PT" sz="2600" b="1" spc="140" dirty="0">
                <a:solidFill>
                  <a:srgbClr val="9C0B0F"/>
                </a:solidFill>
                <a:latin typeface="Bradley Hand ITC" panose="03070402050302030203" pitchFamily="66" charset="0"/>
                <a:cs typeface="Aharoni" panose="02010803020104030203" pitchFamily="2" charset="-79"/>
              </a:rPr>
              <a:t>p</a:t>
            </a:r>
            <a:r>
              <a:rPr lang="pt-PT" sz="2600" b="1" spc="140" dirty="0" smtClean="0">
                <a:solidFill>
                  <a:srgbClr val="9C0B0F"/>
                </a:solidFill>
                <a:latin typeface="Bradley Hand ITC" panose="03070402050302030203" pitchFamily="66" charset="0"/>
                <a:cs typeface="Aharoni" panose="02010803020104030203" pitchFamily="2" charset="-79"/>
              </a:rPr>
              <a:t>equenos conhecimentos de ciência para meninos curiosos</a:t>
            </a:r>
            <a:endParaRPr lang="pt-PT" sz="2600" b="1" spc="140" dirty="0">
              <a:solidFill>
                <a:srgbClr val="9C0B0F"/>
              </a:solidFill>
              <a:latin typeface="Bradley Hand ITC" panose="03070402050302030203" pitchFamily="66" charset="0"/>
              <a:cs typeface="Aharoni" panose="02010803020104030203" pitchFamily="2" charset="-79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-1684" y="1556809"/>
            <a:ext cx="12191999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8500" b="1" dirty="0" smtClean="0">
                <a:solidFill>
                  <a:srgbClr val="638B97"/>
                </a:solidFill>
                <a:latin typeface="Bradley Hand ITC" panose="03070402050302030203" pitchFamily="66" charset="0"/>
              </a:rPr>
              <a:t>Faz um perfume</a:t>
            </a:r>
            <a:endParaRPr lang="pt-PT" sz="8500" b="1" dirty="0">
              <a:solidFill>
                <a:srgbClr val="638B97"/>
              </a:solidFill>
              <a:latin typeface="Bradley Hand ITC" panose="03070402050302030203" pitchFamily="66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0" y="3848335"/>
            <a:ext cx="122848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>
                <a:solidFill>
                  <a:srgbClr val="9C0B0F"/>
                </a:solidFill>
                <a:cs typeface="Aharoni" panose="02010803020104030203"/>
              </a:rPr>
              <a:t>SENTIDOS</a:t>
            </a:r>
            <a:endParaRPr lang="pt-PT" sz="2800" b="1" dirty="0">
              <a:solidFill>
                <a:srgbClr val="9C0B0F"/>
              </a:solidFill>
              <a:cs typeface="Aharoni" panose="02010803020104030203"/>
            </a:endParaRPr>
          </a:p>
        </p:txBody>
      </p:sp>
      <p:cxnSp>
        <p:nvCxnSpPr>
          <p:cNvPr id="6" name="Conexão reta 5"/>
          <p:cNvCxnSpPr/>
          <p:nvPr/>
        </p:nvCxnSpPr>
        <p:spPr>
          <a:xfrm flipV="1">
            <a:off x="-21546" y="2827495"/>
            <a:ext cx="12191998" cy="105727"/>
          </a:xfrm>
          <a:prstGeom prst="line">
            <a:avLst/>
          </a:prstGeom>
          <a:ln w="76200">
            <a:solidFill>
              <a:srgbClr val="80032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xão reta 22"/>
          <p:cNvCxnSpPr/>
          <p:nvPr/>
        </p:nvCxnSpPr>
        <p:spPr>
          <a:xfrm flipV="1">
            <a:off x="-9833" y="2979895"/>
            <a:ext cx="12191998" cy="105727"/>
          </a:xfrm>
          <a:prstGeom prst="line">
            <a:avLst/>
          </a:prstGeom>
          <a:ln w="76200">
            <a:solidFill>
              <a:srgbClr val="638B97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xão reta 23"/>
          <p:cNvCxnSpPr/>
          <p:nvPr/>
        </p:nvCxnSpPr>
        <p:spPr>
          <a:xfrm flipV="1">
            <a:off x="-37962" y="3120575"/>
            <a:ext cx="12191998" cy="105727"/>
          </a:xfrm>
          <a:prstGeom prst="line">
            <a:avLst/>
          </a:prstGeom>
          <a:ln w="76200">
            <a:solidFill>
              <a:srgbClr val="80032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5874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iângulo isósceles 4"/>
          <p:cNvSpPr/>
          <p:nvPr/>
        </p:nvSpPr>
        <p:spPr>
          <a:xfrm>
            <a:off x="0" y="5759116"/>
            <a:ext cx="12192000" cy="1098884"/>
          </a:xfrm>
          <a:prstGeom prst="triangle">
            <a:avLst>
              <a:gd name="adj" fmla="val 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035C5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88758" y="6096000"/>
            <a:ext cx="6320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A causa das coisas</a:t>
            </a:r>
          </a:p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Pequenos conhecimentos de ciência para meninos curiosos</a:t>
            </a:r>
            <a:endParaRPr lang="pt-PT" b="1" dirty="0">
              <a:solidFill>
                <a:schemeClr val="bg1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036701" y="1314782"/>
            <a:ext cx="10487428" cy="3806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9E090F"/>
                </a:solidFill>
                <a:latin typeface="Arial" pitchFamily="34" charset="0"/>
                <a:cs typeface="Arial" pitchFamily="34" charset="0"/>
              </a:rPr>
              <a:t>Novas experiências</a:t>
            </a:r>
          </a:p>
          <a:p>
            <a:endParaRPr lang="pt-PT" sz="2400" b="1" dirty="0" smtClean="0">
              <a:solidFill>
                <a:srgbClr val="9E090F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PT" sz="2400" dirty="0" smtClean="0">
                <a:latin typeface="Arial" pitchFamily="34" charset="0"/>
                <a:cs typeface="Arial" pitchFamily="34" charset="0"/>
              </a:rPr>
              <a:t>Repete agora o procedimento, usando outros sólidos com aromas. </a:t>
            </a:r>
          </a:p>
          <a:p>
            <a:pPr algn="just"/>
            <a:r>
              <a:rPr lang="pt-PT" sz="2400" dirty="0" smtClean="0">
                <a:latin typeface="Arial" pitchFamily="34" charset="0"/>
                <a:cs typeface="Arial" pitchFamily="34" charset="0"/>
              </a:rPr>
              <a:t>Por exemplo, cebola, alho, hortelã, salsa e outros que encontres em tua casa.</a:t>
            </a:r>
          </a:p>
          <a:p>
            <a:endParaRPr lang="pt-PT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pt-PT" sz="2400" dirty="0" smtClean="0">
                <a:latin typeface="Arial" pitchFamily="34" charset="0"/>
                <a:cs typeface="Arial" pitchFamily="34" charset="0"/>
              </a:rPr>
              <a:t>Usa sempre frascos ou copos lavados.</a:t>
            </a:r>
            <a:endParaRPr lang="pt-PT" sz="24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3200"/>
              </a:lnSpc>
              <a:spcBef>
                <a:spcPts val="1200"/>
              </a:spcBef>
            </a:pPr>
            <a:endParaRPr lang="pt-PT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Aharoni"/>
            </a:endParaRPr>
          </a:p>
          <a:p>
            <a:pPr algn="just">
              <a:lnSpc>
                <a:spcPts val="3200"/>
              </a:lnSpc>
              <a:spcBef>
                <a:spcPts val="1200"/>
              </a:spcBef>
            </a:pPr>
            <a:endParaRPr lang="pt-PT" sz="2400" dirty="0">
              <a:solidFill>
                <a:schemeClr val="tx1">
                  <a:lumMod val="75000"/>
                  <a:lumOff val="25000"/>
                </a:schemeClr>
              </a:solidFill>
              <a:latin typeface="Aharon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032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95082" y="698126"/>
            <a:ext cx="10179424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PT" b="1" dirty="0" smtClean="0">
                <a:solidFill>
                  <a:srgbClr val="9E090F"/>
                </a:solidFill>
                <a:latin typeface="Arial" pitchFamily="34" charset="0"/>
                <a:cs typeface="Arial" pitchFamily="34" charset="0"/>
              </a:rPr>
              <a:t>Ficha técnica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pt-PT" b="1" dirty="0" smtClean="0">
                <a:solidFill>
                  <a:srgbClr val="9E090F"/>
                </a:solidFill>
                <a:latin typeface="Arial" pitchFamily="34" charset="0"/>
                <a:cs typeface="Arial" pitchFamily="34" charset="0"/>
              </a:rPr>
              <a:t>Titulo: </a:t>
            </a:r>
            <a:r>
              <a:rPr lang="pt-PT" i="1" dirty="0" smtClean="0">
                <a:solidFill>
                  <a:srgbClr val="9E090F"/>
                </a:solidFill>
                <a:latin typeface="Arial" pitchFamily="34" charset="0"/>
                <a:cs typeface="Arial" pitchFamily="34" charset="0"/>
              </a:rPr>
              <a:t>Faz um perfume</a:t>
            </a:r>
            <a:endParaRPr lang="pt-PT" b="1" dirty="0">
              <a:solidFill>
                <a:srgbClr val="9E090F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pt-PT" b="1" dirty="0" smtClean="0">
                <a:solidFill>
                  <a:srgbClr val="9E090F"/>
                </a:solidFill>
                <a:latin typeface="Arial" pitchFamily="34" charset="0"/>
                <a:cs typeface="Arial" pitchFamily="34" charset="0"/>
              </a:rPr>
              <a:t>Protocolo científico: </a:t>
            </a:r>
            <a:r>
              <a:rPr lang="pt-PT" dirty="0" smtClean="0">
                <a:solidFill>
                  <a:srgbClr val="9E090F"/>
                </a:solidFill>
                <a:latin typeface="Arial" pitchFamily="34" charset="0"/>
                <a:cs typeface="Arial" pitchFamily="34" charset="0"/>
              </a:rPr>
              <a:t>Ana Pimentel</a:t>
            </a:r>
          </a:p>
          <a:p>
            <a:pPr>
              <a:lnSpc>
                <a:spcPct val="150000"/>
              </a:lnSpc>
            </a:pPr>
            <a:r>
              <a:rPr lang="pt-PT" b="1" dirty="0" smtClean="0">
                <a:solidFill>
                  <a:srgbClr val="9E090F"/>
                </a:solidFill>
                <a:latin typeface="Arial" pitchFamily="34" charset="0"/>
                <a:cs typeface="Arial" pitchFamily="34" charset="0"/>
              </a:rPr>
              <a:t>Voz: </a:t>
            </a:r>
            <a:r>
              <a:rPr lang="pt-PT" dirty="0" smtClean="0">
                <a:solidFill>
                  <a:srgbClr val="9E090F"/>
                </a:solidFill>
                <a:latin typeface="Arial" pitchFamily="34" charset="0"/>
                <a:cs typeface="Arial" pitchFamily="34" charset="0"/>
              </a:rPr>
              <a:t>Alexandra Caldeira</a:t>
            </a:r>
          </a:p>
          <a:p>
            <a:pPr>
              <a:lnSpc>
                <a:spcPct val="150000"/>
              </a:lnSpc>
            </a:pPr>
            <a:r>
              <a:rPr lang="pt-PT" b="1" dirty="0" smtClean="0">
                <a:solidFill>
                  <a:srgbClr val="9E090F"/>
                </a:solidFill>
                <a:latin typeface="Arial" pitchFamily="34" charset="0"/>
                <a:cs typeface="Arial" pitchFamily="34" charset="0"/>
              </a:rPr>
              <a:t>Edição áudio</a:t>
            </a:r>
            <a:r>
              <a:rPr lang="pt-PT" dirty="0" smtClean="0">
                <a:solidFill>
                  <a:srgbClr val="9E090F"/>
                </a:solidFill>
                <a:latin typeface="Arial" pitchFamily="34" charset="0"/>
                <a:cs typeface="Arial" pitchFamily="34" charset="0"/>
              </a:rPr>
              <a:t>: Isabel Bernardo</a:t>
            </a:r>
          </a:p>
          <a:p>
            <a:pPr>
              <a:lnSpc>
                <a:spcPct val="150000"/>
              </a:lnSpc>
            </a:pPr>
            <a:r>
              <a:rPr lang="pt-PT" b="1" dirty="0" smtClean="0">
                <a:solidFill>
                  <a:srgbClr val="9E090F"/>
                </a:solidFill>
                <a:latin typeface="Arial" pitchFamily="34" charset="0"/>
                <a:cs typeface="Arial" pitchFamily="34" charset="0"/>
              </a:rPr>
              <a:t>Design e edição vídeo</a:t>
            </a:r>
            <a:r>
              <a:rPr lang="pt-PT" dirty="0" smtClean="0">
                <a:solidFill>
                  <a:srgbClr val="9E090F"/>
                </a:solidFill>
                <a:latin typeface="Arial" pitchFamily="34" charset="0"/>
                <a:cs typeface="Arial" pitchFamily="34" charset="0"/>
              </a:rPr>
              <a:t>: Isabel </a:t>
            </a:r>
            <a:r>
              <a:rPr lang="pt-PT" dirty="0" smtClean="0">
                <a:solidFill>
                  <a:srgbClr val="9E090F"/>
                </a:solidFill>
                <a:latin typeface="Arial" pitchFamily="34" charset="0"/>
                <a:cs typeface="Arial" pitchFamily="34" charset="0"/>
              </a:rPr>
              <a:t>Bernardo e  Sílvia Fernandes</a:t>
            </a:r>
            <a:endParaRPr lang="pt-PT" dirty="0" smtClean="0">
              <a:solidFill>
                <a:srgbClr val="9E090F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pt-PT" b="1" dirty="0" smtClean="0">
                <a:solidFill>
                  <a:srgbClr val="9E090F"/>
                </a:solidFill>
                <a:latin typeface="Arial" pitchFamily="34" charset="0"/>
                <a:cs typeface="Arial" pitchFamily="34" charset="0"/>
              </a:rPr>
              <a:t>Tema:</a:t>
            </a:r>
            <a:r>
              <a:rPr lang="pt-PT" dirty="0" smtClean="0">
                <a:solidFill>
                  <a:srgbClr val="9E090F"/>
                </a:solidFill>
                <a:latin typeface="Arial" pitchFamily="34" charset="0"/>
                <a:cs typeface="Arial" pitchFamily="34" charset="0"/>
              </a:rPr>
              <a:t> Sentidos</a:t>
            </a:r>
          </a:p>
          <a:p>
            <a:pPr>
              <a:lnSpc>
                <a:spcPct val="150000"/>
              </a:lnSpc>
            </a:pPr>
            <a:r>
              <a:rPr lang="pt-PT" b="1" dirty="0" smtClean="0">
                <a:solidFill>
                  <a:srgbClr val="9E090F"/>
                </a:solidFill>
                <a:latin typeface="Arial" pitchFamily="34" charset="0"/>
                <a:cs typeface="Arial" pitchFamily="34" charset="0"/>
              </a:rPr>
              <a:t>Série:</a:t>
            </a:r>
            <a:r>
              <a:rPr lang="pt-PT" dirty="0" smtClean="0">
                <a:solidFill>
                  <a:srgbClr val="9E090F"/>
                </a:solidFill>
                <a:latin typeface="Arial" pitchFamily="34" charset="0"/>
                <a:cs typeface="Arial" pitchFamily="34" charset="0"/>
              </a:rPr>
              <a:t> A causa das coisas. Pequenos conhecimentos </a:t>
            </a:r>
            <a:r>
              <a:rPr lang="pt-PT" dirty="0" smtClean="0">
                <a:solidFill>
                  <a:srgbClr val="9E090F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pt-PT" dirty="0" smtClean="0">
                <a:solidFill>
                  <a:srgbClr val="9E090F"/>
                </a:solidFill>
                <a:latin typeface="Arial" pitchFamily="34" charset="0"/>
                <a:cs typeface="Arial" pitchFamily="34" charset="0"/>
              </a:rPr>
              <a:t>ciência para meninos curiosos. N.º 12.</a:t>
            </a:r>
            <a:endParaRPr lang="pt-PT" dirty="0">
              <a:solidFill>
                <a:srgbClr val="9E090F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pt-PT" b="1" dirty="0" smtClean="0">
                <a:solidFill>
                  <a:srgbClr val="9E090F"/>
                </a:solidFill>
                <a:latin typeface="Arial" pitchFamily="34" charset="0"/>
                <a:cs typeface="Arial" pitchFamily="34" charset="0"/>
              </a:rPr>
              <a:t>Edição</a:t>
            </a:r>
            <a:r>
              <a:rPr lang="pt-PT" dirty="0" smtClean="0">
                <a:solidFill>
                  <a:srgbClr val="9E090F"/>
                </a:solidFill>
                <a:latin typeface="Arial" pitchFamily="34" charset="0"/>
                <a:cs typeface="Arial" pitchFamily="34" charset="0"/>
              </a:rPr>
              <a:t>: Serviço das Bibliotecas Escolares, 2015 e 2016</a:t>
            </a:r>
            <a:endParaRPr lang="pt-PT" dirty="0">
              <a:solidFill>
                <a:srgbClr val="9E090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1020941" y="4920378"/>
            <a:ext cx="8916435" cy="515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ts val="600"/>
              </a:spcBef>
              <a:spcAft>
                <a:spcPct val="0"/>
              </a:spcAft>
            </a:pPr>
            <a:endParaRPr lang="pt-PT" sz="1050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pt-PT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Faz um perfume </a:t>
            </a:r>
            <a:r>
              <a:rPr lang="pt-PT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P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200" dirty="0" err="1">
                <a:latin typeface="Arial" panose="020B0604020202020204" pitchFamily="34" charset="0"/>
                <a:cs typeface="Arial" panose="020B0604020202020204" pitchFamily="34" charset="0"/>
              </a:rPr>
              <a:t>licensed</a:t>
            </a:r>
            <a:r>
              <a:rPr lang="pt-P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200" dirty="0" err="1">
                <a:latin typeface="Arial" panose="020B0604020202020204" pitchFamily="34" charset="0"/>
                <a:cs typeface="Arial" panose="020B0604020202020204" pitchFamily="34" charset="0"/>
              </a:rPr>
              <a:t>under</a:t>
            </a:r>
            <a:r>
              <a:rPr lang="pt-PT" sz="1200" dirty="0">
                <a:latin typeface="Arial" panose="020B0604020202020204" pitchFamily="34" charset="0"/>
                <a:cs typeface="Arial" panose="020B0604020202020204" pitchFamily="34" charset="0"/>
              </a:rPr>
              <a:t> a Creative </a:t>
            </a:r>
            <a:r>
              <a:rPr lang="pt-PT" sz="1200" dirty="0" err="1">
                <a:latin typeface="Arial" panose="020B0604020202020204" pitchFamily="34" charset="0"/>
                <a:cs typeface="Arial" panose="020B0604020202020204" pitchFamily="34" charset="0"/>
              </a:rPr>
              <a:t>Commons</a:t>
            </a:r>
            <a:r>
              <a:rPr lang="pt-PT" sz="1200" dirty="0">
                <a:latin typeface="Arial" panose="020B0604020202020204" pitchFamily="34" charset="0"/>
                <a:cs typeface="Arial" panose="020B0604020202020204" pitchFamily="34" charset="0"/>
              </a:rPr>
              <a:t> Atribuição-</a:t>
            </a:r>
            <a:r>
              <a:rPr lang="pt-PT" sz="1200" dirty="0" err="1">
                <a:latin typeface="Arial" panose="020B0604020202020204" pitchFamily="34" charset="0"/>
                <a:cs typeface="Arial" panose="020B0604020202020204" pitchFamily="34" charset="0"/>
              </a:rPr>
              <a:t>NãoComercial</a:t>
            </a:r>
            <a:r>
              <a:rPr lang="pt-PT" sz="12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pt-PT" sz="1200" dirty="0" err="1">
                <a:latin typeface="Arial" panose="020B0604020202020204" pitchFamily="34" charset="0"/>
                <a:cs typeface="Arial" panose="020B0604020202020204" pitchFamily="34" charset="0"/>
              </a:rPr>
              <a:t>SemDerivações</a:t>
            </a:r>
            <a:r>
              <a:rPr lang="pt-PT" sz="1200" dirty="0">
                <a:latin typeface="Arial" panose="020B0604020202020204" pitchFamily="34" charset="0"/>
                <a:cs typeface="Arial" panose="020B0604020202020204" pitchFamily="34" charset="0"/>
              </a:rPr>
              <a:t> 4.0 Internacional </a:t>
            </a:r>
            <a:r>
              <a:rPr lang="pt-PT" sz="1200" dirty="0" err="1">
                <a:latin typeface="Arial" panose="020B0604020202020204" pitchFamily="34" charset="0"/>
                <a:cs typeface="Arial" panose="020B0604020202020204" pitchFamily="34" charset="0"/>
              </a:rPr>
              <a:t>License</a:t>
            </a:r>
            <a:r>
              <a:rPr lang="pt-PT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01624" y="4773534"/>
            <a:ext cx="841376" cy="293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464653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87794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644153" y="2200814"/>
            <a:ext cx="774038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5000" b="1" dirty="0" smtClean="0">
                <a:solidFill>
                  <a:srgbClr val="638B97"/>
                </a:solidFill>
                <a:latin typeface="Bradley Hand ITC" panose="03070402050302030203" pitchFamily="66" charset="0"/>
              </a:rPr>
              <a:t>Faz um perfume</a:t>
            </a:r>
            <a:endParaRPr lang="pt-PT" sz="5000" b="1" dirty="0">
              <a:solidFill>
                <a:srgbClr val="638B97"/>
              </a:solidFill>
              <a:latin typeface="Bradley Hand ITC" panose="03070402050302030203" pitchFamily="66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915759" y="2925394"/>
            <a:ext cx="7447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2400" b="1" dirty="0" smtClean="0">
                <a:solidFill>
                  <a:srgbClr val="80032C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SENTIDOS</a:t>
            </a:r>
            <a:endParaRPr lang="pt-PT" sz="2400" b="1" dirty="0">
              <a:solidFill>
                <a:srgbClr val="80032C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cxnSp>
        <p:nvCxnSpPr>
          <p:cNvPr id="6" name="Conexão reta 5"/>
          <p:cNvCxnSpPr/>
          <p:nvPr/>
        </p:nvCxnSpPr>
        <p:spPr>
          <a:xfrm flipV="1">
            <a:off x="4303059" y="2893311"/>
            <a:ext cx="6963921" cy="32083"/>
          </a:xfrm>
          <a:prstGeom prst="line">
            <a:avLst/>
          </a:prstGeom>
          <a:ln w="76200">
            <a:solidFill>
              <a:srgbClr val="638B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09736" y="6045641"/>
            <a:ext cx="2180493" cy="518471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83555" y="5899842"/>
            <a:ext cx="1215453" cy="724597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15759" y="5650182"/>
            <a:ext cx="2922771" cy="974257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79130" y="6045642"/>
            <a:ext cx="1555407" cy="518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0186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iângulo isósceles 4"/>
          <p:cNvSpPr/>
          <p:nvPr/>
        </p:nvSpPr>
        <p:spPr>
          <a:xfrm>
            <a:off x="0" y="5759116"/>
            <a:ext cx="12192000" cy="1098884"/>
          </a:xfrm>
          <a:prstGeom prst="triangle">
            <a:avLst>
              <a:gd name="adj" fmla="val 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80032C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88758" y="6096000"/>
            <a:ext cx="6320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A causa das coisas</a:t>
            </a:r>
          </a:p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Pequenos conhecimentos de ciência para meninos curiosos</a:t>
            </a:r>
            <a:endParaRPr lang="pt-PT" b="1" dirty="0">
              <a:solidFill>
                <a:schemeClr val="bg1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254532" y="1219881"/>
            <a:ext cx="5688786" cy="330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9E090F"/>
                </a:solidFill>
                <a:latin typeface="Arial" pitchFamily="34" charset="0"/>
                <a:cs typeface="Arial" pitchFamily="34" charset="0"/>
              </a:rPr>
              <a:t>Material</a:t>
            </a:r>
          </a:p>
          <a:p>
            <a:pPr>
              <a:lnSpc>
                <a:spcPts val="3500"/>
              </a:lnSpc>
              <a:spcBef>
                <a:spcPts val="1200"/>
              </a:spcBef>
            </a:pPr>
            <a:r>
              <a:rPr lang="pt-PT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1 laranja ou um limão</a:t>
            </a:r>
            <a:endParaRPr lang="pt-PT" sz="24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3500"/>
              </a:lnSpc>
            </a:pPr>
            <a:r>
              <a:rPr lang="pt-PT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1 ramo de alecrim</a:t>
            </a:r>
          </a:p>
          <a:p>
            <a:pPr>
              <a:lnSpc>
                <a:spcPts val="3500"/>
              </a:lnSpc>
            </a:pPr>
            <a:r>
              <a:rPr lang="pt-PT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6 frascos ou copos de iogurte </a:t>
            </a:r>
          </a:p>
          <a:p>
            <a:pPr>
              <a:lnSpc>
                <a:spcPts val="3500"/>
              </a:lnSpc>
            </a:pPr>
            <a:r>
              <a:rPr lang="pt-PT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água</a:t>
            </a:r>
          </a:p>
          <a:p>
            <a:pPr>
              <a:lnSpc>
                <a:spcPts val="3500"/>
              </a:lnSpc>
            </a:pPr>
            <a:r>
              <a:rPr lang="pt-P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1 faca pequena</a:t>
            </a:r>
          </a:p>
          <a:p>
            <a:pPr>
              <a:lnSpc>
                <a:spcPts val="3500"/>
              </a:lnSpc>
            </a:pPr>
            <a:endParaRPr lang="pt-PT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AutoShape 6" descr="data:image/jpeg;base64,/9j/4AAQSkZJRgABAQAAAQABAAD/2wCEAAkGBxEQEBAQDw0QDg0QDw4PDg8PDhAPDw8NFBEWFhQRFBYYHCggGBolGxQUITEhJSkrLi4wFx8zODMsNygtOisBCgoKDAwNDgwMDyscHxkrLCsrKysrKysrKysrKysrKysrKysrKysrKysrKysrKysrKysrKysrKysrKysrKysrK//AABEIAOEA4QMBIgACEQEDEQH/xAAcAAEAAQUBAQAAAAAAAAAAAAAAAwECBAUGBwj/xABMEAACAQIBBgcKCQkJAQAAAAAAAQIDEQQFBhIhMVETFUFxkbLRFCIyUoGTlKHB0gczVGFygpKx8CRCQ1Njg6KzwhY0RGJzdOHi8SP/xAAVAQEBAAAAAAAAAAAAAAAAAAAAAf/EABQRAQAAAAAAAAAAAAAAAAAAAAD/2gAMAwEAAhEDEQA/APcQAAAAAAAAAAAAAAAAAAAAAAAAAAAAAAAAAAAAAAAAAAAAAAAAAAAAAAAAAAAAAAAAAAAAAAAAAAAAAAAAAAAAAAAAAAAAAAAAAAAAAAAAAAAAAAAAAAAAAAAAAAAAAAAAAAAAAAAAAAAAAAAAAAAAAAAAAAAAAAAAAAAAAAAARYjERprSnJRW93MdZUpPY5vmo1X/AEgZoMPjKn+08xW90rxjT3VfR6/ugZYMLjOnuq+jV/dHGlPdV9Gr+6BmgweNae6r6NX90ca0/wBr6NX90DOBg8aU91X0bEe4ONKe6r6NX90DOBhcZ0/Fq+j1/dKcaU/FrejV/dAzgYXGcPFrejV/dHGdP9p6PX90DNBhPKtJcs1z0K3ukuExlOqm6c1NLU7XVn5eZgZAAAAAAAAAAAAAAAAAAA1uXH3i+t1WMM9S18iGXfAXPLqsYbYuZAZcGSSZHAvkBZcX/FwUAX/Fx+NoADp6Rf8AFwAK3BQICRIjkSEUgIa2wx8jeHU5l1mT1thDkf4ypzLrMDbAAAAAAAAAAAAAAAAAADWZd8Bc7+4YbYuZDL3xa539xTC7F5AMymSSI4F8gLACgAAAVBQAVCKFUBIRSJCKQEFfYQ5G8OpzLrMlrPURZD8Kp5OtIDbgAAAAAAAAAAAAAAAAADV5wfFrnfVZTC7FzIZxO1G/0uqy3C7FzIDOgSTIoEkmBYGUAAFABUAACqKFUBeRSJLkUmBj13qI8gvXU8nWmXYh6iPNx/G/V61QDdAAAAAAAAAAAAAAAAAADT50yth5vdGo+inJluDepcxTO9/ktT6FX+TMiybO8IPfFP1FG0pkkiGmyWTIKFAUAqClxcCoKXFwKlUW3KoC9kMiSTIJsDHxT1Eea7uqj+j1plmPnaL5mUzMlelJ79D1xv7QOhAAAAAAAAAAAAAAAAAAGlztV8O142nHppTRps1cXwmFoTv4VKm3z6KujaZ61dDCubeiozUm7pWSjLlZyeZeIUYTo6V+Cq1Ix16tBvShb6solHdUpE0mYVCoZDmQXXDZFpByAvuVuRaQ0gJbi5FpFdICS5VMi0i6DAkmzHnIuqyMecgNZl7EaNKo72tCT9RlZj/E1PmqKP2YRRoc68WoUm9t5R1X5L3a6Ebv4PZ6WE0rJaU72V7eBHeUdOACAAAAAAAAAAAAAAAADnc/dHuGrpW0F4WlrVrM83zdylRp1koztwkVFR230Vda9+trk2I9Lz4p6WBrR1K6SvJXS+dnk9TAyTitGFSUHpSUaM4OMYv54K75wPS8Jjlq1ozZYpb10o86yPWqVK3B6clJt2jKcWrbdSjqR0WKyWnqc6stG+k4XSW/W2lYqOg7sj4y6UO7I+MulHHdwUuSdb5//pL2dpcsnU7NaVRt7p1Lrm74DsO61vXSO6lvXScTPI8eSpilzVpL2lvEm6ri/PMDue6Vv9ZVYhbzh45FfJWxXnmXwyVJbcRilzzk/wCpAdvGsZEJpK7OLoZMnyYyrfc41W/VJm1w+Qa+14ipJbnOdPrU7hW3rYgw6uLS/wDTGlgKkWrupblaqQqauZxRdWxyw8Y8NDhKUlLW6d9FxV2pKytdbPbtCORz4yhKEVwT72S75twvHXazbV9+z2na/BvNywMJSbbbW13dtCJwmUs5KdSnUhGnPDXvapKlhsRGULWUHLXKOxa9b+c7z4OJN4GDk7u66kQrqAAQAAAAAAAAAAAAAAAAaLPeF8BiFvjHlS/OW/UeM0sBGq0qledrJypuo4Q28iitfLs6T2fPZfkGI+gtrt+cj5pqYJ6KtDVbWttgPRMDkt0JKVCjh4JWfCU6sqk2r7XJxbT8ptq+Vqq79+E/zoV4xbtqtd2ueY5ApS7oo2unwtNLbs0lqPdI4WDWunB88IlRzOGyrpPvo2l/nq0ZPrs2Kx0ba9nzSi16mblZMoS1yoUm9/Bxv9xesiYZ7cNT+yBoXlOktrivrW9pTjej48POf8nQrN7CP/C0/Imiv9msG/8ADQ6Z9pFc9xvR8eHnP+xcss0fHpv60X7Tf/2YwfyaH2p9pR5s4P5NDpn2gaelnDQj+kjF741JR6shWzrpL9LNvktpy9fabniDCrZhodDf3jirDrZh6S/dx7Co0kM4IzWutHRs/Cj365kltMDKdV4hyiqbxdKWuUeCtBzvtTcotJbrPWdBiMLThrhThFrY1BI8IytlzFOtiI911+DjiMRGMVVkoqMaslFJLZqA9GjkbD2/KcLwChFtLuiVac5JalGm3eN/nlqO7+DpJYJKMdGKm7RaSstCOrVq6D5/yLiak5NTq1JrV4dSc9/jM9++Dl/ka+kupFewK6oAEAAAAAAAAAAAAAAAAHO/CAm8n4hLa4ta9mxv2HzXUTjZbNS2N7j6ny5gFiKFSj461c6d7ezynhuc+Y2JpNuFGpKP+m3/ABK6YHO5r1n3Xh7vU69Lb9NHvFHWkeAUcDiKFWE+DcJQnGa07xWlGSavy21Hr+TM56DjHTqQhJpNxc496+VFR1UIk0Imrw+W8NLZXg/LczaeU6H66PQyKzoxJFExoZRo/rF0S7CRY+l4/qfYBLolHEjePpeP/DLsLJZSorbU9T7AL5RIpRI55WoL9J6mY1TLlDkm29yQFmNhqZ845V/vGJ/3WK/nzPeMsZwxjCTp0pTml3qbhFOXJe8lqvY8YWbmLqSk+BcnKUpSlwlFXk3dvw3y3KiHIEbzfk9p9BfBzBrCa966bX9qPOM08xcSmr4fwneVSUo6CXOnb7z2XJGAWHpRpp3trlLZpSe125FyJbkgrNABAAAAAAAAAAAAAAAAAAAFsoJ7Unzq5G8LTe2nB88IkwAxngKP6il5uHYUeTqHyel5qHYZQAxXk2h8no+ah2FryVh/k1DzNPsMwAYXFOG+S0PM0+wuWTKC2YaiualDsMsAY6wFFbKFJfu49hd3JT/VQ+xHsJgBEsNTWynBfUiXxppbIpcySLgAAAAAAAAAAAAAAAAAAAAAAAAAAAAAAAAAAAAAAAAAAAAAAAAAAAAAAf/Z"/>
          <p:cNvSpPr>
            <a:spLocks noChangeAspect="1" noChangeArrowheads="1"/>
          </p:cNvSpPr>
          <p:nvPr/>
        </p:nvSpPr>
        <p:spPr bwMode="auto">
          <a:xfrm>
            <a:off x="155575" y="-1889125"/>
            <a:ext cx="3943350" cy="394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3" name="AutoShape 8" descr="data:image/jpeg;base64,/9j/4AAQSkZJRgABAQAAAQABAAD/2wCEAAkGBxEQEBAQDw0QDg0QDw4PDg8PDhAPDw8NFBEWFhQRFBYYHCggGBolGxQUITEhJSkrLi4wFx8zODMsNygtOisBCgoKDAwNDgwMDyscHxkrLCsrKysrKysrKysrKysrKysrKysrKysrKysrKysrKysrKysrKysrKysrKysrKysrK//AABEIAOEA4QMBIgACEQEDEQH/xAAcAAEAAQUBAQAAAAAAAAAAAAAAAwECBAUGBwj/xABMEAACAQIBBgcKCQkJAQAAAAAAAQIDEQQFBhIhMVETFUFxkbLRFCIyUoGTlKHB0gczVGFygpKx8CRCQ1Njg6KzwhY0RGJzdOHi8SP/xAAVAQEBAAAAAAAAAAAAAAAAAAAAAf/EABQRAQAAAAAAAAAAAAAAAAAAAAD/2gAMAwEAAhEDEQA/APcQAAAAAAAAAAAAAAAAAAAAAAAAAAAAAAAAAAAAAAAAAAAAAAAAAAAAAAAAAAAAAAAAAAAAAAAAAAAAAAAAAAAAAAAAAAAAAAAAAAAAAAAAAAAAAAAAAAAAAAAAAAAAAAAAAAAAAAAAAAAAAAAAAAAAAAAAAAAAAAAAAAAAAAAARYjERprSnJRW93MdZUpPY5vmo1X/AEgZoMPjKn+08xW90rxjT3VfR6/ugZYMLjOnuq+jV/dHGlPdV9Gr+6BmgweNae6r6NX90ca0/wBr6NX90DOBg8aU91X0bEe4ONKe6r6NX90DOBhcZ0/Fq+j1/dKcaU/FrejV/dAzgYXGcPFrejV/dHGdP9p6PX90DNBhPKtJcs1z0K3ukuExlOqm6c1NLU7XVn5eZgZAAAAAAAAAAAAAAAAAAA1uXH3i+t1WMM9S18iGXfAXPLqsYbYuZAZcGSSZHAvkBZcX/FwUAX/Fx+NoADp6Rf8AFwAK3BQICRIjkSEUgIa2wx8jeHU5l1mT1thDkf4ypzLrMDbAAAAAAAAAAAAAAAAAADWZd8Bc7+4YbYuZDL3xa539xTC7F5AMymSSI4F8gLACgAAAVBQAVCKFUBIRSJCKQEFfYQ5G8OpzLrMlrPURZD8Kp5OtIDbgAAAAAAAAAAAAAAAAADV5wfFrnfVZTC7FzIZxO1G/0uqy3C7FzIDOgSTIoEkmBYGUAAFABUAACqKFUBeRSJLkUmBj13qI8gvXU8nWmXYh6iPNx/G/V61QDdAAAAAAAAAAAAAAAAAADT50yth5vdGo+inJluDepcxTO9/ktT6FX+TMiybO8IPfFP1FG0pkkiGmyWTIKFAUAqClxcCoKXFwKlUW3KoC9kMiSTIJsDHxT1Eea7uqj+j1plmPnaL5mUzMlelJ79D1xv7QOhAAAAAAAAAAAAAAAAAAGlztV8O142nHppTRps1cXwmFoTv4VKm3z6KujaZ61dDCubeiozUm7pWSjLlZyeZeIUYTo6V+Cq1Ix16tBvShb6solHdUpE0mYVCoZDmQXXDZFpByAvuVuRaQ0gJbi5FpFdICS5VMi0i6DAkmzHnIuqyMecgNZl7EaNKo72tCT9RlZj/E1PmqKP2YRRoc68WoUm9t5R1X5L3a6Ebv4PZ6WE0rJaU72V7eBHeUdOACAAAAAAAAAAAAAAAADnc/dHuGrpW0F4WlrVrM83zdylRp1koztwkVFR230Vda9+trk2I9Lz4p6WBrR1K6SvJXS+dnk9TAyTitGFSUHpSUaM4OMYv54K75wPS8Jjlq1ozZYpb10o86yPWqVK3B6clJt2jKcWrbdSjqR0WKyWnqc6stG+k4XSW/W2lYqOg7sj4y6UO7I+MulHHdwUuSdb5//pL2dpcsnU7NaVRt7p1Lrm74DsO61vXSO6lvXScTPI8eSpilzVpL2lvEm6ri/PMDue6Vv9ZVYhbzh45FfJWxXnmXwyVJbcRilzzk/wCpAdvGsZEJpK7OLoZMnyYyrfc41W/VJm1w+Qa+14ipJbnOdPrU7hW3rYgw6uLS/wDTGlgKkWrupblaqQqauZxRdWxyw8Y8NDhKUlLW6d9FxV2pKytdbPbtCORz4yhKEVwT72S75twvHXazbV9+z2na/BvNywMJSbbbW13dtCJwmUs5KdSnUhGnPDXvapKlhsRGULWUHLXKOxa9b+c7z4OJN4GDk7u66kQrqAAQAAAAAAAAAAAAAAAAaLPeF8BiFvjHlS/OW/UeM0sBGq0qledrJypuo4Q28iitfLs6T2fPZfkGI+gtrt+cj5pqYJ6KtDVbWttgPRMDkt0JKVCjh4JWfCU6sqk2r7XJxbT8ptq+Vqq79+E/zoV4xbtqtd2ueY5ApS7oo2unwtNLbs0lqPdI4WDWunB88IlRzOGyrpPvo2l/nq0ZPrs2Kx0ba9nzSi16mblZMoS1yoUm9/Bxv9xesiYZ7cNT+yBoXlOktrivrW9pTjej48POf8nQrN7CP/C0/Imiv9msG/8ADQ6Z9pFc9xvR8eHnP+xcss0fHpv60X7Tf/2YwfyaH2p9pR5s4P5NDpn2gaelnDQj+kjF741JR6shWzrpL9LNvktpy9fabniDCrZhodDf3jirDrZh6S/dx7Co0kM4IzWutHRs/Cj365kltMDKdV4hyiqbxdKWuUeCtBzvtTcotJbrPWdBiMLThrhThFrY1BI8IytlzFOtiI911+DjiMRGMVVkoqMaslFJLZqA9GjkbD2/KcLwChFtLuiVac5JalGm3eN/nlqO7+DpJYJKMdGKm7RaSstCOrVq6D5/yLiak5NTq1JrV4dSc9/jM9++Dl/ka+kupFewK6oAEAAAAAAAAAAAAAAAAHO/CAm8n4hLa4ta9mxv2HzXUTjZbNS2N7j6ny5gFiKFSj461c6d7ezynhuc+Y2JpNuFGpKP+m3/ABK6YHO5r1n3Xh7vU69Lb9NHvFHWkeAUcDiKFWE+DcJQnGa07xWlGSavy21Hr+TM56DjHTqQhJpNxc496+VFR1UIk0Imrw+W8NLZXg/LczaeU6H66PQyKzoxJFExoZRo/rF0S7CRY+l4/qfYBLolHEjePpeP/DLsLJZSorbU9T7AL5RIpRI55WoL9J6mY1TLlDkm29yQFmNhqZ845V/vGJ/3WK/nzPeMsZwxjCTp0pTml3qbhFOXJe8lqvY8YWbmLqSk+BcnKUpSlwlFXk3dvw3y3KiHIEbzfk9p9BfBzBrCa966bX9qPOM08xcSmr4fwneVSUo6CXOnb7z2XJGAWHpRpp3trlLZpSe125FyJbkgrNABAAAAAAAAAAAAAAAAAAAFsoJ7Unzq5G8LTe2nB88IkwAxngKP6il5uHYUeTqHyel5qHYZQAxXk2h8no+ah2FryVh/k1DzNPsMwAYXFOG+S0PM0+wuWTKC2YaiualDsMsAY6wFFbKFJfu49hd3JT/VQ+xHsJgBEsNTWynBfUiXxppbIpcySLgAAAAAAAAAAAAAAAAAAAAAAAAAAAAAAAAAAAAAAAAAAAAAAAAAAAAAAf/Z"/>
          <p:cNvSpPr>
            <a:spLocks noChangeAspect="1" noChangeArrowheads="1"/>
          </p:cNvSpPr>
          <p:nvPr/>
        </p:nvSpPr>
        <p:spPr bwMode="auto">
          <a:xfrm>
            <a:off x="307975" y="-1736725"/>
            <a:ext cx="3943350" cy="394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0" name="CaixaDeTexto 19"/>
          <p:cNvSpPr txBox="1"/>
          <p:nvPr/>
        </p:nvSpPr>
        <p:spPr>
          <a:xfrm>
            <a:off x="5229087" y="4228884"/>
            <a:ext cx="184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Figura 1</a:t>
            </a:r>
            <a:endParaRPr lang="pt-PT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 rotWithShape="1">
          <a:blip r:embed="rId2" cstate="print"/>
          <a:srcRect l="18298" t="6784" r="20066" b="5371"/>
          <a:stretch/>
        </p:blipFill>
        <p:spPr>
          <a:xfrm rot="18328623">
            <a:off x="7793337" y="1133036"/>
            <a:ext cx="1585809" cy="2260146"/>
          </a:xfrm>
          <a:prstGeom prst="rect">
            <a:avLst/>
          </a:prstGeom>
        </p:spPr>
      </p:pic>
      <p:pic>
        <p:nvPicPr>
          <p:cNvPr id="13" name="Picture 2" descr="http://i0.statig.com.br/bancodeimagens/7p/do/ex/7pdoexggtylxbxktkr7fddpn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9971265">
            <a:off x="9716553" y="1346048"/>
            <a:ext cx="2216657" cy="1662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Grupo 14"/>
          <p:cNvGrpSpPr/>
          <p:nvPr/>
        </p:nvGrpSpPr>
        <p:grpSpPr>
          <a:xfrm>
            <a:off x="6832470" y="3522445"/>
            <a:ext cx="1659441" cy="2672355"/>
            <a:chOff x="5835053" y="3796172"/>
            <a:chExt cx="1659441" cy="2672355"/>
          </a:xfrm>
        </p:grpSpPr>
        <p:pic>
          <p:nvPicPr>
            <p:cNvPr id="14" name="Imagem 13"/>
            <p:cNvPicPr>
              <a:picLocks noChangeAspect="1"/>
            </p:cNvPicPr>
            <p:nvPr/>
          </p:nvPicPr>
          <p:blipFill rotWithShape="1">
            <a:blip r:embed="rId4" cstate="print"/>
            <a:srcRect l="9688" t="48073" r="70408" b="336"/>
            <a:stretch/>
          </p:blipFill>
          <p:spPr>
            <a:xfrm>
              <a:off x="5835053" y="3796172"/>
              <a:ext cx="1049841" cy="2062755"/>
            </a:xfrm>
            <a:prstGeom prst="rect">
              <a:avLst/>
            </a:prstGeom>
          </p:spPr>
        </p:pic>
        <p:pic>
          <p:nvPicPr>
            <p:cNvPr id="24" name="Imagem 23"/>
            <p:cNvPicPr>
              <a:picLocks noChangeAspect="1"/>
            </p:cNvPicPr>
            <p:nvPr/>
          </p:nvPicPr>
          <p:blipFill rotWithShape="1">
            <a:blip r:embed="rId4" cstate="print"/>
            <a:srcRect l="9688" t="48073" r="70408" b="336"/>
            <a:stretch/>
          </p:blipFill>
          <p:spPr>
            <a:xfrm>
              <a:off x="5987453" y="3948572"/>
              <a:ext cx="1049841" cy="2062755"/>
            </a:xfrm>
            <a:prstGeom prst="rect">
              <a:avLst/>
            </a:prstGeom>
          </p:spPr>
        </p:pic>
        <p:pic>
          <p:nvPicPr>
            <p:cNvPr id="25" name="Imagem 24"/>
            <p:cNvPicPr>
              <a:picLocks noChangeAspect="1"/>
            </p:cNvPicPr>
            <p:nvPr/>
          </p:nvPicPr>
          <p:blipFill rotWithShape="1">
            <a:blip r:embed="rId4" cstate="print"/>
            <a:srcRect l="9688" t="48073" r="70408" b="336"/>
            <a:stretch/>
          </p:blipFill>
          <p:spPr>
            <a:xfrm>
              <a:off x="6139853" y="4100972"/>
              <a:ext cx="1049841" cy="2062755"/>
            </a:xfrm>
            <a:prstGeom prst="rect">
              <a:avLst/>
            </a:prstGeom>
          </p:spPr>
        </p:pic>
        <p:pic>
          <p:nvPicPr>
            <p:cNvPr id="26" name="Imagem 25"/>
            <p:cNvPicPr>
              <a:picLocks noChangeAspect="1"/>
            </p:cNvPicPr>
            <p:nvPr/>
          </p:nvPicPr>
          <p:blipFill rotWithShape="1">
            <a:blip r:embed="rId4" cstate="print"/>
            <a:srcRect l="9688" t="48073" r="70408" b="336"/>
            <a:stretch/>
          </p:blipFill>
          <p:spPr>
            <a:xfrm>
              <a:off x="6292253" y="4253372"/>
              <a:ext cx="1049841" cy="2062755"/>
            </a:xfrm>
            <a:prstGeom prst="rect">
              <a:avLst/>
            </a:prstGeom>
          </p:spPr>
        </p:pic>
        <p:pic>
          <p:nvPicPr>
            <p:cNvPr id="27" name="Imagem 26"/>
            <p:cNvPicPr>
              <a:picLocks noChangeAspect="1"/>
            </p:cNvPicPr>
            <p:nvPr/>
          </p:nvPicPr>
          <p:blipFill rotWithShape="1">
            <a:blip r:embed="rId4" cstate="print"/>
            <a:srcRect l="9688" t="48073" r="70408" b="336"/>
            <a:stretch/>
          </p:blipFill>
          <p:spPr>
            <a:xfrm>
              <a:off x="6444653" y="4405772"/>
              <a:ext cx="1049841" cy="2062755"/>
            </a:xfrm>
            <a:prstGeom prst="rect">
              <a:avLst/>
            </a:prstGeom>
          </p:spPr>
        </p:pic>
      </p:grpSp>
      <p:pic>
        <p:nvPicPr>
          <p:cNvPr id="28" name="Imagem 27"/>
          <p:cNvPicPr>
            <a:picLocks noChangeAspect="1"/>
          </p:cNvPicPr>
          <p:nvPr/>
        </p:nvPicPr>
        <p:blipFill rotWithShape="1">
          <a:blip r:embed="rId4" cstate="print"/>
          <a:srcRect l="9688" t="48073" r="70408" b="336"/>
          <a:stretch/>
        </p:blipFill>
        <p:spPr>
          <a:xfrm>
            <a:off x="7641374" y="4311245"/>
            <a:ext cx="1049841" cy="2062755"/>
          </a:xfrm>
          <a:prstGeom prst="rect">
            <a:avLst/>
          </a:prstGeom>
        </p:spPr>
      </p:pic>
      <p:pic>
        <p:nvPicPr>
          <p:cNvPr id="16" name="Imagem 15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627776" y="3549815"/>
            <a:ext cx="1600200" cy="2857500"/>
          </a:xfrm>
          <a:prstGeom prst="rect">
            <a:avLst/>
          </a:prstGeom>
        </p:spPr>
      </p:pic>
      <p:pic>
        <p:nvPicPr>
          <p:cNvPr id="17" name="Imagem 16"/>
          <p:cNvPicPr>
            <a:picLocks noChangeAspect="1"/>
          </p:cNvPicPr>
          <p:nvPr/>
        </p:nvPicPr>
        <p:blipFill rotWithShape="1">
          <a:blip r:embed="rId6" cstate="print"/>
          <a:srcRect l="-343" t="40743" r="343" b="39029"/>
          <a:stretch/>
        </p:blipFill>
        <p:spPr>
          <a:xfrm rot="13840891" flipV="1">
            <a:off x="9835021" y="5161093"/>
            <a:ext cx="2078561" cy="420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2756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iângulo isósceles 4"/>
          <p:cNvSpPr/>
          <p:nvPr/>
        </p:nvSpPr>
        <p:spPr>
          <a:xfrm>
            <a:off x="0" y="5759116"/>
            <a:ext cx="12192000" cy="1098884"/>
          </a:xfrm>
          <a:prstGeom prst="triangle">
            <a:avLst>
              <a:gd name="adj" fmla="val 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CaixaDeTexto 5"/>
          <p:cNvSpPr txBox="1"/>
          <p:nvPr/>
        </p:nvSpPr>
        <p:spPr>
          <a:xfrm>
            <a:off x="288758" y="6096000"/>
            <a:ext cx="6320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A causa das coisas</a:t>
            </a:r>
          </a:p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Pequenos conhecimentos de ciência para meninos curiosos</a:t>
            </a:r>
            <a:endParaRPr lang="pt-PT" b="1" dirty="0">
              <a:solidFill>
                <a:schemeClr val="bg1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641584" y="769324"/>
            <a:ext cx="10438792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9E090F"/>
                </a:solidFill>
                <a:latin typeface="Arial" pitchFamily="34" charset="0"/>
                <a:cs typeface="Arial" pitchFamily="34" charset="0"/>
              </a:rPr>
              <a:t>Procedimento</a:t>
            </a:r>
          </a:p>
          <a:p>
            <a:endParaRPr lang="pt-PT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3400"/>
              </a:lnSpc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Descasca a laranja ou o limão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e corta 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a casca em pedacinhos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para dentro do frasco ou do copo. Junta água até cobrir as casquinhas e fecha o frasco 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ou o copo (faz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com o papel de alumínio uma tampa se 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estiveres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a usar um copo). </a:t>
            </a:r>
            <a:endParaRPr lang="pt-PT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3400"/>
              </a:lnSpc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Deixa a água com as casquinhas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repousar de um dia para o 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outro e não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abras o frasco ou o 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copo.</a:t>
            </a:r>
            <a:endParaRPr lang="pt-PT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pt-PT" sz="2400" dirty="0">
              <a:solidFill>
                <a:schemeClr val="tx1">
                  <a:lumMod val="75000"/>
                  <a:lumOff val="25000"/>
                </a:schemeClr>
              </a:solidFill>
              <a:latin typeface="Aharoni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 rotWithShape="1">
          <a:blip r:embed="rId2" cstate="print"/>
          <a:srcRect l="18298" t="6784" r="20066" b="5371"/>
          <a:stretch/>
        </p:blipFill>
        <p:spPr>
          <a:xfrm rot="18328623">
            <a:off x="5846856" y="3824355"/>
            <a:ext cx="1585809" cy="2260146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7828439" y="5157113"/>
            <a:ext cx="184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Figura 3</a:t>
            </a:r>
            <a:endParaRPr lang="pt-PT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737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iângulo isósceles 4"/>
          <p:cNvSpPr/>
          <p:nvPr/>
        </p:nvSpPr>
        <p:spPr>
          <a:xfrm>
            <a:off x="0" y="5759116"/>
            <a:ext cx="12192000" cy="1098884"/>
          </a:xfrm>
          <a:prstGeom prst="triangle">
            <a:avLst>
              <a:gd name="adj" fmla="val 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CaixaDeTexto 5"/>
          <p:cNvSpPr txBox="1"/>
          <p:nvPr/>
        </p:nvSpPr>
        <p:spPr>
          <a:xfrm>
            <a:off x="288758" y="6096000"/>
            <a:ext cx="6320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A causa das coisas</a:t>
            </a:r>
          </a:p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Pequenos conhecimentos de ciência para meninos curiosos</a:t>
            </a:r>
            <a:endParaRPr lang="pt-PT" b="1" dirty="0">
              <a:solidFill>
                <a:schemeClr val="bg1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668480" y="1507315"/>
            <a:ext cx="77762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9E090F"/>
                </a:solidFill>
                <a:latin typeface="Arial" pitchFamily="34" charset="0"/>
                <a:cs typeface="Arial" pitchFamily="34" charset="0"/>
              </a:rPr>
              <a:t>Procedimento</a:t>
            </a:r>
          </a:p>
          <a:p>
            <a:endParaRPr lang="pt-PT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pt-PT" sz="2400" dirty="0" smtClean="0">
                <a:latin typeface="Arial" pitchFamily="34" charset="0"/>
                <a:cs typeface="Arial" pitchFamily="34" charset="0"/>
              </a:rPr>
              <a:t>Faz o mesmo,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mas com as 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folhinhas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do 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alecrim.</a:t>
            </a:r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	</a:t>
            </a:r>
            <a:endParaRPr lang="pt-PT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Aharoni"/>
            </a:endParaRPr>
          </a:p>
          <a:p>
            <a:pPr algn="just"/>
            <a:endParaRPr lang="pt-PT" sz="2400" dirty="0">
              <a:solidFill>
                <a:schemeClr val="tx1">
                  <a:lumMod val="75000"/>
                  <a:lumOff val="25000"/>
                </a:schemeClr>
              </a:solidFill>
              <a:latin typeface="Aharoni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8232286" y="4523726"/>
            <a:ext cx="184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Figura </a:t>
            </a:r>
            <a:r>
              <a:rPr lang="pt-PT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  <p:pic>
        <p:nvPicPr>
          <p:cNvPr id="7" name="Picture 2" descr="http://i0.statig.com.br/bancodeimagens/7p/do/ex/7pdoexggtylxbxktkr7fddpn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9971265">
            <a:off x="8046379" y="2620666"/>
            <a:ext cx="2216657" cy="1662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5452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iângulo isósceles 4"/>
          <p:cNvSpPr/>
          <p:nvPr/>
        </p:nvSpPr>
        <p:spPr>
          <a:xfrm>
            <a:off x="0" y="5759116"/>
            <a:ext cx="12192000" cy="1098884"/>
          </a:xfrm>
          <a:prstGeom prst="triangle">
            <a:avLst>
              <a:gd name="adj" fmla="val 0"/>
            </a:avLst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CaixaDeTexto 5"/>
          <p:cNvSpPr txBox="1"/>
          <p:nvPr/>
        </p:nvSpPr>
        <p:spPr>
          <a:xfrm>
            <a:off x="288758" y="6096000"/>
            <a:ext cx="6320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A causa das coisas</a:t>
            </a:r>
          </a:p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Pequenos conhecimentos de ciência para meninos curiosos</a:t>
            </a:r>
            <a:endParaRPr lang="pt-PT" b="1" dirty="0">
              <a:solidFill>
                <a:schemeClr val="bg1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297877" y="1353917"/>
            <a:ext cx="1030693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9E090F"/>
                </a:solidFill>
                <a:latin typeface="Arial" pitchFamily="34" charset="0"/>
                <a:cs typeface="Arial" pitchFamily="34" charset="0"/>
              </a:rPr>
              <a:t>Procedimento</a:t>
            </a:r>
          </a:p>
          <a:p>
            <a:endParaRPr lang="pt-PT" sz="2400" dirty="0" smtClean="0">
              <a:latin typeface="Arial" pitchFamily="34" charset="0"/>
              <a:cs typeface="Arial" pitchFamily="34" charset="0"/>
            </a:endParaRPr>
          </a:p>
          <a:p>
            <a:endParaRPr lang="pt-PT" sz="2400" dirty="0">
              <a:latin typeface="Arial" pitchFamily="34" charset="0"/>
              <a:cs typeface="Arial" pitchFamily="34" charset="0"/>
            </a:endParaRPr>
          </a:p>
          <a:p>
            <a:r>
              <a:rPr lang="pt-PT" sz="2400" dirty="0" smtClean="0">
                <a:latin typeface="Arial" pitchFamily="34" charset="0"/>
                <a:cs typeface="Arial" pitchFamily="34" charset="0"/>
              </a:rPr>
              <a:t>No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dia seguinte separa os líquidos dos sólidos, passando-os para os frascos 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ou copos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limpos. </a:t>
            </a:r>
            <a:endParaRPr lang="pt-PT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pt-PT" sz="2400" dirty="0">
              <a:solidFill>
                <a:schemeClr val="tx1">
                  <a:lumMod val="75000"/>
                  <a:lumOff val="25000"/>
                </a:schemeClr>
              </a:solidFill>
              <a:latin typeface="Aharon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276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iângulo isósceles 4"/>
          <p:cNvSpPr/>
          <p:nvPr/>
        </p:nvSpPr>
        <p:spPr>
          <a:xfrm>
            <a:off x="0" y="5759116"/>
            <a:ext cx="12192000" cy="1098884"/>
          </a:xfrm>
          <a:prstGeom prst="triangle">
            <a:avLst>
              <a:gd name="adj" fmla="val 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CaixaDeTexto 5"/>
          <p:cNvSpPr txBox="1"/>
          <p:nvPr/>
        </p:nvSpPr>
        <p:spPr>
          <a:xfrm>
            <a:off x="288758" y="6096000"/>
            <a:ext cx="6320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A causa das coisas</a:t>
            </a:r>
          </a:p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Pequenos conhecimentos de ciência para meninos curiosos</a:t>
            </a:r>
            <a:endParaRPr lang="pt-PT" b="1" dirty="0">
              <a:solidFill>
                <a:schemeClr val="bg1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284234" y="1060558"/>
            <a:ext cx="1057184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sz="2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pt-PT" sz="2400" dirty="0">
              <a:latin typeface="Aharoni"/>
            </a:endParaRPr>
          </a:p>
          <a:p>
            <a:r>
              <a:rPr lang="pt-PT" sz="2400" dirty="0">
                <a:latin typeface="Arial" pitchFamily="34" charset="0"/>
                <a:cs typeface="Arial" pitchFamily="34" charset="0"/>
              </a:rPr>
              <a:t>Consegues descobrir de que foi feito cada um dos perfumes?</a:t>
            </a:r>
          </a:p>
          <a:p>
            <a:endParaRPr lang="pt-PT" sz="2400" dirty="0">
              <a:latin typeface="Arial" pitchFamily="34" charset="0"/>
              <a:cs typeface="Arial" pitchFamily="34" charset="0"/>
            </a:endParaRPr>
          </a:p>
          <a:p>
            <a:endParaRPr lang="pt-PT" sz="2400" dirty="0">
              <a:latin typeface="Arial" pitchFamily="34" charset="0"/>
              <a:cs typeface="Arial" pitchFamily="34" charset="0"/>
            </a:endParaRPr>
          </a:p>
          <a:p>
            <a:r>
              <a:rPr lang="pt-PT" sz="2400" dirty="0">
                <a:latin typeface="Arial" pitchFamily="34" charset="0"/>
                <a:cs typeface="Arial" pitchFamily="34" charset="0"/>
              </a:rPr>
              <a:t>Faz uma surpresa a um(a) amigo(a) e oferece-lhe 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o perfume que fizeste.</a:t>
            </a:r>
            <a:endParaRPr lang="pt-PT" sz="2400" dirty="0">
              <a:latin typeface="Arial" pitchFamily="34" charset="0"/>
              <a:cs typeface="Arial" pitchFamily="34" charset="0"/>
            </a:endParaRPr>
          </a:p>
          <a:p>
            <a:endParaRPr lang="pt-PT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pt-PT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pt-PT" sz="2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just"/>
            <a:endParaRPr lang="pt-PT" sz="2400" dirty="0">
              <a:solidFill>
                <a:schemeClr val="tx1">
                  <a:lumMod val="75000"/>
                  <a:lumOff val="25000"/>
                </a:schemeClr>
              </a:solidFill>
              <a:latin typeface="Aharon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665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iângulo isósceles 4"/>
          <p:cNvSpPr/>
          <p:nvPr/>
        </p:nvSpPr>
        <p:spPr>
          <a:xfrm>
            <a:off x="0" y="5759116"/>
            <a:ext cx="12192000" cy="1098884"/>
          </a:xfrm>
          <a:prstGeom prst="triangle">
            <a:avLst>
              <a:gd name="adj" fmla="val 0"/>
            </a:avLst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CaixaDeTexto 5"/>
          <p:cNvSpPr txBox="1"/>
          <p:nvPr/>
        </p:nvSpPr>
        <p:spPr>
          <a:xfrm>
            <a:off x="288758" y="6096000"/>
            <a:ext cx="6320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A causa das coisas</a:t>
            </a:r>
          </a:p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Pequenos conhecimentos de ciência para meninos curiosos</a:t>
            </a:r>
            <a:endParaRPr lang="pt-PT" b="1" dirty="0">
              <a:solidFill>
                <a:schemeClr val="bg1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240558" y="1244221"/>
            <a:ext cx="105659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9E090F"/>
                </a:solidFill>
                <a:latin typeface="Arial" pitchFamily="34" charset="0"/>
                <a:cs typeface="Arial" pitchFamily="34" charset="0"/>
              </a:rPr>
              <a:t>Observação</a:t>
            </a:r>
          </a:p>
          <a:p>
            <a:endParaRPr lang="pt-PT" sz="2400" b="1" dirty="0" smtClean="0">
              <a:solidFill>
                <a:srgbClr val="9E090F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PT" sz="2400" dirty="0" smtClean="0">
                <a:latin typeface="Arial" pitchFamily="34" charset="0"/>
                <a:cs typeface="Arial" pitchFamily="34" charset="0"/>
              </a:rPr>
              <a:t>Consegue-se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descobrir facilmente o cheiro do perfume, 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se conheceres o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sólido que foi usado no seu fabrico.</a:t>
            </a:r>
          </a:p>
          <a:p>
            <a:endParaRPr lang="pt-PT" sz="2400" b="1" dirty="0" smtClean="0">
              <a:solidFill>
                <a:srgbClr val="9E090F"/>
              </a:solidFill>
              <a:latin typeface="Aharoni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07058" y="3183213"/>
            <a:ext cx="5620999" cy="2145978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 rotWithShape="1">
          <a:blip r:embed="rId3" cstate="print"/>
          <a:srcRect l="18298" t="6784" r="20066" b="5371"/>
          <a:stretch/>
        </p:blipFill>
        <p:spPr>
          <a:xfrm rot="18328623">
            <a:off x="7560146" y="3112511"/>
            <a:ext cx="1585809" cy="2260146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8353050" y="5329191"/>
            <a:ext cx="184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Figura </a:t>
            </a:r>
            <a:r>
              <a:rPr lang="pt-PT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xmlns="" val="303666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iângulo isósceles 4"/>
          <p:cNvSpPr/>
          <p:nvPr/>
        </p:nvSpPr>
        <p:spPr>
          <a:xfrm>
            <a:off x="0" y="5759116"/>
            <a:ext cx="12192000" cy="1098884"/>
          </a:xfrm>
          <a:prstGeom prst="triangle">
            <a:avLst>
              <a:gd name="adj" fmla="val 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035C5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88758" y="6096000"/>
            <a:ext cx="6320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A causa das coisas</a:t>
            </a:r>
          </a:p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Pequenos conhecimentos de ciência para meninos curiosos</a:t>
            </a:r>
            <a:endParaRPr lang="pt-PT" b="1" dirty="0">
              <a:solidFill>
                <a:schemeClr val="bg1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029014" y="1045840"/>
            <a:ext cx="10338233" cy="45448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9E090F"/>
                </a:solidFill>
                <a:latin typeface="Arial" pitchFamily="34" charset="0"/>
                <a:cs typeface="Arial" pitchFamily="34" charset="0"/>
              </a:rPr>
              <a:t>Explicação</a:t>
            </a:r>
          </a:p>
          <a:p>
            <a:endParaRPr lang="pt-PT" sz="2400" b="1" dirty="0" smtClean="0">
              <a:solidFill>
                <a:srgbClr val="9E090F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PT" sz="2400" dirty="0">
                <a:latin typeface="Arial" pitchFamily="34" charset="0"/>
                <a:cs typeface="Arial" pitchFamily="34" charset="0"/>
              </a:rPr>
              <a:t>Quando deixas um material sólido perfumado 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demolho, o seu aroma passa para a água.</a:t>
            </a:r>
          </a:p>
          <a:p>
            <a:endParaRPr lang="pt-PT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pt-PT" sz="2400" dirty="0" smtClean="0">
                <a:latin typeface="Arial" pitchFamily="34" charset="0"/>
                <a:cs typeface="Arial" pitchFamily="34" charset="0"/>
              </a:rPr>
              <a:t>Esta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é uma técnica  para extrair  aromas, só que não é muito boa, pois duram pouco tempo. </a:t>
            </a:r>
            <a:endParaRPr lang="pt-PT" sz="2400" dirty="0" smtClean="0">
              <a:latin typeface="Arial" pitchFamily="34" charset="0"/>
              <a:cs typeface="Arial" pitchFamily="34" charset="0"/>
            </a:endParaRPr>
          </a:p>
          <a:p>
            <a:endParaRPr lang="pt-PT" sz="2400" dirty="0">
              <a:latin typeface="Arial" pitchFamily="34" charset="0"/>
              <a:cs typeface="Arial" pitchFamily="34" charset="0"/>
            </a:endParaRPr>
          </a:p>
          <a:p>
            <a:r>
              <a:rPr lang="pt-PT" sz="2400" dirty="0">
                <a:latin typeface="Arial" pitchFamily="34" charset="0"/>
                <a:cs typeface="Arial" pitchFamily="34" charset="0"/>
              </a:rPr>
              <a:t>Para fazer os  perfumes, 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usam-se técnicas </a:t>
            </a:r>
            <a:r>
              <a:rPr lang="pt-PT" sz="2400" dirty="0">
                <a:latin typeface="Arial" pitchFamily="34" charset="0"/>
                <a:cs typeface="Arial" pitchFamily="34" charset="0"/>
              </a:rPr>
              <a:t>muito mais complicadas.</a:t>
            </a:r>
          </a:p>
          <a:p>
            <a:pPr algn="just">
              <a:lnSpc>
                <a:spcPts val="3200"/>
              </a:lnSpc>
              <a:spcBef>
                <a:spcPts val="1200"/>
              </a:spcBef>
            </a:pPr>
            <a:endParaRPr lang="pt-PT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Aharoni"/>
            </a:endParaRPr>
          </a:p>
          <a:p>
            <a:pPr algn="just">
              <a:lnSpc>
                <a:spcPts val="3200"/>
              </a:lnSpc>
              <a:spcBef>
                <a:spcPts val="1200"/>
              </a:spcBef>
            </a:pPr>
            <a:endParaRPr lang="pt-PT" sz="2400" dirty="0">
              <a:solidFill>
                <a:schemeClr val="tx1">
                  <a:lumMod val="75000"/>
                  <a:lumOff val="25000"/>
                </a:schemeClr>
              </a:solidFill>
              <a:latin typeface="Aharon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583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650</TotalTime>
  <Words>445</Words>
  <Application>Microsoft Office PowerPoint</Application>
  <PresentationFormat>Personalizados</PresentationFormat>
  <Paragraphs>78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11</vt:i4>
      </vt:variant>
    </vt:vector>
  </HeadingPairs>
  <TitlesOfParts>
    <vt:vector size="12" baseType="lpstr">
      <vt:lpstr>Tema do Office</vt:lpstr>
      <vt:lpstr>Diapositivo 1</vt:lpstr>
      <vt:lpstr>Diapositivo 2</vt:lpstr>
      <vt:lpstr>Diapositivo 3</vt:lpstr>
      <vt:lpstr>Diapositivo 4</vt:lpstr>
      <vt:lpstr>Diapositivo 5</vt:lpstr>
      <vt:lpstr>Diapositivo 6</vt:lpstr>
      <vt:lpstr>Diapositivo 7</vt:lpstr>
      <vt:lpstr>Diapositivo 8</vt:lpstr>
      <vt:lpstr>Diapositivo 9</vt:lpstr>
      <vt:lpstr>Diapositivo 10</vt:lpstr>
      <vt:lpstr>Diapositivo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Isabel Bernardo</dc:creator>
  <cp:lastModifiedBy>Silvia</cp:lastModifiedBy>
  <cp:revision>102</cp:revision>
  <dcterms:created xsi:type="dcterms:W3CDTF">2015-05-25T16:58:00Z</dcterms:created>
  <dcterms:modified xsi:type="dcterms:W3CDTF">2016-11-04T10:17:19Z</dcterms:modified>
</cp:coreProperties>
</file>