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75" r:id="rId6"/>
    <p:sldId id="269" r:id="rId7"/>
    <p:sldId id="277" r:id="rId8"/>
    <p:sldId id="279" r:id="rId9"/>
    <p:sldId id="270" r:id="rId10"/>
    <p:sldId id="278" r:id="rId11"/>
    <p:sldId id="258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0029"/>
    <a:srgbClr val="638B97"/>
    <a:srgbClr val="7A012A"/>
    <a:srgbClr val="9E090F"/>
    <a:srgbClr val="E3C795"/>
    <a:srgbClr val="428E8A"/>
    <a:srgbClr val="238897"/>
    <a:srgbClr val="9ED2D0"/>
    <a:srgbClr val="F26C23"/>
    <a:srgbClr val="C2C2C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9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486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821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016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0469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8378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55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63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33934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28220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683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044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FB26-BB6F-4330-912A-497AFAC186A4}" type="datetimeFigureOut">
              <a:rPr lang="pt-PT" smtClean="0"/>
              <a:pPr/>
              <a:t>08-11-2016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818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C7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92885" y="5049862"/>
            <a:ext cx="12191999" cy="109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PT" sz="4500" dirty="0">
                <a:solidFill>
                  <a:srgbClr val="790029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pt-PT" sz="4500" dirty="0" smtClean="0">
                <a:solidFill>
                  <a:srgbClr val="790029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causa das coisas</a:t>
            </a:r>
          </a:p>
          <a:p>
            <a:pPr algn="ctr">
              <a:lnSpc>
                <a:spcPts val="4000"/>
              </a:lnSpc>
            </a:pPr>
            <a:r>
              <a:rPr lang="pt-PT" sz="2600" b="1" spc="140" dirty="0">
                <a:solidFill>
                  <a:srgbClr val="790029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p</a:t>
            </a:r>
            <a:r>
              <a:rPr lang="pt-PT" sz="2600" b="1" spc="140" dirty="0" smtClean="0">
                <a:solidFill>
                  <a:srgbClr val="790029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equenos conhecimentos de ciência para meninos curiosos</a:t>
            </a:r>
            <a:endParaRPr lang="pt-PT" sz="2600" b="1" spc="140" dirty="0">
              <a:solidFill>
                <a:srgbClr val="790029"/>
              </a:solidFill>
              <a:latin typeface="Bradley Hand ITC" panose="03070402050302030203" pitchFamily="66" charset="0"/>
              <a:cs typeface="Aharoni" panose="02010803020104030203" pitchFamily="2" charset="-79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-1684" y="1556809"/>
            <a:ext cx="121919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500" b="1" dirty="0" smtClean="0">
                <a:solidFill>
                  <a:srgbClr val="638B97"/>
                </a:solidFill>
                <a:latin typeface="Bradley Hand ITC" panose="03070402050302030203" pitchFamily="66" charset="0"/>
              </a:rPr>
              <a:t>Confusão de cores</a:t>
            </a:r>
            <a:endParaRPr lang="pt-PT" sz="8500" b="1" dirty="0">
              <a:solidFill>
                <a:srgbClr val="638B9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3806132"/>
            <a:ext cx="1228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rgbClr val="790029"/>
                </a:solidFill>
                <a:cs typeface="Aharoni" panose="02010803020104030203"/>
              </a:rPr>
              <a:t>SENTIDOS</a:t>
            </a:r>
            <a:endParaRPr lang="pt-PT" sz="2800" b="1" dirty="0">
              <a:solidFill>
                <a:srgbClr val="790029"/>
              </a:solidFill>
              <a:cs typeface="Aharoni" panose="02010803020104030203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-37962" y="2827495"/>
            <a:ext cx="12360807" cy="398807"/>
            <a:chOff x="-16416" y="2581202"/>
            <a:chExt cx="12360807" cy="398807"/>
          </a:xfrm>
        </p:grpSpPr>
        <p:cxnSp>
          <p:nvCxnSpPr>
            <p:cNvPr id="6" name="Conexão reta 5"/>
            <p:cNvCxnSpPr/>
            <p:nvPr/>
          </p:nvCxnSpPr>
          <p:spPr>
            <a:xfrm flipV="1">
              <a:off x="0" y="2581202"/>
              <a:ext cx="12191998" cy="105727"/>
            </a:xfrm>
            <a:prstGeom prst="line">
              <a:avLst/>
            </a:prstGeom>
            <a:ln w="76200">
              <a:solidFill>
                <a:srgbClr val="7A012A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xão reta 22"/>
            <p:cNvCxnSpPr/>
            <p:nvPr/>
          </p:nvCxnSpPr>
          <p:spPr>
            <a:xfrm flipV="1">
              <a:off x="152393" y="2733602"/>
              <a:ext cx="12191998" cy="105727"/>
            </a:xfrm>
            <a:prstGeom prst="line">
              <a:avLst/>
            </a:prstGeom>
            <a:ln w="76200">
              <a:solidFill>
                <a:srgbClr val="638B97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xão reta 23"/>
            <p:cNvCxnSpPr/>
            <p:nvPr/>
          </p:nvCxnSpPr>
          <p:spPr>
            <a:xfrm flipV="1">
              <a:off x="-16416" y="2874282"/>
              <a:ext cx="12191998" cy="105727"/>
            </a:xfrm>
            <a:prstGeom prst="line">
              <a:avLst/>
            </a:prstGeom>
            <a:ln w="76200">
              <a:solidFill>
                <a:srgbClr val="7A012A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158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2388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54540" y="1288043"/>
            <a:ext cx="693817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Sugestão de outra ilusão ótica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Repete a experiência usando outras cores.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Escolhe sempre uma cor clara e outra escura.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pic>
        <p:nvPicPr>
          <p:cNvPr id="2050" name="Picture 2" descr="http://www.ascensoreseguren.com/uploads/images/cabinas/paredes/innova_azul_pacifico_grand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50397" y="3096129"/>
            <a:ext cx="2342147" cy="234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 cstate="print"/>
          <a:srcRect l="14486" t="14981" r="14218" b="14260"/>
          <a:stretch/>
        </p:blipFill>
        <p:spPr>
          <a:xfrm>
            <a:off x="5643035" y="3021604"/>
            <a:ext cx="2510140" cy="249119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927976" y="5244705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5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1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95082" y="698126"/>
            <a:ext cx="1017942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Ficha técnica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Titulo: </a:t>
            </a:r>
            <a:r>
              <a:rPr lang="pt-PT" i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Confusão de cores</a:t>
            </a:r>
            <a:endParaRPr lang="pt-PT" b="1" dirty="0">
              <a:solidFill>
                <a:srgbClr val="790029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Protocolo científico: </a:t>
            </a:r>
            <a:r>
              <a:rPr lang="pt-PT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Ana Pimentel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Voz: </a:t>
            </a:r>
            <a:r>
              <a:rPr lang="pt-PT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Alexandra Caldeira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Edição áudio</a:t>
            </a:r>
            <a:r>
              <a:rPr lang="pt-PT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: Isabel Bernardo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Design e edição vídeo</a:t>
            </a:r>
            <a:r>
              <a:rPr lang="pt-PT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: Isabel Bernardo e Sílvia Fernandes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Tema:</a:t>
            </a:r>
            <a:r>
              <a:rPr lang="pt-PT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 Sentidos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Série:</a:t>
            </a:r>
            <a:r>
              <a:rPr lang="pt-PT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 A causa das coisas. Pequenos conhecimentos de ciência para meninos curiosos. N.º 7.</a:t>
            </a:r>
            <a:endParaRPr lang="pt-PT" dirty="0">
              <a:solidFill>
                <a:srgbClr val="790029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Edição</a:t>
            </a:r>
            <a:r>
              <a:rPr lang="pt-PT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: Serviço das Bibliotecas Escolares, 2015 e 2016</a:t>
            </a:r>
            <a:endParaRPr lang="pt-PT" dirty="0">
              <a:solidFill>
                <a:srgbClr val="7900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95082" y="4920377"/>
            <a:ext cx="9291918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endParaRPr lang="pt-PT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P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Confusão de cores </a:t>
            </a:r>
            <a:r>
              <a:rPr lang="pt-P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licensed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Atribuição-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NãoComercial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SemDerivações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4.0 Internacional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1624" y="4773534"/>
            <a:ext cx="841376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464653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779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90365" y="2200814"/>
            <a:ext cx="7740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5000" b="1" dirty="0" smtClean="0">
                <a:solidFill>
                  <a:srgbClr val="790029"/>
                </a:solidFill>
                <a:latin typeface="Bradley Hand ITC" panose="03070402050302030203" pitchFamily="66" charset="0"/>
              </a:rPr>
              <a:t>Confusão de cores</a:t>
            </a:r>
            <a:endParaRPr lang="pt-PT" sz="5000" b="1" dirty="0">
              <a:solidFill>
                <a:srgbClr val="790029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15759" y="2925394"/>
            <a:ext cx="7447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b="1" dirty="0" smtClean="0">
                <a:solidFill>
                  <a:srgbClr val="790029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SENTIDOS</a:t>
            </a:r>
            <a:endParaRPr lang="pt-PT" sz="2400" b="1" dirty="0">
              <a:solidFill>
                <a:srgbClr val="790029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4303059" y="2893311"/>
            <a:ext cx="6963921" cy="32083"/>
          </a:xfrm>
          <a:prstGeom prst="line">
            <a:avLst/>
          </a:prstGeom>
          <a:ln w="76200">
            <a:solidFill>
              <a:srgbClr val="638B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9736" y="6045641"/>
            <a:ext cx="2180493" cy="51847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555" y="5899842"/>
            <a:ext cx="1215453" cy="72459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5759" y="5650182"/>
            <a:ext cx="2922771" cy="97425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9130" y="6045642"/>
            <a:ext cx="1555407" cy="51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18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ivromat.com.br/files/papel-seda-lisa-bran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453265">
            <a:off x="6122320" y="2334287"/>
            <a:ext cx="2095874" cy="178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46485" y="1200791"/>
            <a:ext cx="6685588" cy="278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Material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Folhas de papel brancas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1 compasso (ou um recipiente redondo e baixo)</a:t>
            </a:r>
          </a:p>
          <a:p>
            <a:pPr>
              <a:lnSpc>
                <a:spcPts val="3500"/>
              </a:lnSpc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1 marcador amarelo</a:t>
            </a:r>
          </a:p>
          <a:p>
            <a:pPr>
              <a:lnSpc>
                <a:spcPts val="3500"/>
              </a:lnSpc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1 marcador castanho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endParaRPr lang="pt-PT" sz="2400" dirty="0">
              <a:solidFill>
                <a:srgbClr val="648675"/>
              </a:solidFill>
              <a:latin typeface="Aharoni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8408507" y="5223799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1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realmais.com.br/media/catalog/product/5/5/551-02-1-compasso-sem-estojo-_4e6b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417" b="99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30544">
            <a:off x="7633807" y="2123721"/>
            <a:ext cx="2510943" cy="2510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8891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" name="AutoShape 8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307975" y="-17367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7" name="Picture 10" descr="http://www.pepper.com.br/images/product/copo-whisky-iceberg-schott-400ml-10622200001_zoo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5639" y="4165849"/>
            <a:ext cx="1552868" cy="155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thumbs.dreamstime.com/t/marcador-amarelo-5413574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021794">
            <a:off x="8690534" y="3207542"/>
            <a:ext cx="2620869" cy="80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https://data5.az-europe.eu/image/phd485-480926-957503/marcador-stabilo-trio-scribbi-castanho-claro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433" r="46481"/>
          <a:stretch/>
        </p:blipFill>
        <p:spPr bwMode="auto">
          <a:xfrm rot="1698320">
            <a:off x="10549344" y="2397764"/>
            <a:ext cx="619702" cy="272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75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13838" y="1314521"/>
            <a:ext cx="6549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b="1" dirty="0" smtClean="0">
              <a:solidFill>
                <a:srgbClr val="238897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Na folha de papel desenha com um compasso um círculo com 10 cm de raio (também podes usar uma taça redonda para desenhar o círculo).</a:t>
            </a:r>
          </a:p>
          <a:p>
            <a:pPr algn="just"/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Pinta o círculo de amarelo e recorta-o.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054588" y="4690981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</a:t>
            </a:r>
            <a:r>
              <a:rPr lang="pt-PT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37096" y="1646966"/>
            <a:ext cx="3031957" cy="30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43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13838" y="1314521"/>
            <a:ext cx="6549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b="1" dirty="0" smtClean="0">
              <a:solidFill>
                <a:srgbClr val="238897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Noutra folha de papel desenha outro círculo do mesmo tamanho.</a:t>
            </a:r>
          </a:p>
          <a:p>
            <a:pPr algn="just"/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Pinta o circulo de castanho escuro e recorta-o.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054588" y="4690981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3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54928" y="2121234"/>
            <a:ext cx="2425367" cy="242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17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2388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8516841" y="4434324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4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04081" y="1402369"/>
            <a:ext cx="3115204" cy="311520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13927" y="1816021"/>
            <a:ext cx="2204651" cy="2204651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813838" y="1314521"/>
            <a:ext cx="49773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b="1" dirty="0" smtClean="0">
              <a:solidFill>
                <a:srgbClr val="238897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Pendura os dois círculos numa parede, um ao lado do outro.</a:t>
            </a:r>
          </a:p>
          <a:p>
            <a:pPr algn="just"/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Vai até à parede oposta e olha para os círculos.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2388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48820" y="1402369"/>
            <a:ext cx="486978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b="1" dirty="0" smtClean="0">
              <a:solidFill>
                <a:srgbClr val="790029"/>
              </a:solidFill>
              <a:latin typeface="Aharoni"/>
            </a:endParaRPr>
          </a:p>
          <a:p>
            <a:endParaRPr lang="pt-PT" sz="2400" b="1" dirty="0" smtClean="0">
              <a:solidFill>
                <a:srgbClr val="790029"/>
              </a:solidFill>
              <a:latin typeface="Aharoni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arecem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ser do mesmo tamanho?</a:t>
            </a:r>
          </a:p>
          <a:p>
            <a:pPr algn="just"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pPr algn="just"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pPr algn="just"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8055690" y="4335896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5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58643" y="1402369"/>
            <a:ext cx="3115204" cy="311520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68489" y="1816021"/>
            <a:ext cx="2204651" cy="220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66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2388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18163" y="1620739"/>
            <a:ext cx="47573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Observação</a:t>
            </a:r>
          </a:p>
          <a:p>
            <a:pPr algn="just"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O círculo amarelo parece ser maior que o circulo castanho.</a:t>
            </a:r>
          </a:p>
          <a:p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8109479" y="4353084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5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95869" y="1422546"/>
            <a:ext cx="3115204" cy="311520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91218" y="1857645"/>
            <a:ext cx="2204651" cy="220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5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2388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86623" y="1577683"/>
            <a:ext cx="100824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Explicação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As cores podem enganar (ilusão de ótica).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As cores claras e brilhantes parecem maiores do que as cores escuras e sombrias.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As cores claras devolvem ou refletem a luz, enquanto as cores escuras engolem ou absorvem a luz.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8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383</Words>
  <Application>Microsoft Office PowerPoint</Application>
  <PresentationFormat>Personalizados</PresentationFormat>
  <Paragraphs>74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 Bernardo</dc:creator>
  <cp:lastModifiedBy>Silvia</cp:lastModifiedBy>
  <cp:revision>67</cp:revision>
  <dcterms:created xsi:type="dcterms:W3CDTF">2015-05-25T16:58:00Z</dcterms:created>
  <dcterms:modified xsi:type="dcterms:W3CDTF">2016-11-08T12:06:29Z</dcterms:modified>
</cp:coreProperties>
</file>