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7" r:id="rId5"/>
    <p:sldId id="275" r:id="rId6"/>
    <p:sldId id="269" r:id="rId7"/>
    <p:sldId id="277" r:id="rId8"/>
    <p:sldId id="279" r:id="rId9"/>
    <p:sldId id="270" r:id="rId10"/>
    <p:sldId id="278" r:id="rId11"/>
    <p:sldId id="258" r:id="rId1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0029"/>
    <a:srgbClr val="638B97"/>
    <a:srgbClr val="7A012A"/>
    <a:srgbClr val="9E090F"/>
    <a:srgbClr val="E3C795"/>
    <a:srgbClr val="428E8A"/>
    <a:srgbClr val="238897"/>
    <a:srgbClr val="9ED2D0"/>
    <a:srgbClr val="F26C23"/>
    <a:srgbClr val="C2C2C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1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97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08-11-2016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4863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08-11-2016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68217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08-11-2016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80168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08-11-2016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20469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08-11-2016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18378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08-11-2016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5572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08-11-2016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2638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08-11-2016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33934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08-11-2016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28220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08-11-2016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86836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FB26-BB6F-4330-912A-497AFAC186A4}" type="datetimeFigureOut">
              <a:rPr lang="pt-PT" smtClean="0"/>
              <a:pPr/>
              <a:t>08-11-2016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1044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FB26-BB6F-4330-912A-497AFAC186A4}" type="datetimeFigureOut">
              <a:rPr lang="pt-PT" smtClean="0"/>
              <a:pPr/>
              <a:t>08-11-2016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7091E-5A93-43C4-8516-B23098291BFD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88183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C7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92885" y="5049862"/>
            <a:ext cx="12191999" cy="109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pt-PT" sz="4500" dirty="0">
                <a:solidFill>
                  <a:srgbClr val="79002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  <a:r>
              <a:rPr lang="pt-PT" sz="4500" dirty="0" smtClean="0">
                <a:solidFill>
                  <a:srgbClr val="79002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causa das coisas</a:t>
            </a:r>
          </a:p>
          <a:p>
            <a:pPr algn="ctr">
              <a:lnSpc>
                <a:spcPts val="4000"/>
              </a:lnSpc>
            </a:pPr>
            <a:r>
              <a:rPr lang="pt-PT" sz="2600" b="1" spc="140" dirty="0">
                <a:solidFill>
                  <a:srgbClr val="790029"/>
                </a:solidFill>
                <a:latin typeface="Bradley Hand ITC" panose="03070402050302030203" pitchFamily="66" charset="0"/>
                <a:cs typeface="Aharoni" panose="02010803020104030203" pitchFamily="2" charset="-79"/>
              </a:rPr>
              <a:t>p</a:t>
            </a:r>
            <a:r>
              <a:rPr lang="pt-PT" sz="2600" b="1" spc="140" dirty="0" smtClean="0">
                <a:solidFill>
                  <a:srgbClr val="790029"/>
                </a:solidFill>
                <a:latin typeface="Bradley Hand ITC" panose="03070402050302030203" pitchFamily="66" charset="0"/>
                <a:cs typeface="Aharoni" panose="02010803020104030203" pitchFamily="2" charset="-79"/>
              </a:rPr>
              <a:t>equenos conhecimentos de ciência para meninos curiosos</a:t>
            </a:r>
            <a:endParaRPr lang="pt-PT" sz="2600" b="1" spc="140" dirty="0">
              <a:solidFill>
                <a:srgbClr val="790029"/>
              </a:solidFill>
              <a:latin typeface="Bradley Hand ITC" panose="03070402050302030203" pitchFamily="66" charset="0"/>
              <a:cs typeface="Aharoni" panose="02010803020104030203" pitchFamily="2" charset="-79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-1684" y="1556809"/>
            <a:ext cx="1219199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8500" b="1" dirty="0" smtClean="0">
                <a:solidFill>
                  <a:srgbClr val="638B97"/>
                </a:solidFill>
                <a:latin typeface="Bradley Hand ITC" panose="03070402050302030203" pitchFamily="66" charset="0"/>
              </a:rPr>
              <a:t>Confusão de cores</a:t>
            </a:r>
            <a:endParaRPr lang="pt-PT" sz="8500" b="1" dirty="0">
              <a:solidFill>
                <a:srgbClr val="638B97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3806132"/>
            <a:ext cx="12284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 smtClean="0">
                <a:solidFill>
                  <a:srgbClr val="790029"/>
                </a:solidFill>
                <a:cs typeface="Aharoni" panose="02010803020104030203"/>
              </a:rPr>
              <a:t>SENTIDOS</a:t>
            </a:r>
            <a:endParaRPr lang="pt-PT" sz="2800" b="1" dirty="0">
              <a:solidFill>
                <a:srgbClr val="790029"/>
              </a:solidFill>
              <a:cs typeface="Aharoni" panose="02010803020104030203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-37962" y="2827495"/>
            <a:ext cx="12360807" cy="398807"/>
            <a:chOff x="-16416" y="2581202"/>
            <a:chExt cx="12360807" cy="398807"/>
          </a:xfrm>
        </p:grpSpPr>
        <p:cxnSp>
          <p:nvCxnSpPr>
            <p:cNvPr id="6" name="Conexão reta 5"/>
            <p:cNvCxnSpPr/>
            <p:nvPr/>
          </p:nvCxnSpPr>
          <p:spPr>
            <a:xfrm flipV="1">
              <a:off x="0" y="2581202"/>
              <a:ext cx="12191998" cy="105727"/>
            </a:xfrm>
            <a:prstGeom prst="line">
              <a:avLst/>
            </a:prstGeom>
            <a:ln w="76200">
              <a:solidFill>
                <a:srgbClr val="7A012A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xão reta 22"/>
            <p:cNvCxnSpPr/>
            <p:nvPr/>
          </p:nvCxnSpPr>
          <p:spPr>
            <a:xfrm flipV="1">
              <a:off x="152393" y="2733602"/>
              <a:ext cx="12191998" cy="105727"/>
            </a:xfrm>
            <a:prstGeom prst="line">
              <a:avLst/>
            </a:prstGeom>
            <a:ln w="76200">
              <a:solidFill>
                <a:srgbClr val="638B97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xão reta 23"/>
            <p:cNvCxnSpPr/>
            <p:nvPr/>
          </p:nvCxnSpPr>
          <p:spPr>
            <a:xfrm flipV="1">
              <a:off x="-16416" y="2874282"/>
              <a:ext cx="12191998" cy="105727"/>
            </a:xfrm>
            <a:prstGeom prst="line">
              <a:avLst/>
            </a:prstGeom>
            <a:ln w="76200">
              <a:solidFill>
                <a:srgbClr val="7A012A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1587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2388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54540" y="1288043"/>
            <a:ext cx="693817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Sugestão de outra ilusão ótica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Repete a experiência usando outras cores.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Escolhe sempre uma cor clara e outra escura.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</p:txBody>
      </p:sp>
      <p:pic>
        <p:nvPicPr>
          <p:cNvPr id="2050" name="Picture 2" descr="http://www.ascensoreseguren.com/uploads/images/cabinas/paredes/innova_azul_pacifico_grand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50397" y="3096129"/>
            <a:ext cx="2342147" cy="234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/>
          <a:srcRect l="14486" t="14981" r="14218" b="14260"/>
          <a:stretch/>
        </p:blipFill>
        <p:spPr>
          <a:xfrm>
            <a:off x="5643035" y="3021604"/>
            <a:ext cx="2510140" cy="2491195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7927976" y="5244705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Figura 5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314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95082" y="698126"/>
            <a:ext cx="10179424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Ficha técnica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pt-PT" b="1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Titulo: </a:t>
            </a:r>
            <a:r>
              <a:rPr lang="pt-PT" i="1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Confusão de cores</a:t>
            </a:r>
            <a:endParaRPr lang="pt-PT" b="1" dirty="0">
              <a:solidFill>
                <a:srgbClr val="79002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Protocolo científico: </a:t>
            </a:r>
            <a:r>
              <a:rPr lang="pt-PT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Ana Pimentel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Voz: </a:t>
            </a:r>
            <a:r>
              <a:rPr lang="pt-PT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Alexandra Caldeira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Edição áudio</a:t>
            </a:r>
            <a:r>
              <a:rPr lang="pt-PT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: Isabel Bernardo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Design e edição vídeo</a:t>
            </a:r>
            <a:r>
              <a:rPr lang="pt-PT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: Isabel Bernardo e Sílvia Fernandes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Tema:</a:t>
            </a:r>
            <a:r>
              <a:rPr lang="pt-PT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 Sentidos</a:t>
            </a: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Série:</a:t>
            </a:r>
            <a:r>
              <a:rPr lang="pt-PT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 A causa das coisas. Pequenos conhecimentos de ciência para meninos curiosos. N.º 7.</a:t>
            </a:r>
            <a:endParaRPr lang="pt-PT" dirty="0">
              <a:solidFill>
                <a:srgbClr val="79002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PT" b="1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Edição</a:t>
            </a:r>
            <a:r>
              <a:rPr lang="pt-PT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: Serviço das Bibliotecas Escolares, 2015 e 2016</a:t>
            </a:r>
            <a:endParaRPr lang="pt-PT" dirty="0">
              <a:solidFill>
                <a:srgbClr val="7900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995082" y="4920377"/>
            <a:ext cx="9291918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ts val="600"/>
              </a:spcBef>
              <a:spcAft>
                <a:spcPct val="0"/>
              </a:spcAft>
            </a:pPr>
            <a:endParaRPr lang="pt-PT" sz="105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PT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Confusão de cores </a:t>
            </a:r>
            <a:r>
              <a:rPr lang="pt-PT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licensed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a Creative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Atribuição-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NãoComercial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SemDerivações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 4.0 Internacional </a:t>
            </a:r>
            <a:r>
              <a:rPr lang="pt-PT" sz="1200" dirty="0" err="1">
                <a:latin typeface="Arial" panose="020B0604020202020204" pitchFamily="34" charset="0"/>
                <a:cs typeface="Arial" panose="020B0604020202020204" pitchFamily="34" charset="0"/>
              </a:rPr>
              <a:t>License</a:t>
            </a:r>
            <a:r>
              <a:rPr lang="pt-PT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1624" y="4773534"/>
            <a:ext cx="841376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464653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7794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590365" y="2200814"/>
            <a:ext cx="77403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5000" b="1" dirty="0" smtClean="0">
                <a:solidFill>
                  <a:srgbClr val="790029"/>
                </a:solidFill>
                <a:latin typeface="Bradley Hand ITC" panose="03070402050302030203" pitchFamily="66" charset="0"/>
              </a:rPr>
              <a:t>Confusão de cores</a:t>
            </a:r>
            <a:endParaRPr lang="pt-PT" sz="5000" b="1" dirty="0">
              <a:solidFill>
                <a:srgbClr val="790029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15759" y="2925394"/>
            <a:ext cx="7447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400" b="1" dirty="0" smtClean="0">
                <a:solidFill>
                  <a:srgbClr val="79002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SENTIDOS</a:t>
            </a:r>
            <a:endParaRPr lang="pt-PT" sz="2400" b="1" dirty="0">
              <a:solidFill>
                <a:srgbClr val="79002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6" name="Conexão reta 5"/>
          <p:cNvCxnSpPr/>
          <p:nvPr/>
        </p:nvCxnSpPr>
        <p:spPr>
          <a:xfrm flipV="1">
            <a:off x="4303059" y="2893311"/>
            <a:ext cx="6963921" cy="32083"/>
          </a:xfrm>
          <a:prstGeom prst="line">
            <a:avLst/>
          </a:prstGeom>
          <a:ln w="76200">
            <a:solidFill>
              <a:srgbClr val="638B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9736" y="6045641"/>
            <a:ext cx="2180493" cy="51847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3555" y="5899842"/>
            <a:ext cx="1215453" cy="724597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15759" y="5650182"/>
            <a:ext cx="2922771" cy="974257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9130" y="6045642"/>
            <a:ext cx="1555407" cy="51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186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ivromat.com.br/files/papel-seda-lisa-bran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453265">
            <a:off x="6122320" y="2334287"/>
            <a:ext cx="2095874" cy="1781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638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46485" y="1200791"/>
            <a:ext cx="6685588" cy="2780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Material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Folhas de papel brancas</a:t>
            </a:r>
            <a:endParaRPr lang="pt-PT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500"/>
              </a:lnSpc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1 compasso (ou um recipiente redondo e baixo)</a:t>
            </a:r>
          </a:p>
          <a:p>
            <a:pPr>
              <a:lnSpc>
                <a:spcPts val="3500"/>
              </a:lnSpc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1 marcador amarelo</a:t>
            </a:r>
          </a:p>
          <a:p>
            <a:pPr>
              <a:lnSpc>
                <a:spcPts val="3500"/>
              </a:lnSpc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1 marcador castanho</a:t>
            </a:r>
            <a:endParaRPr lang="pt-PT" sz="2400" dirty="0">
              <a:latin typeface="Arial" pitchFamily="34" charset="0"/>
              <a:cs typeface="Arial" pitchFamily="34" charset="0"/>
            </a:endParaRPr>
          </a:p>
          <a:p>
            <a:endParaRPr lang="pt-PT" sz="2400" dirty="0">
              <a:solidFill>
                <a:srgbClr val="648675"/>
              </a:solidFill>
              <a:latin typeface="Aharoni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8408507" y="5223799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Figura 1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www.realmais.com.br/media/catalog/product/5/5/551-02-1-compasso-sem-estojo-_4e6b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417" b="99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30544">
            <a:off x="7633807" y="2123721"/>
            <a:ext cx="2510943" cy="2510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data:image/jpeg;base64,/9j/4AAQSkZJRgABAQAAAQABAAD/2wCEAAkGBxEQEBAQDw0QDg0QDw4PDg8PDhAPDw8NFBEWFhQRFBYYHCggGBolGxQUITEhJSkrLi4wFx8zODMsNygtOisBCgoKDAwNDgwMDyscHxkrLCsrKysrKysrKysrKysrKysrKysrKysrKysrKysrKysrKysrKysrKysrKysrKysrK//AABEIAOEA4QMBIgACEQEDEQH/xAAcAAEAAQUBAQAAAAAAAAAAAAAAAwECBAUGBwj/xABMEAACAQIBBgcKCQkJAQAAAAAAAQIDEQQFBhIhMVETFUFxkbLRFCIyUoGTlKHB0gczVGFygpKx8CRCQ1Njg6KzwhY0RGJzdOHi8SP/xAAVAQEBAAAAAAAAAAAAAAAAAAAAAf/EABQRAQAAAAAAAAAAAAAAAAAAAAD/2gAMAwEAAhEDEQA/APcQAAAAAAAAAAAAAAAAAAAAAAAAAAAAAAAAAAAAAAAAAAAAAAAAAAAAAAAAAAAAAAAAAAAAAAAAAAAAAAAAAAAAAAAAAAAAAAAAAAAAAAAAAAAAAAAAAAAAAAAAAAAAAAAAAAAAAAAAAAAAAAAAAAAAAAAAAAAAAAAAAAAAAAAARYjERprSnJRW93MdZUpPY5vmo1X/AEgZoMPjKn+08xW90rxjT3VfR6/ugZYMLjOnuq+jV/dHGlPdV9Gr+6BmgweNae6r6NX90ca0/wBr6NX90DOBg8aU91X0bEe4ONKe6r6NX90DOBhcZ0/Fq+j1/dKcaU/FrejV/dAzgYXGcPFrejV/dHGdP9p6PX90DNBhPKtJcs1z0K3ukuExlOqm6c1NLU7XVn5eZgZAAAAAAAAAAAAAAAAAAA1uXH3i+t1WMM9S18iGXfAXPLqsYbYuZAZcGSSZHAvkBZcX/FwUAX/Fx+NoADp6Rf8AFwAK3BQICRIjkSEUgIa2wx8jeHU5l1mT1thDkf4ypzLrMDbAAAAAAAAAAAAAAAAAADWZd8Bc7+4YbYuZDL3xa539xTC7F5AMymSSI4F8gLACgAAAVBQAVCKFUBIRSJCKQEFfYQ5G8OpzLrMlrPURZD8Kp5OtIDbgAAAAAAAAAAAAAAAAADV5wfFrnfVZTC7FzIZxO1G/0uqy3C7FzIDOgSTIoEkmBYGUAAFABUAACqKFUBeRSJLkUmBj13qI8gvXU8nWmXYh6iPNx/G/V61QDdAAAAAAAAAAAAAAAAAADT50yth5vdGo+inJluDepcxTO9/ktT6FX+TMiybO8IPfFP1FG0pkkiGmyWTIKFAUAqClxcCoKXFwKlUW3KoC9kMiSTIJsDHxT1Eea7uqj+j1plmPnaL5mUzMlelJ79D1xv7QOhAAAAAAAAAAAAAAAAAAGlztV8O142nHppTRps1cXwmFoTv4VKm3z6KujaZ61dDCubeiozUm7pWSjLlZyeZeIUYTo6V+Cq1Ix16tBvShb6solHdUpE0mYVCoZDmQXXDZFpByAvuVuRaQ0gJbi5FpFdICS5VMi0i6DAkmzHnIuqyMecgNZl7EaNKo72tCT9RlZj/E1PmqKP2YRRoc68WoUm9t5R1X5L3a6Ebv4PZ6WE0rJaU72V7eBHeUdOACAAAAAAAAAAAAAAAADnc/dHuGrpW0F4WlrVrM83zdylRp1koztwkVFR230Vda9+trk2I9Lz4p6WBrR1K6SvJXS+dnk9TAyTitGFSUHpSUaM4OMYv54K75wPS8Jjlq1ozZYpb10o86yPWqVK3B6clJt2jKcWrbdSjqR0WKyWnqc6stG+k4XSW/W2lYqOg7sj4y6UO7I+MulHHdwUuSdb5//pL2dpcsnU7NaVRt7p1Lrm74DsO61vXSO6lvXScTPI8eSpilzVpL2lvEm6ri/PMDue6Vv9ZVYhbzh45FfJWxXnmXwyVJbcRilzzk/wCpAdvGsZEJpK7OLoZMnyYyrfc41W/VJm1w+Qa+14ipJbnOdPrU7hW3rYgw6uLS/wDTGlgKkWrupblaqQqauZxRdWxyw8Y8NDhKUlLW6d9FxV2pKytdbPbtCORz4yhKEVwT72S75twvHXazbV9+z2na/BvNywMJSbbbW13dtCJwmUs5KdSnUhGnPDXvapKlhsRGULWUHLXKOxa9b+c7z4OJN4GDk7u66kQrqAAQAAAAAAAAAAAAAAAAaLPeF8BiFvjHlS/OW/UeM0sBGq0qledrJypuo4Q28iitfLs6T2fPZfkGI+gtrt+cj5pqYJ6KtDVbWttgPRMDkt0JKVCjh4JWfCU6sqk2r7XJxbT8ptq+Vqq79+E/zoV4xbtqtd2ueY5ApS7oo2unwtNLbs0lqPdI4WDWunB88IlRzOGyrpPvo2l/nq0ZPrs2Kx0ba9nzSi16mblZMoS1yoUm9/Bxv9xesiYZ7cNT+yBoXlOktrivrW9pTjej48POf8nQrN7CP/C0/Imiv9msG/8ADQ6Z9pFc9xvR8eHnP+xcss0fHpv60X7Tf/2YwfyaH2p9pR5s4P5NDpn2gaelnDQj+kjF741JR6shWzrpL9LNvktpy9fabniDCrZhodDf3jirDrZh6S/dx7Co0kM4IzWutHRs/Cj365kltMDKdV4hyiqbxdKWuUeCtBzvtTcotJbrPWdBiMLThrhThFrY1BI8IytlzFOtiI911+DjiMRGMVVkoqMaslFJLZqA9GjkbD2/KcLwChFtLuiVac5JalGm3eN/nlqO7+DpJYJKMdGKm7RaSstCOrVq6D5/yLiak5NTq1JrV4dSc9/jM9++Dl/ka+kupFewK6oAEAAAAAAAAAAAAAAAAHO/CAm8n4hLa4ta9mxv2HzXUTjZbNS2N7j6ny5gFiKFSj461c6d7ezynhuc+Y2JpNuFGpKP+m3/ABK6YHO5r1n3Xh7vU69Lb9NHvFHWkeAUcDiKFWE+DcJQnGa07xWlGSavy21Hr+TM56DjHTqQhJpNxc496+VFR1UIk0Imrw+W8NLZXg/LczaeU6H66PQyKzoxJFExoZRo/rF0S7CRY+l4/qfYBLolHEjePpeP/DLsLJZSorbU9T7AL5RIpRI55WoL9J6mY1TLlDkm29yQFmNhqZ845V/vGJ/3WK/nzPeMsZwxjCTp0pTml3qbhFOXJe8lqvY8YWbmLqSk+BcnKUpSlwlFXk3dvw3y3KiHIEbzfk9p9BfBzBrCa966bX9qPOM08xcSmr4fwneVSUo6CXOnb7z2XJGAWHpRpp3trlLZpSe125FyJbkgrNABAAAAAAAAAAAAAAAAAAAFsoJ7Unzq5G8LTe2nB88IkwAxngKP6il5uHYUeTqHyel5qHYZQAxXk2h8no+ah2FryVh/k1DzNPsMwAYXFOG+S0PM0+wuWTKC2YaiualDsMsAY6wFFbKFJfu49hd3JT/VQ+xHsJgBEsNTWynBfUiXxppbIpcySLgAAAAAAAAAAAAAAAAAAAAAAAAAAAAAAAAAAAAAAAAAAAAAAAAAAAAAAf/Z"/>
          <p:cNvSpPr>
            <a:spLocks noChangeAspect="1" noChangeArrowheads="1"/>
          </p:cNvSpPr>
          <p:nvPr/>
        </p:nvSpPr>
        <p:spPr bwMode="auto">
          <a:xfrm>
            <a:off x="155575" y="-1889125"/>
            <a:ext cx="394335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" name="AutoShape 8" descr="data:image/jpeg;base64,/9j/4AAQSkZJRgABAQAAAQABAAD/2wCEAAkGBxEQEBAQDw0QDg0QDw4PDg8PDhAPDw8NFBEWFhQRFBYYHCggGBolGxQUITEhJSkrLi4wFx8zODMsNygtOisBCgoKDAwNDgwMDyscHxkrLCsrKysrKysrKysrKysrKysrKysrKysrKysrKysrKysrKysrKysrKysrKysrKysrK//AABEIAOEA4QMBIgACEQEDEQH/xAAcAAEAAQUBAQAAAAAAAAAAAAAAAwECBAUGBwj/xABMEAACAQIBBgcKCQkJAQAAAAAAAQIDEQQFBhIhMVETFUFxkbLRFCIyUoGTlKHB0gczVGFygpKx8CRCQ1Njg6KzwhY0RGJzdOHi8SP/xAAVAQEBAAAAAAAAAAAAAAAAAAAAAf/EABQRAQAAAAAAAAAAAAAAAAAAAAD/2gAMAwEAAhEDEQA/APcQAAAAAAAAAAAAAAAAAAAAAAAAAAAAAAAAAAAAAAAAAAAAAAAAAAAAAAAAAAAAAAAAAAAAAAAAAAAAAAAAAAAAAAAAAAAAAAAAAAAAAAAAAAAAAAAAAAAAAAAAAAAAAAAAAAAAAAAAAAAAAAAAAAAAAAAAAAAAAAAAAAAAAAAARYjERprSnJRW93MdZUpPY5vmo1X/AEgZoMPjKn+08xW90rxjT3VfR6/ugZYMLjOnuq+jV/dHGlPdV9Gr+6BmgweNae6r6NX90ca0/wBr6NX90DOBg8aU91X0bEe4ONKe6r6NX90DOBhcZ0/Fq+j1/dKcaU/FrejV/dAzgYXGcPFrejV/dHGdP9p6PX90DNBhPKtJcs1z0K3ukuExlOqm6c1NLU7XVn5eZgZAAAAAAAAAAAAAAAAAAA1uXH3i+t1WMM9S18iGXfAXPLqsYbYuZAZcGSSZHAvkBZcX/FwUAX/Fx+NoADp6Rf8AFwAK3BQICRIjkSEUgIa2wx8jeHU5l1mT1thDkf4ypzLrMDbAAAAAAAAAAAAAAAAAADWZd8Bc7+4YbYuZDL3xa539xTC7F5AMymSSI4F8gLACgAAAVBQAVCKFUBIRSJCKQEFfYQ5G8OpzLrMlrPURZD8Kp5OtIDbgAAAAAAAAAAAAAAAAADV5wfFrnfVZTC7FzIZxO1G/0uqy3C7FzIDOgSTIoEkmBYGUAAFABUAACqKFUBeRSJLkUmBj13qI8gvXU8nWmXYh6iPNx/G/V61QDdAAAAAAAAAAAAAAAAAADT50yth5vdGo+inJluDepcxTO9/ktT6FX+TMiybO8IPfFP1FG0pkkiGmyWTIKFAUAqClxcCoKXFwKlUW3KoC9kMiSTIJsDHxT1Eea7uqj+j1plmPnaL5mUzMlelJ79D1xv7QOhAAAAAAAAAAAAAAAAAAGlztV8O142nHppTRps1cXwmFoTv4VKm3z6KujaZ61dDCubeiozUm7pWSjLlZyeZeIUYTo6V+Cq1Ix16tBvShb6solHdUpE0mYVCoZDmQXXDZFpByAvuVuRaQ0gJbi5FpFdICS5VMi0i6DAkmzHnIuqyMecgNZl7EaNKo72tCT9RlZj/E1PmqKP2YRRoc68WoUm9t5R1X5L3a6Ebv4PZ6WE0rJaU72V7eBHeUdOACAAAAAAAAAAAAAAAADnc/dHuGrpW0F4WlrVrM83zdylRp1koztwkVFR230Vda9+trk2I9Lz4p6WBrR1K6SvJXS+dnk9TAyTitGFSUHpSUaM4OMYv54K75wPS8Jjlq1ozZYpb10o86yPWqVK3B6clJt2jKcWrbdSjqR0WKyWnqc6stG+k4XSW/W2lYqOg7sj4y6UO7I+MulHHdwUuSdb5//pL2dpcsnU7NaVRt7p1Lrm74DsO61vXSO6lvXScTPI8eSpilzVpL2lvEm6ri/PMDue6Vv9ZVYhbzh45FfJWxXnmXwyVJbcRilzzk/wCpAdvGsZEJpK7OLoZMnyYyrfc41W/VJm1w+Qa+14ipJbnOdPrU7hW3rYgw6uLS/wDTGlgKkWrupblaqQqauZxRdWxyw8Y8NDhKUlLW6d9FxV2pKytdbPbtCORz4yhKEVwT72S75twvHXazbV9+z2na/BvNywMJSbbbW13dtCJwmUs5KdSnUhGnPDXvapKlhsRGULWUHLXKOxa9b+c7z4OJN4GDk7u66kQrqAAQAAAAAAAAAAAAAAAAaLPeF8BiFvjHlS/OW/UeM0sBGq0qledrJypuo4Q28iitfLs6T2fPZfkGI+gtrt+cj5pqYJ6KtDVbWttgPRMDkt0JKVCjh4JWfCU6sqk2r7XJxbT8ptq+Vqq79+E/zoV4xbtqtd2ueY5ApS7oo2unwtNLbs0lqPdI4WDWunB88IlRzOGyrpPvo2l/nq0ZPrs2Kx0ba9nzSi16mblZMoS1yoUm9/Bxv9xesiYZ7cNT+yBoXlOktrivrW9pTjej48POf8nQrN7CP/C0/Imiv9msG/8ADQ6Z9pFc9xvR8eHnP+xcss0fHpv60X7Tf/2YwfyaH2p9pR5s4P5NDpn2gaelnDQj+kjF741JR6shWzrpL9LNvktpy9fabniDCrZhodDf3jirDrZh6S/dx7Co0kM4IzWutHRs/Cj365kltMDKdV4hyiqbxdKWuUeCtBzvtTcotJbrPWdBiMLThrhThFrY1BI8IytlzFOtiI911+DjiMRGMVVkoqMaslFJLZqA9GjkbD2/KcLwChFtLuiVac5JalGm3eN/nlqO7+DpJYJKMdGKm7RaSstCOrVq6D5/yLiak5NTq1JrV4dSc9/jM9++Dl/ka+kupFewK6oAEAAAAAAAAAAAAAAAAHO/CAm8n4hLa4ta9mxv2HzXUTjZbNS2N7j6ny5gFiKFSj461c6d7ezynhuc+Y2JpNuFGpKP+m3/ABK6YHO5r1n3Xh7vU69Lb9NHvFHWkeAUcDiKFWE+DcJQnGa07xWlGSavy21Hr+TM56DjHTqQhJpNxc496+VFR1UIk0Imrw+W8NLZXg/LczaeU6H66PQyKzoxJFExoZRo/rF0S7CRY+l4/qfYBLolHEjePpeP/DLsLJZSorbU9T7AL5RIpRI55WoL9J6mY1TLlDkm29yQFmNhqZ845V/vGJ/3WK/nzPeMsZwxjCTp0pTml3qbhFOXJe8lqvY8YWbmLqSk+BcnKUpSlwlFXk3dvw3y3KiHIEbzfk9p9BfBzBrCa966bX9qPOM08xcSmr4fwneVSUo6CXOnb7z2XJGAWHpRpp3trlLZpSe125FyJbkgrNABAAAAAAAAAAAAAAAAAAAFsoJ7Unzq5G8LTe2nB88IkwAxngKP6il5uHYUeTqHyel5qHYZQAxXk2h8no+ah2FryVh/k1DzNPsMwAYXFOG+S0PM0+wuWTKC2YaiualDsMsAY6wFFbKFJfu49hd3JT/VQ+xHsJgBEsNTWynBfUiXxppbIpcySLgAAAAAAAAAAAAAAAAAAAAAAAAAAAAAAAAAAAAAAAAAAAAAAAAAAAAAAf/Z"/>
          <p:cNvSpPr>
            <a:spLocks noChangeAspect="1" noChangeArrowheads="1"/>
          </p:cNvSpPr>
          <p:nvPr/>
        </p:nvSpPr>
        <p:spPr bwMode="auto">
          <a:xfrm>
            <a:off x="307975" y="-1736725"/>
            <a:ext cx="394335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7" name="Picture 10" descr="http://www.pepper.com.br/images/product/copo-whisky-iceberg-schott-400ml-10622200001_zoo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5639" y="4165849"/>
            <a:ext cx="1552868" cy="1552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ttp://thumbs.dreamstime.com/t/marcador-amarelo-5413574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021794">
            <a:off x="8690534" y="3207542"/>
            <a:ext cx="2620869" cy="80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https://data5.az-europe.eu/image/phd485-480926-957503/marcador-stabilo-trio-scribbi-castanho-claro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433" r="46481"/>
          <a:stretch/>
        </p:blipFill>
        <p:spPr bwMode="auto">
          <a:xfrm rot="1698320">
            <a:off x="10549344" y="2397764"/>
            <a:ext cx="619702" cy="272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75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638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13838" y="1314521"/>
            <a:ext cx="6549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Procedimento</a:t>
            </a:r>
          </a:p>
          <a:p>
            <a:endParaRPr lang="pt-PT" sz="2400" b="1" dirty="0" smtClean="0">
              <a:solidFill>
                <a:srgbClr val="238897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PT" sz="2400" dirty="0" smtClean="0">
                <a:latin typeface="Arial" pitchFamily="34" charset="0"/>
                <a:cs typeface="Arial" pitchFamily="34" charset="0"/>
              </a:rPr>
              <a:t>Na folha de papel desenha com um compasso um círculo com 10 cm de raio (também podes usar uma taça redonda para desenhar o círculo).</a:t>
            </a:r>
          </a:p>
          <a:p>
            <a:pPr algn="just"/>
            <a:endParaRPr lang="pt-PT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PT" sz="2400" dirty="0" smtClean="0">
                <a:latin typeface="Arial" pitchFamily="34" charset="0"/>
                <a:cs typeface="Arial" pitchFamily="34" charset="0"/>
              </a:rPr>
              <a:t>Pinta o círculo de amarelo e recorta-o.</a:t>
            </a:r>
            <a:endParaRPr lang="pt-P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054588" y="4690981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Figura </a:t>
            </a:r>
            <a:r>
              <a:rPr lang="pt-PT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37096" y="1646966"/>
            <a:ext cx="3031957" cy="303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43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638B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13838" y="1314521"/>
            <a:ext cx="6549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Procedimento</a:t>
            </a:r>
          </a:p>
          <a:p>
            <a:endParaRPr lang="pt-PT" sz="2400" b="1" dirty="0" smtClean="0">
              <a:solidFill>
                <a:srgbClr val="238897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PT" sz="2400" dirty="0" smtClean="0">
                <a:latin typeface="Arial" pitchFamily="34" charset="0"/>
                <a:cs typeface="Arial" pitchFamily="34" charset="0"/>
              </a:rPr>
              <a:t>Noutra folha de papel desenha outro círculo do mesmo tamanho.</a:t>
            </a:r>
          </a:p>
          <a:p>
            <a:pPr algn="just"/>
            <a:endParaRPr lang="pt-PT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PT" sz="2400" dirty="0" smtClean="0">
                <a:latin typeface="Arial" pitchFamily="34" charset="0"/>
                <a:cs typeface="Arial" pitchFamily="34" charset="0"/>
              </a:rPr>
              <a:t>Pinta o circulo de castanho escuro e recorta-o.</a:t>
            </a:r>
            <a:endParaRPr lang="pt-P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054588" y="4690981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Figura 3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54928" y="2121234"/>
            <a:ext cx="2425367" cy="242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179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2388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8516841" y="4434324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Figura 4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04081" y="1402369"/>
            <a:ext cx="3115204" cy="3115204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13927" y="1816021"/>
            <a:ext cx="2204651" cy="2204651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813838" y="1314521"/>
            <a:ext cx="49773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Procedimento</a:t>
            </a:r>
          </a:p>
          <a:p>
            <a:endParaRPr lang="pt-PT" sz="2400" b="1" dirty="0" smtClean="0">
              <a:solidFill>
                <a:srgbClr val="238897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PT" sz="2400" dirty="0" smtClean="0">
                <a:latin typeface="Arial" pitchFamily="34" charset="0"/>
                <a:cs typeface="Arial" pitchFamily="34" charset="0"/>
              </a:rPr>
              <a:t>Pendura os dois círculos numa parede, um ao lado do outro.</a:t>
            </a:r>
          </a:p>
          <a:p>
            <a:pPr algn="just"/>
            <a:endParaRPr lang="pt-PT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PT" sz="2400" dirty="0" smtClean="0">
                <a:latin typeface="Arial" pitchFamily="34" charset="0"/>
                <a:cs typeface="Arial" pitchFamily="34" charset="0"/>
              </a:rPr>
              <a:t>Vai até à parede oposta e olha para os círculos.</a:t>
            </a:r>
            <a:endParaRPr lang="pt-PT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79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2388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48820" y="1402369"/>
            <a:ext cx="486978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2400" b="1" dirty="0" smtClean="0">
              <a:solidFill>
                <a:srgbClr val="790029"/>
              </a:solidFill>
              <a:latin typeface="Aharoni"/>
            </a:endParaRPr>
          </a:p>
          <a:p>
            <a:endParaRPr lang="pt-PT" sz="2400" b="1" dirty="0" smtClean="0">
              <a:solidFill>
                <a:srgbClr val="790029"/>
              </a:solidFill>
              <a:latin typeface="Aharoni"/>
            </a:endParaRPr>
          </a:p>
          <a:p>
            <a:pPr algn="just"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arecem </a:t>
            </a:r>
            <a:r>
              <a:rPr lang="pt-PT" sz="2400" dirty="0" smtClean="0">
                <a:latin typeface="Arial" pitchFamily="34" charset="0"/>
                <a:cs typeface="Arial" pitchFamily="34" charset="0"/>
              </a:rPr>
              <a:t>ser do mesmo tamanho?</a:t>
            </a:r>
          </a:p>
          <a:p>
            <a:pPr algn="just">
              <a:spcBef>
                <a:spcPts val="1200"/>
              </a:spcBef>
            </a:pPr>
            <a:endParaRPr lang="pt-PT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  <a:p>
            <a:pPr algn="just">
              <a:spcBef>
                <a:spcPts val="1200"/>
              </a:spcBef>
            </a:pPr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  <a:p>
            <a:pPr algn="just">
              <a:spcBef>
                <a:spcPts val="1200"/>
              </a:spcBef>
            </a:pPr>
            <a:endParaRPr lang="pt-PT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8055690" y="4335896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Figura 5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58643" y="1402369"/>
            <a:ext cx="3115204" cy="3115204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68489" y="1816021"/>
            <a:ext cx="2204651" cy="220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666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2388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18163" y="1620739"/>
            <a:ext cx="475736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Observação</a:t>
            </a:r>
          </a:p>
          <a:p>
            <a:pPr algn="just">
              <a:spcBef>
                <a:spcPts val="1200"/>
              </a:spcBef>
            </a:pPr>
            <a:endParaRPr lang="pt-PT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O círculo amarelo parece ser maior que o circulo castanho.</a:t>
            </a:r>
          </a:p>
          <a:p>
            <a:endParaRPr lang="pt-PT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8109479" y="4353084"/>
            <a:ext cx="184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Arial" pitchFamily="34" charset="0"/>
                <a:cs typeface="Arial" pitchFamily="34" charset="0"/>
              </a:rPr>
              <a:t>Figura 5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95869" y="1422546"/>
            <a:ext cx="3115204" cy="3115204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91218" y="1857645"/>
            <a:ext cx="2204651" cy="220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5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ângulo isósceles 4"/>
          <p:cNvSpPr/>
          <p:nvPr/>
        </p:nvSpPr>
        <p:spPr>
          <a:xfrm>
            <a:off x="0" y="5759116"/>
            <a:ext cx="12192000" cy="1098884"/>
          </a:xfrm>
          <a:prstGeom prst="triangle">
            <a:avLst>
              <a:gd name="adj" fmla="val 0"/>
            </a:avLst>
          </a:prstGeom>
          <a:solidFill>
            <a:srgbClr val="2388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288758" y="6096000"/>
            <a:ext cx="632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A causa das coisas</a:t>
            </a:r>
          </a:p>
          <a:p>
            <a:r>
              <a:rPr lang="pt-PT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Pequenos conhecimentos de ciência para meninos curiosos</a:t>
            </a:r>
            <a:endParaRPr lang="pt-PT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86623" y="1577683"/>
            <a:ext cx="100824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rgbClr val="790029"/>
                </a:solidFill>
                <a:latin typeface="Arial" pitchFamily="34" charset="0"/>
                <a:cs typeface="Arial" pitchFamily="34" charset="0"/>
              </a:rPr>
              <a:t>Explicação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As cores podem enganar (ilusão de ótica).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As cores claras e brilhantes parecem maiores do que as cores escuras e sombrias.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r>
              <a:rPr lang="pt-PT" sz="2400" dirty="0" smtClean="0">
                <a:latin typeface="Arial" pitchFamily="34" charset="0"/>
                <a:cs typeface="Arial" pitchFamily="34" charset="0"/>
              </a:rPr>
              <a:t>As cores claras devolvem ou refletem a luz, enquanto as cores escuras engolem ou absorvem a luz. </a:t>
            </a:r>
          </a:p>
          <a:p>
            <a:pPr algn="just">
              <a:lnSpc>
                <a:spcPts val="3200"/>
              </a:lnSpc>
              <a:spcBef>
                <a:spcPts val="1200"/>
              </a:spcBef>
            </a:pPr>
            <a:endParaRPr lang="pt-PT" sz="2400" dirty="0">
              <a:solidFill>
                <a:schemeClr val="tx1">
                  <a:lumMod val="75000"/>
                  <a:lumOff val="25000"/>
                </a:schemeClr>
              </a:solidFill>
              <a:latin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83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383</Words>
  <Application>Microsoft Office PowerPoint</Application>
  <PresentationFormat>Personalizados</PresentationFormat>
  <Paragraphs>74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2" baseType="lpstr"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 Bernardo</dc:creator>
  <cp:lastModifiedBy>Silvia</cp:lastModifiedBy>
  <cp:revision>67</cp:revision>
  <dcterms:created xsi:type="dcterms:W3CDTF">2015-05-25T16:58:00Z</dcterms:created>
  <dcterms:modified xsi:type="dcterms:W3CDTF">2016-11-08T12:06:29Z</dcterms:modified>
</cp:coreProperties>
</file>