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71" r:id="rId6"/>
    <p:sldId id="274" r:id="rId7"/>
    <p:sldId id="273" r:id="rId8"/>
    <p:sldId id="276" r:id="rId9"/>
    <p:sldId id="270" r:id="rId10"/>
    <p:sldId id="258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897"/>
    <a:srgbClr val="428E8A"/>
    <a:srgbClr val="9ED2D0"/>
    <a:srgbClr val="F26C23"/>
    <a:srgbClr val="C2C2C2"/>
    <a:srgbClr val="24A6AE"/>
    <a:srgbClr val="648675"/>
    <a:srgbClr val="1D4D5F"/>
    <a:srgbClr val="8AAF82"/>
    <a:srgbClr val="D8E1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1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-10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863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6821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80168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2046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18378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5572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2638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3934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8220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86836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044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FB26-BB6F-4330-912A-497AFAC186A4}" type="datetimeFigureOut">
              <a:rPr lang="pt-PT" smtClean="0"/>
              <a:pPr/>
              <a:t>08-11-2016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8818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" y="5322810"/>
            <a:ext cx="1219199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pt-PT" sz="4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pt-PT" sz="4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causa das coisas</a:t>
            </a:r>
          </a:p>
          <a:p>
            <a:pPr algn="ctr">
              <a:lnSpc>
                <a:spcPts val="2800"/>
              </a:lnSpc>
            </a:pPr>
            <a:r>
              <a:rPr lang="pt-PT" sz="2600" b="1" spc="140" dirty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p</a:t>
            </a:r>
            <a:r>
              <a:rPr lang="pt-PT" sz="2600" b="1" spc="14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equenos conhecimentos de ciência para meninos curiosos</a:t>
            </a:r>
            <a:endParaRPr lang="pt-PT" sz="2600" b="1" spc="14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1180819"/>
            <a:ext cx="121919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500" b="1" dirty="0" smtClean="0">
                <a:solidFill>
                  <a:srgbClr val="F26C23"/>
                </a:solidFill>
                <a:latin typeface="Bradley Hand ITC" panose="03070402050302030203" pitchFamily="66" charset="0"/>
              </a:rPr>
              <a:t>barco</a:t>
            </a:r>
            <a:endParaRPr lang="pt-PT" sz="8500" b="1" dirty="0">
              <a:solidFill>
                <a:srgbClr val="F26C2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4351153"/>
            <a:ext cx="1228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cs typeface="Aharoni" panose="02010803020104030203"/>
              </a:rPr>
              <a:t>FORÇAS</a:t>
            </a:r>
            <a:endParaRPr lang="pt-PT" sz="2800" b="1" dirty="0">
              <a:solidFill>
                <a:schemeClr val="bg1"/>
              </a:solidFill>
              <a:cs typeface="Aharoni" panose="02010803020104030203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1083214" y="2678386"/>
            <a:ext cx="9796080" cy="761527"/>
            <a:chOff x="1083214" y="2678386"/>
            <a:chExt cx="9796080" cy="761527"/>
          </a:xfrm>
        </p:grpSpPr>
        <p:grpSp>
          <p:nvGrpSpPr>
            <p:cNvPr id="29" name="Grupo 28"/>
            <p:cNvGrpSpPr/>
            <p:nvPr/>
          </p:nvGrpSpPr>
          <p:grpSpPr>
            <a:xfrm>
              <a:off x="1083214" y="2736528"/>
              <a:ext cx="2743200" cy="703385"/>
              <a:chOff x="844062" y="2736528"/>
              <a:chExt cx="2743200" cy="703385"/>
            </a:xfrm>
          </p:grpSpPr>
          <p:sp>
            <p:nvSpPr>
              <p:cNvPr id="14" name="Mais 13"/>
              <p:cNvSpPr/>
              <p:nvPr/>
            </p:nvSpPr>
            <p:spPr>
              <a:xfrm>
                <a:off x="1871003" y="2763553"/>
                <a:ext cx="773723" cy="676360"/>
              </a:xfrm>
              <a:prstGeom prst="mathPlus">
                <a:avLst/>
              </a:prstGeom>
              <a:solidFill>
                <a:srgbClr val="F26C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Divisão 15"/>
              <p:cNvSpPr/>
              <p:nvPr/>
            </p:nvSpPr>
            <p:spPr>
              <a:xfrm>
                <a:off x="2644726" y="2736528"/>
                <a:ext cx="942536" cy="703385"/>
              </a:xfrm>
              <a:prstGeom prst="mathDivide">
                <a:avLst/>
              </a:prstGeom>
              <a:solidFill>
                <a:srgbClr val="9ED2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Não É Igual A 27"/>
              <p:cNvSpPr/>
              <p:nvPr/>
            </p:nvSpPr>
            <p:spPr>
              <a:xfrm>
                <a:off x="844062" y="2858884"/>
                <a:ext cx="1026941" cy="485698"/>
              </a:xfrm>
              <a:prstGeom prst="mathNotEqual">
                <a:avLst/>
              </a:prstGeom>
              <a:solidFill>
                <a:srgbClr val="9ED2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4619171" y="2695586"/>
              <a:ext cx="2743200" cy="703385"/>
              <a:chOff x="4380019" y="2695586"/>
              <a:chExt cx="2743200" cy="703385"/>
            </a:xfrm>
          </p:grpSpPr>
          <p:sp>
            <p:nvSpPr>
              <p:cNvPr id="31" name="Mais 30"/>
              <p:cNvSpPr/>
              <p:nvPr/>
            </p:nvSpPr>
            <p:spPr>
              <a:xfrm>
                <a:off x="5406960" y="2722611"/>
                <a:ext cx="773723" cy="676360"/>
              </a:xfrm>
              <a:prstGeom prst="mathPlus">
                <a:avLst/>
              </a:prstGeom>
              <a:solidFill>
                <a:srgbClr val="F26C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" name="Divisão 31"/>
              <p:cNvSpPr/>
              <p:nvPr/>
            </p:nvSpPr>
            <p:spPr>
              <a:xfrm>
                <a:off x="6180683" y="2695586"/>
                <a:ext cx="942536" cy="703385"/>
              </a:xfrm>
              <a:prstGeom prst="mathDivide">
                <a:avLst/>
              </a:prstGeom>
              <a:solidFill>
                <a:srgbClr val="9ED2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" name="Não É Igual A 32"/>
              <p:cNvSpPr/>
              <p:nvPr/>
            </p:nvSpPr>
            <p:spPr>
              <a:xfrm>
                <a:off x="4380019" y="2817942"/>
                <a:ext cx="1026941" cy="485698"/>
              </a:xfrm>
              <a:prstGeom prst="mathNotEqual">
                <a:avLst/>
              </a:prstGeom>
              <a:solidFill>
                <a:srgbClr val="9ED2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Mais 34"/>
            <p:cNvSpPr/>
            <p:nvPr/>
          </p:nvSpPr>
          <p:spPr>
            <a:xfrm>
              <a:off x="3821863" y="2763553"/>
              <a:ext cx="773723" cy="676360"/>
            </a:xfrm>
            <a:prstGeom prst="mathPlus">
              <a:avLst/>
            </a:prstGeom>
            <a:solidFill>
              <a:srgbClr val="F26C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Mais 35"/>
            <p:cNvSpPr/>
            <p:nvPr/>
          </p:nvSpPr>
          <p:spPr>
            <a:xfrm>
              <a:off x="7362371" y="2750040"/>
              <a:ext cx="773723" cy="676360"/>
            </a:xfrm>
            <a:prstGeom prst="mathPlus">
              <a:avLst/>
            </a:prstGeom>
            <a:solidFill>
              <a:srgbClr val="F26C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8136094" y="2678386"/>
              <a:ext cx="2743200" cy="703385"/>
              <a:chOff x="4380019" y="2695586"/>
              <a:chExt cx="2743200" cy="703385"/>
            </a:xfrm>
          </p:grpSpPr>
          <p:sp>
            <p:nvSpPr>
              <p:cNvPr id="39" name="Mais 38"/>
              <p:cNvSpPr/>
              <p:nvPr/>
            </p:nvSpPr>
            <p:spPr>
              <a:xfrm>
                <a:off x="5406960" y="2722611"/>
                <a:ext cx="773723" cy="676360"/>
              </a:xfrm>
              <a:prstGeom prst="mathPlus">
                <a:avLst/>
              </a:prstGeom>
              <a:solidFill>
                <a:srgbClr val="F26C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0" name="Divisão 39"/>
              <p:cNvSpPr/>
              <p:nvPr/>
            </p:nvSpPr>
            <p:spPr>
              <a:xfrm>
                <a:off x="6180683" y="2695586"/>
                <a:ext cx="942536" cy="703385"/>
              </a:xfrm>
              <a:prstGeom prst="mathDivide">
                <a:avLst/>
              </a:prstGeom>
              <a:solidFill>
                <a:srgbClr val="9ED2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" name="Não É Igual A 40"/>
              <p:cNvSpPr/>
              <p:nvPr/>
            </p:nvSpPr>
            <p:spPr>
              <a:xfrm>
                <a:off x="4380019" y="2817942"/>
                <a:ext cx="1026941" cy="485698"/>
              </a:xfrm>
              <a:prstGeom prst="mathNotEqual">
                <a:avLst/>
              </a:prstGeom>
              <a:solidFill>
                <a:srgbClr val="9ED2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1587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5082" y="698126"/>
            <a:ext cx="1017942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Ficha técnica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pt-PT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Titulo: </a:t>
            </a:r>
            <a:r>
              <a:rPr lang="pt-PT" i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Barco</a:t>
            </a:r>
            <a:endParaRPr lang="pt-PT" b="1" dirty="0">
              <a:solidFill>
                <a:srgbClr val="428E8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Protocolo científico: </a:t>
            </a:r>
            <a:r>
              <a:rPr lang="pt-PT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Ana Pimentel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Voz: </a:t>
            </a:r>
            <a:r>
              <a:rPr lang="pt-PT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Alexandra Caldeira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Edição áudio</a:t>
            </a:r>
            <a:r>
              <a:rPr lang="pt-PT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: Isabel Bernardo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Design e edição vídeo</a:t>
            </a:r>
            <a:r>
              <a:rPr lang="pt-PT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: Isabel Bernardo e Sílvia Fernandes 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Tema:</a:t>
            </a:r>
            <a:r>
              <a:rPr lang="pt-PT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 Forças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Série:</a:t>
            </a:r>
            <a:r>
              <a:rPr lang="pt-PT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 A causa das coisas. Pequenos conhecimentos de ciência para meninos curiosos. N.º 6.</a:t>
            </a:r>
            <a:endParaRPr lang="pt-PT" dirty="0">
              <a:solidFill>
                <a:srgbClr val="428E8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Edição</a:t>
            </a:r>
            <a:r>
              <a:rPr lang="pt-PT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: Serviço das Bibliotecas Escolares, 2015 e 2016</a:t>
            </a:r>
            <a:endParaRPr lang="pt-PT" dirty="0">
              <a:solidFill>
                <a:srgbClr val="428E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95082" y="4920377"/>
            <a:ext cx="997771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endParaRPr lang="pt-PT" sz="105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P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Barco </a:t>
            </a:r>
            <a:r>
              <a:rPr lang="pt-P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Creative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Atribuição-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NãoComercial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SemDerivações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4.0 Internacional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59" y="4920377"/>
            <a:ext cx="841376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64653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79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90365" y="2200814"/>
            <a:ext cx="77403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5000" b="1" dirty="0" smtClean="0">
                <a:solidFill>
                  <a:srgbClr val="F26C23"/>
                </a:solidFill>
                <a:latin typeface="Bradley Hand ITC" panose="03070402050302030203" pitchFamily="66" charset="0"/>
              </a:rPr>
              <a:t>Barco</a:t>
            </a:r>
            <a:endParaRPr lang="pt-PT" sz="5000" b="1" dirty="0">
              <a:solidFill>
                <a:srgbClr val="F26C2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15759" y="2925394"/>
            <a:ext cx="744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>
                <a:solidFill>
                  <a:srgbClr val="9ED2D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FORÇAS</a:t>
            </a:r>
            <a:endParaRPr lang="pt-PT" sz="2400" b="1" dirty="0">
              <a:solidFill>
                <a:srgbClr val="9ED2D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Conexão reta 5"/>
          <p:cNvCxnSpPr/>
          <p:nvPr/>
        </p:nvCxnSpPr>
        <p:spPr>
          <a:xfrm flipV="1">
            <a:off x="4303059" y="2893311"/>
            <a:ext cx="6963921" cy="32083"/>
          </a:xfrm>
          <a:prstGeom prst="line">
            <a:avLst/>
          </a:prstGeom>
          <a:ln w="76200">
            <a:solidFill>
              <a:srgbClr val="238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36" y="6045641"/>
            <a:ext cx="2180493" cy="5184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5" y="5899842"/>
            <a:ext cx="1215453" cy="72459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59" y="5650182"/>
            <a:ext cx="2922771" cy="97425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30" y="6045642"/>
            <a:ext cx="1555407" cy="518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18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http://www.hpmodelismo.com/4535-home_default/elasticos-asa-80mm-1p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1977">
            <a:off x="7562608" y="636285"/>
            <a:ext cx="1002166" cy="1002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rgbClr val="23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0563" y="867021"/>
            <a:ext cx="6685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Material</a:t>
            </a:r>
            <a:endParaRPr lang="pt-PT" sz="2400" b="1" dirty="0" smtClean="0">
              <a:solidFill>
                <a:srgbClr val="428E8A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400" dirty="0">
                <a:latin typeface="Arial" pitchFamily="34" charset="0"/>
                <a:cs typeface="Arial" pitchFamily="34" charset="0"/>
              </a:rPr>
              <a:t>1 pacote pequeno e vazio de leite ou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de sumo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r>
              <a:rPr lang="pt-PT" sz="2400" dirty="0">
                <a:latin typeface="Arial" pitchFamily="34" charset="0"/>
                <a:cs typeface="Arial" pitchFamily="34" charset="0"/>
              </a:rPr>
              <a:t>1 rolha de cortiça</a:t>
            </a:r>
          </a:p>
          <a:p>
            <a:r>
              <a:rPr lang="pt-PT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lápis</a:t>
            </a:r>
          </a:p>
          <a:p>
            <a:r>
              <a:rPr lang="pt-PT" sz="2400" dirty="0">
                <a:latin typeface="Arial" pitchFamily="34" charset="0"/>
                <a:cs typeface="Arial" pitchFamily="34" charset="0"/>
              </a:rPr>
              <a:t>2 pedacinhos de plástico rígido</a:t>
            </a:r>
          </a:p>
          <a:p>
            <a:r>
              <a:rPr lang="pt-PT" sz="2400" dirty="0">
                <a:latin typeface="Arial" pitchFamily="34" charset="0"/>
                <a:cs typeface="Arial" pitchFamily="34" charset="0"/>
              </a:rPr>
              <a:t>4 elásticos </a:t>
            </a:r>
          </a:p>
          <a:p>
            <a:r>
              <a:rPr lang="pt-PT" sz="2400" dirty="0">
                <a:latin typeface="Arial" pitchFamily="34" charset="0"/>
                <a:cs typeface="Arial" pitchFamily="34" charset="0"/>
              </a:rPr>
              <a:t>1 tesoura</a:t>
            </a:r>
          </a:p>
          <a:p>
            <a:r>
              <a:rPr lang="pt-PT" sz="2400" dirty="0">
                <a:latin typeface="Arial" pitchFamily="34" charset="0"/>
                <a:cs typeface="Arial" pitchFamily="34" charset="0"/>
              </a:rPr>
              <a:t>1 faca</a:t>
            </a:r>
          </a:p>
          <a:p>
            <a:r>
              <a:rPr lang="pt-PT" sz="2400" dirty="0">
                <a:latin typeface="Arial" pitchFamily="34" charset="0"/>
                <a:cs typeface="Arial" pitchFamily="34" charset="0"/>
              </a:rPr>
              <a:t>Fita-cola</a:t>
            </a:r>
          </a:p>
          <a:p>
            <a:endParaRPr lang="pt-PT" sz="2400" dirty="0">
              <a:solidFill>
                <a:srgbClr val="648675"/>
              </a:solidFill>
              <a:latin typeface="Aharon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418741" y="4895726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Figura 1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/>
          <a:srcRect b="26904"/>
          <a:stretch/>
        </p:blipFill>
        <p:spPr>
          <a:xfrm rot="7867754">
            <a:off x="6745626" y="2649111"/>
            <a:ext cx="1077683" cy="590805"/>
          </a:xfrm>
          <a:prstGeom prst="rect">
            <a:avLst/>
          </a:prstGeom>
        </p:spPr>
      </p:pic>
      <p:pic>
        <p:nvPicPr>
          <p:cNvPr id="8" name="Picture 8" descr="http://www.ikea.com/pt/pt/images/products/fullfolja-dispensador-c-fita-cola-preto__0286894_PE423382_S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02" y="3677586"/>
            <a:ext cx="1303261" cy="1303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thumbs.dreamstime.com/z/vector-de-la-caja-de-la-leche-335651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14" b="10751"/>
          <a:stretch/>
        </p:blipFill>
        <p:spPr bwMode="auto">
          <a:xfrm>
            <a:off x="7819437" y="1508834"/>
            <a:ext cx="828920" cy="1642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afonsolopes.com/wp-content/uploads/2014/06/vinhos-rolha-de-corti%C3%A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73" y="2748454"/>
            <a:ext cx="1760936" cy="1760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iacom1-a.akamaihd.net/produtos/01/00/item/113131/3/113131322_1G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21" y="2792244"/>
            <a:ext cx="1434062" cy="1434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://iacom1-a.akamaihd.net/produtos/01/00/item/5351/3/5351355g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3981">
            <a:off x="9719218" y="2117400"/>
            <a:ext cx="1944921" cy="1944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04397" y="1735103"/>
            <a:ext cx="1014387" cy="1402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5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rgbClr val="23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63774" y="1170906"/>
            <a:ext cx="5795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238897"/>
                </a:solidFill>
                <a:latin typeface="Arial" pitchFamily="34" charset="0"/>
                <a:cs typeface="Arial" pitchFamily="34" charset="0"/>
              </a:rPr>
              <a:t>Procedimento</a:t>
            </a:r>
          </a:p>
          <a:p>
            <a:endParaRPr lang="pt-PT" sz="2400" b="1" dirty="0" smtClean="0">
              <a:solidFill>
                <a:srgbClr val="238897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Prende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com os três elásticos os lápis aos lados do pacote de sumo ou leite. 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086672" y="4324600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PT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15" y="2061505"/>
            <a:ext cx="4209714" cy="1936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43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rgbClr val="23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2259" y="844689"/>
            <a:ext cx="5787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Procedimento</a:t>
            </a:r>
          </a:p>
          <a:p>
            <a:endParaRPr lang="pt-PT" sz="2400" b="1" dirty="0" smtClean="0">
              <a:solidFill>
                <a:srgbClr val="238897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Pede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 um adulto para fazer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com a faca quatro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fendas na rolha, a espaços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iguais.</a:t>
            </a:r>
          </a:p>
          <a:p>
            <a:pPr algn="just">
              <a:lnSpc>
                <a:spcPct val="150000"/>
              </a:lnSpc>
            </a:pP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Recorta de uma garrafa de plástico dois pedacinhos (ou pede a um adulto para o fazer).</a:t>
            </a:r>
          </a:p>
          <a:p>
            <a:pPr algn="just"/>
            <a:endParaRPr lang="pt-PT" sz="2400" dirty="0">
              <a:solidFill>
                <a:srgbClr val="428E8A"/>
              </a:solidFill>
              <a:latin typeface="Aharon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378025" y="5288995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Figura 3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011" y="819192"/>
            <a:ext cx="3877856" cy="1505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5011" y="2818077"/>
            <a:ext cx="4523624" cy="1719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7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rgbClr val="23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06141" y="779876"/>
            <a:ext cx="5795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Procedimento</a:t>
            </a:r>
          </a:p>
          <a:p>
            <a:pPr algn="just"/>
            <a:endParaRPr lang="pt-PT" sz="2400" dirty="0" smtClean="0">
              <a:solidFill>
                <a:srgbClr val="428E8A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Fixa os dois pedaços de plástico em fendas opostas da rolha, para fazeres roda com pás. 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492472" y="4603915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Figura 4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1269" y="2217058"/>
            <a:ext cx="4520731" cy="1723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rgbClr val="23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13720" y="985638"/>
            <a:ext cx="5795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238897"/>
                </a:solidFill>
                <a:latin typeface="Arial" pitchFamily="34" charset="0"/>
                <a:cs typeface="Arial" pitchFamily="34" charset="0"/>
              </a:rPr>
              <a:t>Procedimento</a:t>
            </a:r>
          </a:p>
          <a:p>
            <a:pPr algn="just"/>
            <a:endParaRPr lang="pt-PT" sz="2400" dirty="0" smtClean="0">
              <a:solidFill>
                <a:srgbClr val="428E8A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Fixa o elástico que sobrou nas outras duas fendas da rolha. Depois, estica-o e prende-o aos lápis. </a:t>
            </a:r>
          </a:p>
          <a:p>
            <a:pPr algn="just"/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Anda à volta com a roda, para torcer o elástico. </a:t>
            </a:r>
          </a:p>
          <a:p>
            <a:pPr algn="just"/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Põe o barco na água e larga-o.</a:t>
            </a:r>
            <a:r>
              <a:rPr lang="pt-PT" sz="2400" dirty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PT" sz="2400" dirty="0" smtClean="0">
              <a:solidFill>
                <a:srgbClr val="428E8A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PT" sz="2400" dirty="0">
              <a:solidFill>
                <a:srgbClr val="428E8A"/>
              </a:solidFill>
              <a:latin typeface="Aharoni"/>
            </a:endParaRPr>
          </a:p>
          <a:p>
            <a:pPr algn="just"/>
            <a:endParaRPr lang="pt-PT" sz="2400" dirty="0">
              <a:latin typeface="Aharon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418366" y="5194866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PT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436989" y="1627095"/>
            <a:ext cx="3962754" cy="3104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52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rgbClr val="23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34743" y="1720584"/>
            <a:ext cx="57955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238897"/>
                </a:solidFill>
                <a:latin typeface="Arial" pitchFamily="34" charset="0"/>
                <a:cs typeface="Arial" pitchFamily="34" charset="0"/>
              </a:rPr>
              <a:t>Observação</a:t>
            </a:r>
          </a:p>
          <a:p>
            <a:endParaRPr lang="pt-PT" sz="2400" b="1" dirty="0" smtClean="0">
              <a:solidFill>
                <a:srgbClr val="23889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o elástico estiver bem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torcido.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o barco vai deslizar pela água.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400" b="1" dirty="0" smtClean="0">
                <a:solidFill>
                  <a:srgbClr val="238897"/>
                </a:solidFill>
                <a:latin typeface="Arial" pitchFamily="34" charset="0"/>
                <a:cs typeface="Arial" pitchFamily="34" charset="0"/>
              </a:rPr>
              <a:t>Porque </a:t>
            </a:r>
            <a:r>
              <a:rPr lang="pt-PT" sz="2400" b="1" dirty="0">
                <a:solidFill>
                  <a:srgbClr val="238897"/>
                </a:solidFill>
                <a:latin typeface="Arial" pitchFamily="34" charset="0"/>
                <a:cs typeface="Arial" pitchFamily="34" charset="0"/>
              </a:rPr>
              <a:t>achas que </a:t>
            </a:r>
            <a:r>
              <a:rPr lang="pt-PT" sz="2400" b="1" dirty="0" smtClean="0">
                <a:solidFill>
                  <a:srgbClr val="238897"/>
                </a:solidFill>
                <a:latin typeface="Arial" pitchFamily="34" charset="0"/>
                <a:cs typeface="Arial" pitchFamily="34" charset="0"/>
              </a:rPr>
              <a:t>isso </a:t>
            </a:r>
            <a:r>
              <a:rPr lang="pt-PT" sz="2400" b="1" dirty="0">
                <a:solidFill>
                  <a:srgbClr val="238897"/>
                </a:solidFill>
                <a:latin typeface="Arial" pitchFamily="34" charset="0"/>
                <a:cs typeface="Arial" pitchFamily="34" charset="0"/>
              </a:rPr>
              <a:t>acontece?</a:t>
            </a:r>
          </a:p>
          <a:p>
            <a:pPr>
              <a:lnSpc>
                <a:spcPct val="150000"/>
              </a:lnSpc>
            </a:pPr>
            <a:endParaRPr lang="pt-PT" sz="2400" dirty="0">
              <a:latin typeface="Aharon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0607380" y="2992607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PT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8097008" y="258547"/>
            <a:ext cx="2510372" cy="5837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05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rgbClr val="23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40411" y="1103606"/>
            <a:ext cx="9917875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428E8A"/>
                </a:solidFill>
                <a:latin typeface="Arial" pitchFamily="34" charset="0"/>
                <a:cs typeface="Arial" pitchFamily="34" charset="0"/>
              </a:rPr>
              <a:t>Explicação</a:t>
            </a:r>
          </a:p>
          <a:p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Quando enrolas o elástico da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roda, passas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alguma da tua energia para ele.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Essa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energia fica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guardada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no elástico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ao ser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libertada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faz rodar as pás que vão empurrar a água para trás e o barco para a frente.</a:t>
            </a:r>
          </a:p>
        </p:txBody>
      </p:sp>
    </p:spTree>
    <p:extLst>
      <p:ext uri="{BB962C8B-B14F-4D97-AF65-F5344CB8AC3E}">
        <p14:creationId xmlns="" xmlns:p14="http://schemas.microsoft.com/office/powerpoint/2010/main" val="17458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384</Words>
  <Application>Microsoft Office PowerPoint</Application>
  <PresentationFormat>Personalizados</PresentationFormat>
  <Paragraphs>75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Bernardo</dc:creator>
  <cp:lastModifiedBy>Silvia</cp:lastModifiedBy>
  <cp:revision>74</cp:revision>
  <dcterms:created xsi:type="dcterms:W3CDTF">2015-05-25T16:58:00Z</dcterms:created>
  <dcterms:modified xsi:type="dcterms:W3CDTF">2016-11-08T09:31:20Z</dcterms:modified>
</cp:coreProperties>
</file>