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373" r:id="rId2"/>
    <p:sldId id="336" r:id="rId3"/>
    <p:sldId id="363" r:id="rId4"/>
    <p:sldId id="360" r:id="rId5"/>
    <p:sldId id="365" r:id="rId6"/>
    <p:sldId id="361" r:id="rId7"/>
    <p:sldId id="366" r:id="rId8"/>
    <p:sldId id="362" r:id="rId9"/>
    <p:sldId id="367" r:id="rId10"/>
    <p:sldId id="370" r:id="rId11"/>
    <p:sldId id="372" r:id="rId12"/>
    <p:sldId id="371" r:id="rId13"/>
    <p:sldId id="278" r:id="rId14"/>
    <p:sldId id="303" r:id="rId15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raça" initials="G" lastIdx="5" clrIdx="0">
    <p:extLst/>
  </p:cmAuthor>
  <p:cmAuthor id="2" name="Isabel" initials="I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A223F"/>
    <a:srgbClr val="DE5775"/>
    <a:srgbClr val="BC0E34"/>
    <a:srgbClr val="E3738B"/>
    <a:srgbClr val="FF3399"/>
    <a:srgbClr val="F77C22"/>
    <a:srgbClr val="FF6600"/>
    <a:srgbClr val="D66008"/>
    <a:srgbClr val="99FF33"/>
    <a:srgbClr val="79A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126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-9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E54154-DAFD-4118-B86B-28F6DAB81031}" type="datetimeFigureOut">
              <a:rPr lang="pt-PT" smtClean="0"/>
              <a:t>04-02-2017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9AB10C-F6D7-489E-8BFD-AF7D159CCB8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56607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9AB10C-F6D7-489E-8BFD-AF7D159CCB85}" type="slidenum">
              <a:rPr lang="pt-PT" smtClean="0">
                <a:solidFill>
                  <a:prstClr val="black"/>
                </a:solidFill>
              </a:rPr>
              <a:pPr/>
              <a:t>1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4094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04-02-2017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28036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04-02-2017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33298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04-02-2017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20596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04-02-2017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9730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04-02-2017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79124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04-02-2017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63990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04-02-2017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59624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04-02-2017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17007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04-02-2017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85357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04-02-2017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58875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D8BA9-56A0-46C9-A242-3A8038846A2C}" type="datetimeFigureOut">
              <a:rPr lang="pt-PT" smtClean="0"/>
              <a:t>04-02-2017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17065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D8BA9-56A0-46C9-A242-3A8038846A2C}" type="datetimeFigureOut">
              <a:rPr lang="pt-PT" smtClean="0"/>
              <a:t>04-02-2017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6AF56-4B67-446F-9E64-D1DB91503AD1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63912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microsoft.com/office/2007/relationships/hdphoto" Target="../media/hdphoto1.wdp"/><Relationship Id="rId7" Type="http://schemas.openxmlformats.org/officeDocument/2006/relationships/image" Target="../media/image3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gif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microsoft.com/office/2007/relationships/hdphoto" Target="../media/hdphoto1.wdp"/><Relationship Id="rId7" Type="http://schemas.openxmlformats.org/officeDocument/2006/relationships/image" Target="../media/image3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10" Type="http://schemas.openxmlformats.org/officeDocument/2006/relationships/image" Target="../media/image40.gif"/><Relationship Id="rId4" Type="http://schemas.openxmlformats.org/officeDocument/2006/relationships/image" Target="../media/image34.jpeg"/><Relationship Id="rId9" Type="http://schemas.openxmlformats.org/officeDocument/2006/relationships/image" Target="../media/image39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48.jpeg"/><Relationship Id="rId3" Type="http://schemas.openxmlformats.org/officeDocument/2006/relationships/image" Target="../media/image43.png"/><Relationship Id="rId7" Type="http://schemas.openxmlformats.org/officeDocument/2006/relationships/image" Target="../media/image4.jpeg"/><Relationship Id="rId12" Type="http://schemas.openxmlformats.org/officeDocument/2006/relationships/image" Target="../media/image47.jpeg"/><Relationship Id="rId2" Type="http://schemas.openxmlformats.org/officeDocument/2006/relationships/hyperlink" Target="http://creativecommons.org/licenses/by-nc-nd/4.0/deed.pt_PT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11" Type="http://schemas.openxmlformats.org/officeDocument/2006/relationships/image" Target="../media/image46.jpeg"/><Relationship Id="rId5" Type="http://schemas.openxmlformats.org/officeDocument/2006/relationships/image" Target="../media/image2.jpeg"/><Relationship Id="rId15" Type="http://schemas.openxmlformats.org/officeDocument/2006/relationships/image" Target="../media/image50.png"/><Relationship Id="rId10" Type="http://schemas.openxmlformats.org/officeDocument/2006/relationships/image" Target="../media/image45.png"/><Relationship Id="rId4" Type="http://schemas.openxmlformats.org/officeDocument/2006/relationships/image" Target="../media/image1.jpeg"/><Relationship Id="rId9" Type="http://schemas.openxmlformats.org/officeDocument/2006/relationships/image" Target="../media/image44.png"/><Relationship Id="rId14" Type="http://schemas.openxmlformats.org/officeDocument/2006/relationships/image" Target="../media/image49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-23613" y="1357658"/>
            <a:ext cx="9144000" cy="895350"/>
          </a:xfrm>
        </p:spPr>
        <p:txBody>
          <a:bodyPr>
            <a:normAutofit fontScale="90000"/>
          </a:bodyPr>
          <a:lstStyle/>
          <a:p>
            <a:r>
              <a:rPr lang="pt-PT" sz="4400" b="1" dirty="0">
                <a:solidFill>
                  <a:srgbClr val="BC0E34"/>
                </a:solidFill>
                <a:latin typeface="+mn-lt"/>
              </a:rPr>
              <a:t>O aprendiz de </a:t>
            </a:r>
            <a:r>
              <a:rPr lang="pt-PT" sz="4400" b="1" dirty="0" smtClean="0">
                <a:solidFill>
                  <a:srgbClr val="BC0E34"/>
                </a:solidFill>
                <a:latin typeface="+mn-lt"/>
              </a:rPr>
              <a:t>investigador</a:t>
            </a:r>
            <a:r>
              <a:rPr lang="pt-PT" dirty="0"/>
              <a:t> 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" y="2287831"/>
            <a:ext cx="9143998" cy="982761"/>
          </a:xfrm>
        </p:spPr>
        <p:txBody>
          <a:bodyPr>
            <a:noAutofit/>
          </a:bodyPr>
          <a:lstStyle/>
          <a:p>
            <a:r>
              <a:rPr lang="pt-PT" sz="3200" dirty="0"/>
              <a:t>Reconhecer fontes de </a:t>
            </a:r>
            <a:r>
              <a:rPr lang="pt-PT" sz="3200" dirty="0" smtClean="0"/>
              <a:t>informação</a:t>
            </a:r>
            <a:endParaRPr lang="pt-PT" sz="3200" dirty="0"/>
          </a:p>
        </p:txBody>
      </p:sp>
      <p:sp>
        <p:nvSpPr>
          <p:cNvPr id="4" name="Retângulo 3"/>
          <p:cNvSpPr/>
          <p:nvPr/>
        </p:nvSpPr>
        <p:spPr>
          <a:xfrm>
            <a:off x="0" y="4038600"/>
            <a:ext cx="9144000" cy="2882900"/>
          </a:xfrm>
          <a:prstGeom prst="rect">
            <a:avLst/>
          </a:prstGeom>
          <a:solidFill>
            <a:srgbClr val="DE57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prstClr val="white"/>
              </a:solidFill>
            </a:endParaRPr>
          </a:p>
        </p:txBody>
      </p:sp>
      <p:sp>
        <p:nvSpPr>
          <p:cNvPr id="13" name="Retângulo 12"/>
          <p:cNvSpPr/>
          <p:nvPr/>
        </p:nvSpPr>
        <p:spPr>
          <a:xfrm>
            <a:off x="1" y="5078515"/>
            <a:ext cx="9144000" cy="33855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pt-PT" sz="1600" kern="100" spc="600" dirty="0">
                <a:solidFill>
                  <a:prstClr val="white"/>
                </a:solidFill>
              </a:rPr>
              <a:t>Literacias na escola: formar os parceiros da biblioteca</a:t>
            </a:r>
          </a:p>
        </p:txBody>
      </p:sp>
      <p:grpSp>
        <p:nvGrpSpPr>
          <p:cNvPr id="5" name="Grupo 4"/>
          <p:cNvGrpSpPr/>
          <p:nvPr/>
        </p:nvGrpSpPr>
        <p:grpSpPr>
          <a:xfrm>
            <a:off x="0" y="87421"/>
            <a:ext cx="9143999" cy="65840"/>
            <a:chOff x="0" y="87421"/>
            <a:chExt cx="9143999" cy="65840"/>
          </a:xfrm>
        </p:grpSpPr>
        <p:sp>
          <p:nvSpPr>
            <p:cNvPr id="14" name="Retângulo 13"/>
            <p:cNvSpPr/>
            <p:nvPr/>
          </p:nvSpPr>
          <p:spPr>
            <a:xfrm>
              <a:off x="0" y="99392"/>
              <a:ext cx="2949620" cy="53869"/>
            </a:xfrm>
            <a:prstGeom prst="rect">
              <a:avLst/>
            </a:prstGeom>
            <a:solidFill>
              <a:srgbClr val="AA22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prstClr val="white"/>
                </a:solidFill>
              </a:endParaRPr>
            </a:p>
          </p:txBody>
        </p:sp>
        <p:sp>
          <p:nvSpPr>
            <p:cNvPr id="17" name="Retângulo 16"/>
            <p:cNvSpPr/>
            <p:nvPr/>
          </p:nvSpPr>
          <p:spPr>
            <a:xfrm>
              <a:off x="6194379" y="87421"/>
              <a:ext cx="2949620" cy="6584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prstClr val="white"/>
                </a:solidFill>
              </a:endParaRPr>
            </a:p>
          </p:txBody>
        </p:sp>
        <p:sp>
          <p:nvSpPr>
            <p:cNvPr id="18" name="Retângulo 17"/>
            <p:cNvSpPr/>
            <p:nvPr/>
          </p:nvSpPr>
          <p:spPr>
            <a:xfrm>
              <a:off x="3097189" y="99392"/>
              <a:ext cx="2949620" cy="53869"/>
            </a:xfrm>
            <a:prstGeom prst="rect">
              <a:avLst/>
            </a:prstGeom>
            <a:solidFill>
              <a:srgbClr val="DE57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>
                <a:solidFill>
                  <a:prstClr val="white"/>
                </a:solidFill>
              </a:endParaRPr>
            </a:p>
          </p:txBody>
        </p:sp>
      </p:grpSp>
      <p:sp>
        <p:nvSpPr>
          <p:cNvPr id="8" name="Retângulo 7"/>
          <p:cNvSpPr/>
          <p:nvPr/>
        </p:nvSpPr>
        <p:spPr>
          <a:xfrm>
            <a:off x="5102086" y="3478702"/>
            <a:ext cx="37503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2000" b="1" dirty="0">
                <a:solidFill>
                  <a:prstClr val="black">
                    <a:lumMod val="50000"/>
                    <a:lumOff val="50000"/>
                  </a:prstClr>
                </a:solidFill>
              </a:rPr>
              <a:t>ensino pré-escolar e 1.º CEB</a:t>
            </a:r>
          </a:p>
        </p:txBody>
      </p:sp>
      <p:grpSp>
        <p:nvGrpSpPr>
          <p:cNvPr id="26" name="Grupo 25"/>
          <p:cNvGrpSpPr/>
          <p:nvPr/>
        </p:nvGrpSpPr>
        <p:grpSpPr>
          <a:xfrm>
            <a:off x="483721" y="5674403"/>
            <a:ext cx="8083943" cy="960499"/>
            <a:chOff x="483721" y="5674403"/>
            <a:chExt cx="8083943" cy="960499"/>
          </a:xfrm>
        </p:grpSpPr>
        <p:pic>
          <p:nvPicPr>
            <p:cNvPr id="27" name="Imagem 26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9627" r="5450" b="22882"/>
            <a:stretch/>
          </p:blipFill>
          <p:spPr>
            <a:xfrm>
              <a:off x="483721" y="5674403"/>
              <a:ext cx="1197037" cy="960499"/>
            </a:xfrm>
            <a:prstGeom prst="rect">
              <a:avLst/>
            </a:prstGeom>
          </p:spPr>
        </p:pic>
        <p:pic>
          <p:nvPicPr>
            <p:cNvPr id="28" name="Imagem 27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8026" t="16855" r="27369" b="6358"/>
            <a:stretch/>
          </p:blipFill>
          <p:spPr>
            <a:xfrm>
              <a:off x="5636636" y="5674403"/>
              <a:ext cx="1197037" cy="960499"/>
            </a:xfrm>
            <a:prstGeom prst="rect">
              <a:avLst/>
            </a:prstGeom>
          </p:spPr>
        </p:pic>
        <p:pic>
          <p:nvPicPr>
            <p:cNvPr id="29" name="Imagem 28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384" r="14192" b="18111"/>
            <a:stretch/>
          </p:blipFill>
          <p:spPr>
            <a:xfrm>
              <a:off x="2222496" y="5674403"/>
              <a:ext cx="1232857" cy="960499"/>
            </a:xfrm>
            <a:prstGeom prst="rect">
              <a:avLst/>
            </a:prstGeom>
          </p:spPr>
        </p:pic>
        <p:pic>
          <p:nvPicPr>
            <p:cNvPr id="30" name="Imagem 29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0543" r="13744" b="11686"/>
            <a:stretch/>
          </p:blipFill>
          <p:spPr>
            <a:xfrm>
              <a:off x="7370626" y="5674403"/>
              <a:ext cx="1197038" cy="960499"/>
            </a:xfrm>
            <a:prstGeom prst="rect">
              <a:avLst/>
            </a:prstGeom>
          </p:spPr>
        </p:pic>
        <p:pic>
          <p:nvPicPr>
            <p:cNvPr id="31" name="Imagem 30"/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3781" r="11511"/>
            <a:stretch/>
          </p:blipFill>
          <p:spPr>
            <a:xfrm>
              <a:off x="3997091" y="5674403"/>
              <a:ext cx="1102592" cy="960499"/>
            </a:xfrm>
            <a:prstGeom prst="rect">
              <a:avLst/>
            </a:prstGeom>
          </p:spPr>
        </p:pic>
      </p:grpSp>
      <p:pic>
        <p:nvPicPr>
          <p:cNvPr id="19" name="Imagem 18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3948" y="310571"/>
            <a:ext cx="1327296" cy="1327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85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tângulo 23"/>
          <p:cNvSpPr/>
          <p:nvPr/>
        </p:nvSpPr>
        <p:spPr>
          <a:xfrm>
            <a:off x="442911" y="337311"/>
            <a:ext cx="334721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 smtClean="0"/>
              <a:t>A televisão | TV</a:t>
            </a:r>
            <a:endParaRPr lang="pt-PT" sz="2800" b="1" dirty="0"/>
          </a:p>
        </p:txBody>
      </p:sp>
      <p:grpSp>
        <p:nvGrpSpPr>
          <p:cNvPr id="2" name="Grupo 1"/>
          <p:cNvGrpSpPr/>
          <p:nvPr/>
        </p:nvGrpSpPr>
        <p:grpSpPr>
          <a:xfrm>
            <a:off x="85724" y="0"/>
            <a:ext cx="9058276" cy="6864351"/>
            <a:chOff x="85724" y="0"/>
            <a:chExt cx="9058276" cy="6864351"/>
          </a:xfrm>
        </p:grpSpPr>
        <p:sp>
          <p:nvSpPr>
            <p:cNvPr id="26" name="Retângulo 25"/>
            <p:cNvSpPr/>
            <p:nvPr/>
          </p:nvSpPr>
          <p:spPr bwMode="auto">
            <a:xfrm>
              <a:off x="8539162" y="0"/>
              <a:ext cx="604838" cy="6249988"/>
            </a:xfrm>
            <a:prstGeom prst="rect">
              <a:avLst/>
            </a:prstGeom>
            <a:solidFill>
              <a:srgbClr val="DE57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30" name="Retângulo 29"/>
            <p:cNvSpPr/>
            <p:nvPr/>
          </p:nvSpPr>
          <p:spPr bwMode="auto">
            <a:xfrm>
              <a:off x="182563" y="6421439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31" name="Imagem 30"/>
            <p:cNvPicPr>
              <a:picLocks noChangeAspect="1"/>
            </p:cNvPicPr>
            <p:nvPr/>
          </p:nvPicPr>
          <p:blipFill rotWithShape="1">
            <a:blip r:embed="rId2" cstate="email">
              <a:duotone>
                <a:prstClr val="black"/>
                <a:srgbClr val="DE5775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3673"/>
                      </a14:imgEffect>
                      <a14:imgEffect>
                        <a14:saturation sat="13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4476" t="18203" r="15590" b="2536"/>
            <a:stretch/>
          </p:blipFill>
          <p:spPr>
            <a:xfrm>
              <a:off x="8539162" y="6249988"/>
              <a:ext cx="604838" cy="614363"/>
            </a:xfrm>
            <a:prstGeom prst="rect">
              <a:avLst/>
            </a:prstGeom>
          </p:spPr>
        </p:pic>
        <p:grpSp>
          <p:nvGrpSpPr>
            <p:cNvPr id="15" name="Grupo 14"/>
            <p:cNvGrpSpPr/>
            <p:nvPr/>
          </p:nvGrpSpPr>
          <p:grpSpPr>
            <a:xfrm rot="5400000" flipV="1">
              <a:off x="-3318666" y="3404390"/>
              <a:ext cx="6858000" cy="49219"/>
              <a:chOff x="0" y="87421"/>
              <a:chExt cx="9143999" cy="65840"/>
            </a:xfrm>
          </p:grpSpPr>
          <p:sp>
            <p:nvSpPr>
              <p:cNvPr id="16" name="Retângulo 15"/>
              <p:cNvSpPr/>
              <p:nvPr/>
            </p:nvSpPr>
            <p:spPr>
              <a:xfrm>
                <a:off x="0" y="99392"/>
                <a:ext cx="2949620" cy="53869"/>
              </a:xfrm>
              <a:prstGeom prst="rect">
                <a:avLst/>
              </a:prstGeom>
              <a:solidFill>
                <a:srgbClr val="AA22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7" name="Retângulo 16"/>
              <p:cNvSpPr/>
              <p:nvPr/>
            </p:nvSpPr>
            <p:spPr>
              <a:xfrm>
                <a:off x="6194379" y="87421"/>
                <a:ext cx="2949620" cy="6584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8" name="Retângulo 17"/>
              <p:cNvSpPr/>
              <p:nvPr/>
            </p:nvSpPr>
            <p:spPr>
              <a:xfrm>
                <a:off x="3097189" y="99392"/>
                <a:ext cx="2949620" cy="53869"/>
              </a:xfrm>
              <a:prstGeom prst="rect">
                <a:avLst/>
              </a:prstGeom>
              <a:solidFill>
                <a:srgbClr val="DE57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</p:grpSp>
      </p:grpSp>
      <p:pic>
        <p:nvPicPr>
          <p:cNvPr id="5130" name="Picture 10" descr="http://3.bp.blogspot.com/-Fby1CL57WGo/UQ0pnE6fLnI/AAAAAAAAf9Q/4zg4VOg71dE/s1600/canal-pand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032" y="4214461"/>
            <a:ext cx="1698062" cy="810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http://www.disney.pt/disney-channel/sites/default/files/1402995140uk_dc_logo_gbl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481"/>
          <a:stretch/>
        </p:blipFill>
        <p:spPr bwMode="auto">
          <a:xfrm>
            <a:off x="6722032" y="5090571"/>
            <a:ext cx="1698062" cy="89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http://2.bp.blogspot.com/-lieDsJNFrjc/UQKeGKX0TAI/AAAAAAAAals/RU0sLTLspEY/s1600/RTP-logo-60FCDA92CE-seeklogo.com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032" y="1199245"/>
            <a:ext cx="1023869" cy="1023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0" name="Picture 20" descr="http://upload.wikimedia.org/wikipedia/pt/8/8c/Sic_logo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032" y="2389801"/>
            <a:ext cx="1365872" cy="716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2" name="Picture 22" descr="http://www.lyngsat-logo.com/hires/tt/tvi_pt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032" y="3244521"/>
            <a:ext cx="1432791" cy="805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4" name="Picture 24" descr="http://www.italiatv.org/tvicon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966" y="1585743"/>
            <a:ext cx="3849017" cy="3849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2819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tângulo 23"/>
          <p:cNvSpPr/>
          <p:nvPr/>
        </p:nvSpPr>
        <p:spPr>
          <a:xfrm>
            <a:off x="2922872" y="265587"/>
            <a:ext cx="367851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 smtClean="0"/>
              <a:t>A Rádio</a:t>
            </a:r>
            <a:endParaRPr lang="pt-PT" sz="2800" b="1" dirty="0"/>
          </a:p>
        </p:txBody>
      </p:sp>
      <p:grpSp>
        <p:nvGrpSpPr>
          <p:cNvPr id="2" name="Grupo 1"/>
          <p:cNvGrpSpPr/>
          <p:nvPr/>
        </p:nvGrpSpPr>
        <p:grpSpPr>
          <a:xfrm>
            <a:off x="85724" y="0"/>
            <a:ext cx="9058276" cy="6864351"/>
            <a:chOff x="85724" y="0"/>
            <a:chExt cx="9058276" cy="6864351"/>
          </a:xfrm>
        </p:grpSpPr>
        <p:sp>
          <p:nvSpPr>
            <p:cNvPr id="26" name="Retângulo 25"/>
            <p:cNvSpPr/>
            <p:nvPr/>
          </p:nvSpPr>
          <p:spPr bwMode="auto">
            <a:xfrm>
              <a:off x="8539162" y="0"/>
              <a:ext cx="604838" cy="6249988"/>
            </a:xfrm>
            <a:prstGeom prst="rect">
              <a:avLst/>
            </a:prstGeom>
            <a:solidFill>
              <a:srgbClr val="DE57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30" name="Retângulo 29"/>
            <p:cNvSpPr/>
            <p:nvPr/>
          </p:nvSpPr>
          <p:spPr bwMode="auto">
            <a:xfrm>
              <a:off x="182563" y="6421439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31" name="Imagem 30"/>
            <p:cNvPicPr>
              <a:picLocks noChangeAspect="1"/>
            </p:cNvPicPr>
            <p:nvPr/>
          </p:nvPicPr>
          <p:blipFill rotWithShape="1">
            <a:blip r:embed="rId2" cstate="email">
              <a:duotone>
                <a:prstClr val="black"/>
                <a:srgbClr val="DE5775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3673"/>
                      </a14:imgEffect>
                      <a14:imgEffect>
                        <a14:saturation sat="13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4476" t="18203" r="15590" b="2536"/>
            <a:stretch/>
          </p:blipFill>
          <p:spPr>
            <a:xfrm>
              <a:off x="8539162" y="6249988"/>
              <a:ext cx="604838" cy="614363"/>
            </a:xfrm>
            <a:prstGeom prst="rect">
              <a:avLst/>
            </a:prstGeom>
          </p:spPr>
        </p:pic>
        <p:grpSp>
          <p:nvGrpSpPr>
            <p:cNvPr id="15" name="Grupo 14"/>
            <p:cNvGrpSpPr/>
            <p:nvPr/>
          </p:nvGrpSpPr>
          <p:grpSpPr>
            <a:xfrm rot="5400000" flipV="1">
              <a:off x="-3318666" y="3404390"/>
              <a:ext cx="6858000" cy="49219"/>
              <a:chOff x="0" y="87421"/>
              <a:chExt cx="9143999" cy="65840"/>
            </a:xfrm>
          </p:grpSpPr>
          <p:sp>
            <p:nvSpPr>
              <p:cNvPr id="16" name="Retângulo 15"/>
              <p:cNvSpPr/>
              <p:nvPr/>
            </p:nvSpPr>
            <p:spPr>
              <a:xfrm>
                <a:off x="0" y="99392"/>
                <a:ext cx="2949620" cy="53869"/>
              </a:xfrm>
              <a:prstGeom prst="rect">
                <a:avLst/>
              </a:prstGeom>
              <a:solidFill>
                <a:srgbClr val="AA22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7" name="Retângulo 16"/>
              <p:cNvSpPr/>
              <p:nvPr/>
            </p:nvSpPr>
            <p:spPr>
              <a:xfrm>
                <a:off x="6194379" y="87421"/>
                <a:ext cx="2949620" cy="6584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8" name="Retângulo 17"/>
              <p:cNvSpPr/>
              <p:nvPr/>
            </p:nvSpPr>
            <p:spPr>
              <a:xfrm>
                <a:off x="3097189" y="99392"/>
                <a:ext cx="2949620" cy="53869"/>
              </a:xfrm>
              <a:prstGeom prst="rect">
                <a:avLst/>
              </a:prstGeom>
              <a:solidFill>
                <a:srgbClr val="DE57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</p:grpSp>
      </p:grpSp>
      <p:pic>
        <p:nvPicPr>
          <p:cNvPr id="6146" name="Picture 2" descr="http://img0.rtp.pt/EPG/imgth/phpThumb.php?src=/common/img/channels/logos/color/horizontal/antena1vida.png&amp;q=100&amp;w=35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8576" y="2361314"/>
            <a:ext cx="1679164" cy="470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cnb.pt/fotos/editor2/2014/noticias/tsf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597" y="3107683"/>
            <a:ext cx="1351122" cy="94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www.meiosepublicidade.pt/wp-content/uploads/2013/10/RFM-Logo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718" y="4250880"/>
            <a:ext cx="1398232" cy="876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radiosdeportugal.com/wp-content/uploads/2012/01/logoRR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877" y="5345699"/>
            <a:ext cx="2326863" cy="557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://static.wixstatic.com/media/072e26_f3d50ec4431f0bbead2e9d759f76c45d.jpg_srz_p_241_178_75_22_0.50_1.20_0.00_jpg_srz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1387" y="1263191"/>
            <a:ext cx="1214694" cy="897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http://www.accessconsciousness.com/images/internet-radio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859" y="3876498"/>
            <a:ext cx="2857500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http://clipartmountain.com/6clip/radio3.gif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097" y="982423"/>
            <a:ext cx="2663498" cy="2757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543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tângulo 23"/>
          <p:cNvSpPr/>
          <p:nvPr/>
        </p:nvSpPr>
        <p:spPr>
          <a:xfrm>
            <a:off x="442912" y="337311"/>
            <a:ext cx="3307454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 smtClean="0"/>
              <a:t>A Internet</a:t>
            </a:r>
            <a:endParaRPr lang="pt-PT" sz="2800" b="1" dirty="0"/>
          </a:p>
        </p:txBody>
      </p:sp>
      <p:grpSp>
        <p:nvGrpSpPr>
          <p:cNvPr id="2" name="Grupo 1"/>
          <p:cNvGrpSpPr/>
          <p:nvPr/>
        </p:nvGrpSpPr>
        <p:grpSpPr>
          <a:xfrm>
            <a:off x="85724" y="0"/>
            <a:ext cx="9058276" cy="6864351"/>
            <a:chOff x="85724" y="0"/>
            <a:chExt cx="9058276" cy="6864351"/>
          </a:xfrm>
        </p:grpSpPr>
        <p:sp>
          <p:nvSpPr>
            <p:cNvPr id="26" name="Retângulo 25"/>
            <p:cNvSpPr/>
            <p:nvPr/>
          </p:nvSpPr>
          <p:spPr bwMode="auto">
            <a:xfrm>
              <a:off x="8539162" y="0"/>
              <a:ext cx="604838" cy="6249988"/>
            </a:xfrm>
            <a:prstGeom prst="rect">
              <a:avLst/>
            </a:prstGeom>
            <a:solidFill>
              <a:srgbClr val="DE57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30" name="Retângulo 29"/>
            <p:cNvSpPr/>
            <p:nvPr/>
          </p:nvSpPr>
          <p:spPr bwMode="auto">
            <a:xfrm>
              <a:off x="182563" y="6421439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31" name="Imagem 30"/>
            <p:cNvPicPr>
              <a:picLocks noChangeAspect="1"/>
            </p:cNvPicPr>
            <p:nvPr/>
          </p:nvPicPr>
          <p:blipFill rotWithShape="1">
            <a:blip r:embed="rId2" cstate="email">
              <a:duotone>
                <a:prstClr val="black"/>
                <a:srgbClr val="DE5775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3673"/>
                      </a14:imgEffect>
                      <a14:imgEffect>
                        <a14:saturation sat="13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4476" t="18203" r="15590" b="2536"/>
            <a:stretch/>
          </p:blipFill>
          <p:spPr>
            <a:xfrm>
              <a:off x="8539162" y="6249988"/>
              <a:ext cx="604838" cy="614363"/>
            </a:xfrm>
            <a:prstGeom prst="rect">
              <a:avLst/>
            </a:prstGeom>
          </p:spPr>
        </p:pic>
        <p:grpSp>
          <p:nvGrpSpPr>
            <p:cNvPr id="15" name="Grupo 14"/>
            <p:cNvGrpSpPr/>
            <p:nvPr/>
          </p:nvGrpSpPr>
          <p:grpSpPr>
            <a:xfrm rot="5400000" flipV="1">
              <a:off x="-3318666" y="3404390"/>
              <a:ext cx="6858000" cy="49219"/>
              <a:chOff x="0" y="87421"/>
              <a:chExt cx="9143999" cy="65840"/>
            </a:xfrm>
          </p:grpSpPr>
          <p:sp>
            <p:nvSpPr>
              <p:cNvPr id="16" name="Retângulo 15"/>
              <p:cNvSpPr/>
              <p:nvPr/>
            </p:nvSpPr>
            <p:spPr>
              <a:xfrm>
                <a:off x="0" y="99392"/>
                <a:ext cx="2949620" cy="53869"/>
              </a:xfrm>
              <a:prstGeom prst="rect">
                <a:avLst/>
              </a:prstGeom>
              <a:solidFill>
                <a:srgbClr val="AA22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7" name="Retângulo 16"/>
              <p:cNvSpPr/>
              <p:nvPr/>
            </p:nvSpPr>
            <p:spPr>
              <a:xfrm>
                <a:off x="6194379" y="87421"/>
                <a:ext cx="2949620" cy="6584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8" name="Retângulo 17"/>
              <p:cNvSpPr/>
              <p:nvPr/>
            </p:nvSpPr>
            <p:spPr>
              <a:xfrm>
                <a:off x="3097189" y="99392"/>
                <a:ext cx="2949620" cy="53869"/>
              </a:xfrm>
              <a:prstGeom prst="rect">
                <a:avLst/>
              </a:prstGeom>
              <a:solidFill>
                <a:srgbClr val="DE57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</p:grpSp>
      </p:grpSp>
      <p:pic>
        <p:nvPicPr>
          <p:cNvPr id="8194" name="Picture 2" descr="http://www.mcit.gov.sa/En/Communication/PublishingImages/c81f772e265991de09ad69a5a6dfb071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242" y="2322891"/>
            <a:ext cx="6476248" cy="373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www.viablog.org.br/conteudo/prevencao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3938" y="61789"/>
            <a:ext cx="2759903" cy="2181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449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4763" y="1310185"/>
            <a:ext cx="9139237" cy="4735773"/>
          </a:xfrm>
          <a:prstGeom prst="rect">
            <a:avLst/>
          </a:prstGeom>
          <a:solidFill>
            <a:srgbClr val="DE57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PT"/>
          </a:p>
        </p:txBody>
      </p:sp>
      <p:sp>
        <p:nvSpPr>
          <p:cNvPr id="20" name="Retângulo 19"/>
          <p:cNvSpPr/>
          <p:nvPr/>
        </p:nvSpPr>
        <p:spPr bwMode="auto">
          <a:xfrm>
            <a:off x="0" y="6546574"/>
            <a:ext cx="9144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1200" kern="0" spc="650" dirty="0">
                <a:latin typeface="+mn-lt"/>
                <a:cs typeface="+mn-cs"/>
              </a:rPr>
              <a:t>Literacias na escola: formar os parceiros da biblioteca</a:t>
            </a:r>
          </a:p>
        </p:txBody>
      </p:sp>
      <p:sp>
        <p:nvSpPr>
          <p:cNvPr id="9" name="Marcador de Posição de Conteúdo 2"/>
          <p:cNvSpPr txBox="1">
            <a:spLocks/>
          </p:cNvSpPr>
          <p:nvPr/>
        </p:nvSpPr>
        <p:spPr>
          <a:xfrm>
            <a:off x="318052" y="4034670"/>
            <a:ext cx="8547652" cy="1855111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PT" sz="1800" b="1" dirty="0">
                <a:solidFill>
                  <a:schemeClr val="bg1"/>
                </a:solidFill>
              </a:rPr>
              <a:t>Outros recursos no </a:t>
            </a:r>
            <a:r>
              <a:rPr lang="pt-PT" sz="1800" b="1" dirty="0" smtClean="0">
                <a:solidFill>
                  <a:schemeClr val="bg1"/>
                </a:solidFill>
              </a:rPr>
              <a:t>Aprendiz de Investigador</a:t>
            </a:r>
            <a:endParaRPr lang="pt-PT" sz="1800" dirty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r>
              <a:rPr lang="pt-PT" sz="1400" dirty="0">
                <a:solidFill>
                  <a:schemeClr val="bg1"/>
                </a:solidFill>
              </a:rPr>
              <a:t>Tutoriais em PowerPoint</a:t>
            </a:r>
          </a:p>
          <a:p>
            <a: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r>
              <a:rPr lang="pt-PT" sz="1400" dirty="0">
                <a:solidFill>
                  <a:schemeClr val="bg1"/>
                </a:solidFill>
              </a:rPr>
              <a:t>Tutoriais em vídeo</a:t>
            </a:r>
          </a:p>
          <a:p>
            <a: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r>
              <a:rPr lang="pt-PT" sz="1400" dirty="0">
                <a:solidFill>
                  <a:schemeClr val="bg1"/>
                </a:solidFill>
              </a:rPr>
              <a:t>Tutoriais com exercícios de auto verificação e autocorreção</a:t>
            </a:r>
          </a:p>
          <a:p>
            <a: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r>
              <a:rPr lang="pt-PT" sz="1400" dirty="0">
                <a:solidFill>
                  <a:schemeClr val="bg1"/>
                </a:solidFill>
              </a:rPr>
              <a:t>Grelhas de apoio ao trabalho do </a:t>
            </a:r>
            <a:r>
              <a:rPr lang="pt-PT" sz="1400" dirty="0" smtClean="0">
                <a:solidFill>
                  <a:schemeClr val="bg1"/>
                </a:solidFill>
              </a:rPr>
              <a:t>aluno </a:t>
            </a:r>
            <a:endParaRPr lang="pt-PT" sz="1400" dirty="0">
              <a:solidFill>
                <a:schemeClr val="bg1"/>
              </a:solidFill>
            </a:endParaRPr>
          </a:p>
          <a:p>
            <a:pPr marL="0" indent="0" algn="r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pt-PT" sz="2400" b="1" dirty="0">
                <a:solidFill>
                  <a:schemeClr val="bg1"/>
                </a:solidFill>
              </a:rPr>
              <a:t>aprendizinvestigador.pt</a:t>
            </a:r>
            <a:endParaRPr lang="pt-PT" sz="2400" dirty="0">
              <a:solidFill>
                <a:schemeClr val="bg1"/>
              </a:solidFill>
            </a:endParaRPr>
          </a:p>
        </p:txBody>
      </p:sp>
      <p:grpSp>
        <p:nvGrpSpPr>
          <p:cNvPr id="10" name="Grupo 9"/>
          <p:cNvGrpSpPr/>
          <p:nvPr/>
        </p:nvGrpSpPr>
        <p:grpSpPr>
          <a:xfrm>
            <a:off x="0" y="87421"/>
            <a:ext cx="9143999" cy="65840"/>
            <a:chOff x="0" y="87421"/>
            <a:chExt cx="9143999" cy="65840"/>
          </a:xfrm>
        </p:grpSpPr>
        <p:sp>
          <p:nvSpPr>
            <p:cNvPr id="11" name="Retângulo 10"/>
            <p:cNvSpPr/>
            <p:nvPr/>
          </p:nvSpPr>
          <p:spPr>
            <a:xfrm>
              <a:off x="0" y="99392"/>
              <a:ext cx="2949620" cy="53869"/>
            </a:xfrm>
            <a:prstGeom prst="rect">
              <a:avLst/>
            </a:prstGeom>
            <a:solidFill>
              <a:srgbClr val="AA22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2" name="Retângulo 11"/>
            <p:cNvSpPr/>
            <p:nvPr/>
          </p:nvSpPr>
          <p:spPr>
            <a:xfrm>
              <a:off x="6194379" y="87421"/>
              <a:ext cx="2949620" cy="6584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13" name="Retângulo 12"/>
            <p:cNvSpPr/>
            <p:nvPr/>
          </p:nvSpPr>
          <p:spPr>
            <a:xfrm>
              <a:off x="3097189" y="99392"/>
              <a:ext cx="2949620" cy="53869"/>
            </a:xfrm>
            <a:prstGeom prst="rect">
              <a:avLst/>
            </a:prstGeom>
            <a:solidFill>
              <a:srgbClr val="DE57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</p:spTree>
    <p:extLst>
      <p:ext uri="{BB962C8B-B14F-4D97-AF65-F5344CB8AC3E}">
        <p14:creationId xmlns:p14="http://schemas.microsoft.com/office/powerpoint/2010/main" val="1019610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11"/>
          <p:cNvSpPr/>
          <p:nvPr/>
        </p:nvSpPr>
        <p:spPr>
          <a:xfrm>
            <a:off x="-11671" y="768765"/>
            <a:ext cx="9144000" cy="6248400"/>
          </a:xfrm>
          <a:prstGeom prst="rect">
            <a:avLst/>
          </a:prstGeom>
          <a:solidFill>
            <a:srgbClr val="DE57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4294967295"/>
          </p:nvPr>
        </p:nvSpPr>
        <p:spPr>
          <a:xfrm>
            <a:off x="286503" y="1063316"/>
            <a:ext cx="8559322" cy="2370516"/>
          </a:xfrm>
        </p:spPr>
        <p:txBody>
          <a:bodyPr rtlCol="0" anchor="t"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pt-PT" sz="1800" b="1" dirty="0" smtClean="0">
                <a:solidFill>
                  <a:schemeClr val="bg1"/>
                </a:solidFill>
              </a:rPr>
              <a:t>Ficha técnica</a:t>
            </a:r>
          </a:p>
          <a:p>
            <a:pPr marL="723900" indent="-723900" algn="just">
              <a:spcBef>
                <a:spcPts val="0"/>
              </a:spcBef>
              <a:buNone/>
            </a:pPr>
            <a:endParaRPr lang="pt-PT" sz="800" b="1" dirty="0" smtClean="0">
              <a:solidFill>
                <a:schemeClr val="bg1"/>
              </a:solidFill>
            </a:endParaRPr>
          </a:p>
          <a:p>
            <a:pPr marL="723900" indent="-72390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1500" b="1" dirty="0" smtClean="0">
                <a:solidFill>
                  <a:schemeClr val="bg1"/>
                </a:solidFill>
              </a:rPr>
              <a:t>Título: </a:t>
            </a:r>
            <a:r>
              <a:rPr lang="pt-PT" sz="1500" dirty="0" smtClean="0">
                <a:solidFill>
                  <a:schemeClr val="bg1"/>
                </a:solidFill>
              </a:rPr>
              <a:t>Reconhecer fontes de informação. Ensino pré-escolar e 1.º CEB</a:t>
            </a:r>
          </a:p>
          <a:p>
            <a:pPr marL="723900" indent="-72390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1500" b="1" dirty="0" smtClean="0">
                <a:solidFill>
                  <a:schemeClr val="bg1"/>
                </a:solidFill>
              </a:rPr>
              <a:t>Autores: </a:t>
            </a:r>
            <a:r>
              <a:rPr lang="pt-PT" sz="1500" dirty="0" smtClean="0">
                <a:solidFill>
                  <a:schemeClr val="bg1"/>
                </a:solidFill>
              </a:rPr>
              <a:t>Graça Silva, Isabel Bernardo e João Martins |  Projeto </a:t>
            </a:r>
            <a:r>
              <a:rPr lang="pt-PT" sz="1500" i="1" dirty="0" smtClean="0">
                <a:solidFill>
                  <a:schemeClr val="bg1"/>
                </a:solidFill>
              </a:rPr>
              <a:t>Literacias na escola: formar os parceiros da biblioteca</a:t>
            </a: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1500" b="1" dirty="0" smtClean="0">
                <a:solidFill>
                  <a:schemeClr val="bg1"/>
                </a:solidFill>
              </a:rPr>
              <a:t>Fotos</a:t>
            </a:r>
            <a:r>
              <a:rPr lang="pt-PT" sz="1500" b="1" dirty="0">
                <a:solidFill>
                  <a:schemeClr val="bg1"/>
                </a:solidFill>
              </a:rPr>
              <a:t>:  </a:t>
            </a:r>
            <a:r>
              <a:rPr lang="pt-PT" sz="1500" dirty="0">
                <a:solidFill>
                  <a:schemeClr val="bg1"/>
                </a:solidFill>
              </a:rPr>
              <a:t>Graça </a:t>
            </a:r>
            <a:r>
              <a:rPr lang="pt-PT" sz="1500" dirty="0" smtClean="0">
                <a:solidFill>
                  <a:schemeClr val="bg1"/>
                </a:solidFill>
              </a:rPr>
              <a:t>Silva</a:t>
            </a:r>
            <a:endParaRPr lang="pt-PT" sz="1500" dirty="0">
              <a:solidFill>
                <a:schemeClr val="bg1"/>
              </a:solidFill>
            </a:endParaRP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pt-PT" sz="1500" b="1" dirty="0" smtClean="0">
                <a:solidFill>
                  <a:schemeClr val="bg1"/>
                </a:solidFill>
              </a:rPr>
              <a:t>Edição: </a:t>
            </a:r>
            <a:r>
              <a:rPr lang="pt-PT" sz="1500" dirty="0" smtClean="0">
                <a:solidFill>
                  <a:schemeClr val="bg1"/>
                </a:solidFill>
              </a:rPr>
              <a:t>Bibliotecas Escolares dos Agrupamentos de Escolas do Concelho de Cantanhede, 2016</a:t>
            </a: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endParaRPr lang="pt-PT" sz="2400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pt-PT" sz="4000" dirty="0">
              <a:solidFill>
                <a:schemeClr val="bg1"/>
              </a:solidFill>
            </a:endParaRPr>
          </a:p>
        </p:txBody>
      </p:sp>
      <p:sp>
        <p:nvSpPr>
          <p:cNvPr id="14" name="Retângulo 13"/>
          <p:cNvSpPr/>
          <p:nvPr/>
        </p:nvSpPr>
        <p:spPr>
          <a:xfrm>
            <a:off x="1" y="5078515"/>
            <a:ext cx="914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sz="1600" kern="100" spc="600" dirty="0">
                <a:solidFill>
                  <a:schemeClr val="bg1">
                    <a:lumMod val="85000"/>
                  </a:schemeClr>
                </a:solidFill>
              </a:rPr>
              <a:t>Literacias na escola: formar os parceiros da biblioteca</a:t>
            </a: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 rot="10800000" flipV="1">
            <a:off x="274834" y="4286158"/>
            <a:ext cx="8465754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  <a:t/>
            </a:r>
            <a:br>
              <a:rPr kumimoji="0" lang="pt-PT" altLang="pt-PT" sz="1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Helvetica"/>
                <a:ea typeface="Calibri" pitchFamily="34" charset="0"/>
                <a:cs typeface="Times New Roman" pitchFamily="18" charset="0"/>
              </a:rPr>
            </a:br>
            <a:r>
              <a:rPr lang="pt-PT" sz="1200" dirty="0">
                <a:solidFill>
                  <a:schemeClr val="bg1"/>
                </a:solidFill>
              </a:rPr>
              <a:t>O aprendiz de investigador. </a:t>
            </a:r>
            <a:r>
              <a:rPr lang="pt-PT" sz="1200" dirty="0" smtClean="0">
                <a:solidFill>
                  <a:schemeClr val="bg1"/>
                </a:solidFill>
              </a:rPr>
              <a:t>Reconhecer fontes de informação. </a:t>
            </a:r>
            <a:r>
              <a:rPr lang="pt-PT" sz="1200" dirty="0">
                <a:solidFill>
                  <a:schemeClr val="bg1"/>
                </a:solidFill>
              </a:rPr>
              <a:t>Ensino </a:t>
            </a:r>
            <a:r>
              <a:rPr lang="pt-PT" sz="1200" dirty="0" smtClean="0">
                <a:solidFill>
                  <a:schemeClr val="bg1"/>
                </a:solidFill>
              </a:rPr>
              <a:t>pré-escolar e 1.º BEB. </a:t>
            </a:r>
            <a:r>
              <a:rPr kumimoji="0" lang="pt-PT" altLang="pt-PT" sz="12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by</a:t>
            </a:r>
            <a:r>
              <a:rPr kumimoji="0" lang="pt-PT" altLang="pt-PT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Graça Silva e Isabel Bernardo, Projeto Literacias na Escola: formar os parceiros da biblioteca </a:t>
            </a:r>
            <a:r>
              <a:rPr kumimoji="0" lang="pt-PT" altLang="pt-PT" sz="12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is</a:t>
            </a:r>
            <a:r>
              <a:rPr kumimoji="0" lang="pt-PT" altLang="pt-PT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pt-PT" altLang="pt-PT" sz="12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licensed</a:t>
            </a:r>
            <a:r>
              <a:rPr kumimoji="0" lang="pt-PT" altLang="pt-PT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pt-PT" altLang="pt-PT" sz="12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under</a:t>
            </a:r>
            <a:r>
              <a:rPr kumimoji="0" lang="pt-PT" altLang="pt-PT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a Creative </a:t>
            </a:r>
            <a:r>
              <a:rPr kumimoji="0" lang="pt-PT" altLang="pt-PT" sz="12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Commons</a:t>
            </a:r>
            <a:r>
              <a:rPr kumimoji="0" lang="pt-PT" altLang="pt-PT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Atribuição-</a:t>
            </a:r>
            <a:r>
              <a:rPr kumimoji="0" lang="pt-PT" altLang="pt-PT" sz="12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NãoComercial</a:t>
            </a:r>
            <a:r>
              <a:rPr kumimoji="0" lang="pt-PT" altLang="pt-PT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pt-PT" altLang="pt-PT" sz="12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SemDerivações</a:t>
            </a:r>
            <a:r>
              <a:rPr kumimoji="0" lang="pt-PT" altLang="pt-PT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 4.0 Internacional </a:t>
            </a:r>
            <a:r>
              <a:rPr kumimoji="0" lang="pt-PT" altLang="pt-PT" sz="12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License</a:t>
            </a:r>
            <a:r>
              <a:rPr kumimoji="0" lang="pt-PT" altLang="pt-PT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Calibri" pitchFamily="34" charset="0"/>
                <a:cs typeface="Times New Roman" pitchFamily="18" charset="0"/>
              </a:rPr>
              <a:t>.</a:t>
            </a:r>
            <a:endParaRPr kumimoji="0" lang="pt-PT" altLang="pt-PT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</p:txBody>
      </p:sp>
      <p:pic>
        <p:nvPicPr>
          <p:cNvPr id="16" name="Imagem 1" descr="Licença Creative Commons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6200" y="4183358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upo 1"/>
          <p:cNvGrpSpPr/>
          <p:nvPr/>
        </p:nvGrpSpPr>
        <p:grpSpPr>
          <a:xfrm>
            <a:off x="483721" y="5674403"/>
            <a:ext cx="8083943" cy="960499"/>
            <a:chOff x="483721" y="5674403"/>
            <a:chExt cx="8083943" cy="960499"/>
          </a:xfrm>
        </p:grpSpPr>
        <p:pic>
          <p:nvPicPr>
            <p:cNvPr id="39" name="Imagem 38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9627" r="5450" b="22882"/>
            <a:stretch/>
          </p:blipFill>
          <p:spPr>
            <a:xfrm>
              <a:off x="483721" y="5674403"/>
              <a:ext cx="1197037" cy="960499"/>
            </a:xfrm>
            <a:prstGeom prst="rect">
              <a:avLst/>
            </a:prstGeom>
          </p:spPr>
        </p:pic>
        <p:pic>
          <p:nvPicPr>
            <p:cNvPr id="40" name="Imagem 39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8026" t="16855" r="27369" b="6358"/>
            <a:stretch/>
          </p:blipFill>
          <p:spPr>
            <a:xfrm>
              <a:off x="5636636" y="5674403"/>
              <a:ext cx="1197037" cy="960499"/>
            </a:xfrm>
            <a:prstGeom prst="rect">
              <a:avLst/>
            </a:prstGeom>
          </p:spPr>
        </p:pic>
        <p:pic>
          <p:nvPicPr>
            <p:cNvPr id="41" name="Imagem 40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384" r="14192" b="18111"/>
            <a:stretch/>
          </p:blipFill>
          <p:spPr>
            <a:xfrm>
              <a:off x="2222496" y="5674403"/>
              <a:ext cx="1232857" cy="960499"/>
            </a:xfrm>
            <a:prstGeom prst="rect">
              <a:avLst/>
            </a:prstGeom>
          </p:spPr>
        </p:pic>
        <p:pic>
          <p:nvPicPr>
            <p:cNvPr id="42" name="Imagem 41"/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0543" r="13744" b="11686"/>
            <a:stretch/>
          </p:blipFill>
          <p:spPr>
            <a:xfrm>
              <a:off x="7370626" y="5674403"/>
              <a:ext cx="1197038" cy="960499"/>
            </a:xfrm>
            <a:prstGeom prst="rect">
              <a:avLst/>
            </a:prstGeom>
          </p:spPr>
        </p:pic>
        <p:pic>
          <p:nvPicPr>
            <p:cNvPr id="43" name="Imagem 42"/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3781" r="11511"/>
            <a:stretch/>
          </p:blipFill>
          <p:spPr>
            <a:xfrm>
              <a:off x="3997091" y="5674403"/>
              <a:ext cx="1102592" cy="960499"/>
            </a:xfrm>
            <a:prstGeom prst="rect">
              <a:avLst/>
            </a:prstGeom>
          </p:spPr>
        </p:pic>
      </p:grpSp>
      <p:grpSp>
        <p:nvGrpSpPr>
          <p:cNvPr id="23" name="Grupo 22"/>
          <p:cNvGrpSpPr/>
          <p:nvPr/>
        </p:nvGrpSpPr>
        <p:grpSpPr>
          <a:xfrm>
            <a:off x="0" y="87421"/>
            <a:ext cx="9143999" cy="65840"/>
            <a:chOff x="0" y="87421"/>
            <a:chExt cx="9143999" cy="65840"/>
          </a:xfrm>
        </p:grpSpPr>
        <p:sp>
          <p:nvSpPr>
            <p:cNvPr id="24" name="Retângulo 23"/>
            <p:cNvSpPr/>
            <p:nvPr/>
          </p:nvSpPr>
          <p:spPr>
            <a:xfrm>
              <a:off x="0" y="99392"/>
              <a:ext cx="2949620" cy="53869"/>
            </a:xfrm>
            <a:prstGeom prst="rect">
              <a:avLst/>
            </a:prstGeom>
            <a:solidFill>
              <a:srgbClr val="AA22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25" name="Retângulo 24"/>
            <p:cNvSpPr/>
            <p:nvPr/>
          </p:nvSpPr>
          <p:spPr>
            <a:xfrm>
              <a:off x="6194379" y="87421"/>
              <a:ext cx="2949620" cy="6584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26" name="Retângulo 25"/>
            <p:cNvSpPr/>
            <p:nvPr/>
          </p:nvSpPr>
          <p:spPr>
            <a:xfrm>
              <a:off x="3097189" y="99392"/>
              <a:ext cx="2949620" cy="53869"/>
            </a:xfrm>
            <a:prstGeom prst="rect">
              <a:avLst/>
            </a:prstGeom>
            <a:solidFill>
              <a:srgbClr val="DE57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grpSp>
        <p:nvGrpSpPr>
          <p:cNvPr id="27" name="Grupo 26"/>
          <p:cNvGrpSpPr/>
          <p:nvPr/>
        </p:nvGrpSpPr>
        <p:grpSpPr>
          <a:xfrm>
            <a:off x="5360914" y="3634679"/>
            <a:ext cx="3375728" cy="716624"/>
            <a:chOff x="5256559" y="3589214"/>
            <a:chExt cx="3375728" cy="716624"/>
          </a:xfrm>
        </p:grpSpPr>
        <p:grpSp>
          <p:nvGrpSpPr>
            <p:cNvPr id="28" name="Grupo 27"/>
            <p:cNvGrpSpPr/>
            <p:nvPr/>
          </p:nvGrpSpPr>
          <p:grpSpPr>
            <a:xfrm>
              <a:off x="6881198" y="3589214"/>
              <a:ext cx="1751089" cy="716624"/>
              <a:chOff x="6824386" y="3608651"/>
              <a:chExt cx="1751089" cy="716624"/>
            </a:xfrm>
          </p:grpSpPr>
          <p:pic>
            <p:nvPicPr>
              <p:cNvPr id="36" name="Picture 7"/>
              <p:cNvPicPr>
                <a:picLocks noChangeAspect="1" noChangeArrowheads="1"/>
              </p:cNvPicPr>
              <p:nvPr/>
            </p:nvPicPr>
            <p:blipFill>
              <a:blip r:embed="rId9" cstate="print">
                <a:lum bright="-20000" contrast="4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24386" y="4142582"/>
                <a:ext cx="595434" cy="1826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8080"/>
                    </a:solidFill>
                  </a14:hiddenFill>
                </a:ex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000000"/>
                      </a:outerShdw>
                    </a:effectLst>
                  </a14:hiddenEffects>
                </a:ext>
              </a:extLst>
            </p:spPr>
          </p:pic>
          <p:pic>
            <p:nvPicPr>
              <p:cNvPr id="37" name="Picture 8"/>
              <p:cNvPicPr>
                <a:picLocks noChangeAspect="1" noChangeArrowheads="1"/>
              </p:cNvPicPr>
              <p:nvPr/>
            </p:nvPicPr>
            <p:blipFill>
              <a:blip r:embed="rId10" cstate="print">
                <a:lum bright="-20000" contrast="4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280" r="12038"/>
              <a:stretch>
                <a:fillRect/>
              </a:stretch>
            </p:blipFill>
            <p:spPr bwMode="auto">
              <a:xfrm>
                <a:off x="6978001" y="3937623"/>
                <a:ext cx="419837" cy="1819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008080"/>
                    </a:solidFill>
                  </a14:hiddenFill>
                </a:ex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000000"/>
                      </a:outerShdw>
                    </a:effectLst>
                  </a14:hiddenEffects>
                </a:ext>
              </a:extLst>
            </p:spPr>
          </p:pic>
          <p:pic>
            <p:nvPicPr>
              <p:cNvPr id="38" name="Imagem 37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14383" y="3884991"/>
                <a:ext cx="749326" cy="203840"/>
              </a:xfrm>
              <a:prstGeom prst="rect">
                <a:avLst/>
              </a:prstGeom>
            </p:spPr>
          </p:pic>
          <p:pic>
            <p:nvPicPr>
              <p:cNvPr id="44" name="Imagem 43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14383" y="4127135"/>
                <a:ext cx="1061092" cy="198140"/>
              </a:xfrm>
              <a:prstGeom prst="rect">
                <a:avLst/>
              </a:prstGeom>
            </p:spPr>
          </p:pic>
          <p:pic>
            <p:nvPicPr>
              <p:cNvPr id="45" name="Imagem 44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14383" y="3608651"/>
                <a:ext cx="749326" cy="250501"/>
              </a:xfrm>
              <a:prstGeom prst="rect">
                <a:avLst/>
              </a:prstGeom>
            </p:spPr>
          </p:pic>
        </p:grpSp>
        <p:pic>
          <p:nvPicPr>
            <p:cNvPr id="29" name="Imagem 28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9766" y="3761196"/>
              <a:ext cx="539621" cy="539621"/>
            </a:xfrm>
            <a:prstGeom prst="rect">
              <a:avLst/>
            </a:prstGeom>
          </p:spPr>
        </p:pic>
        <p:pic>
          <p:nvPicPr>
            <p:cNvPr id="35" name="Imagem 34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5256559" y="3816923"/>
              <a:ext cx="812831" cy="4770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5992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tângulo 23"/>
          <p:cNvSpPr/>
          <p:nvPr/>
        </p:nvSpPr>
        <p:spPr>
          <a:xfrm>
            <a:off x="442911" y="337311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 smtClean="0"/>
              <a:t>O livro em papel</a:t>
            </a:r>
            <a:endParaRPr lang="pt-PT" sz="2800" b="1" dirty="0"/>
          </a:p>
        </p:txBody>
      </p:sp>
      <p:grpSp>
        <p:nvGrpSpPr>
          <p:cNvPr id="2" name="Grupo 1"/>
          <p:cNvGrpSpPr/>
          <p:nvPr/>
        </p:nvGrpSpPr>
        <p:grpSpPr>
          <a:xfrm>
            <a:off x="85724" y="0"/>
            <a:ext cx="9058276" cy="6864351"/>
            <a:chOff x="85724" y="0"/>
            <a:chExt cx="9058276" cy="6864351"/>
          </a:xfrm>
        </p:grpSpPr>
        <p:sp>
          <p:nvSpPr>
            <p:cNvPr id="26" name="Retângulo 25"/>
            <p:cNvSpPr/>
            <p:nvPr/>
          </p:nvSpPr>
          <p:spPr bwMode="auto">
            <a:xfrm>
              <a:off x="8539162" y="0"/>
              <a:ext cx="604838" cy="6249988"/>
            </a:xfrm>
            <a:prstGeom prst="rect">
              <a:avLst/>
            </a:prstGeom>
            <a:solidFill>
              <a:srgbClr val="DE57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30" name="Retângulo 29"/>
            <p:cNvSpPr/>
            <p:nvPr/>
          </p:nvSpPr>
          <p:spPr bwMode="auto">
            <a:xfrm>
              <a:off x="182563" y="6421439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31" name="Imagem 30"/>
            <p:cNvPicPr>
              <a:picLocks noChangeAspect="1"/>
            </p:cNvPicPr>
            <p:nvPr/>
          </p:nvPicPr>
          <p:blipFill rotWithShape="1">
            <a:blip r:embed="rId2" cstate="email">
              <a:duotone>
                <a:prstClr val="black"/>
                <a:srgbClr val="DE5775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3673"/>
                      </a14:imgEffect>
                      <a14:imgEffect>
                        <a14:saturation sat="13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4476" t="18203" r="15590" b="2536"/>
            <a:stretch/>
          </p:blipFill>
          <p:spPr>
            <a:xfrm>
              <a:off x="8539162" y="6249988"/>
              <a:ext cx="604838" cy="614363"/>
            </a:xfrm>
            <a:prstGeom prst="rect">
              <a:avLst/>
            </a:prstGeom>
          </p:spPr>
        </p:pic>
        <p:grpSp>
          <p:nvGrpSpPr>
            <p:cNvPr id="15" name="Grupo 14"/>
            <p:cNvGrpSpPr/>
            <p:nvPr/>
          </p:nvGrpSpPr>
          <p:grpSpPr>
            <a:xfrm rot="5400000" flipV="1">
              <a:off x="-3318666" y="3404390"/>
              <a:ext cx="6858000" cy="49219"/>
              <a:chOff x="0" y="87421"/>
              <a:chExt cx="9143999" cy="65840"/>
            </a:xfrm>
          </p:grpSpPr>
          <p:sp>
            <p:nvSpPr>
              <p:cNvPr id="16" name="Retângulo 15"/>
              <p:cNvSpPr/>
              <p:nvPr/>
            </p:nvSpPr>
            <p:spPr>
              <a:xfrm>
                <a:off x="0" y="99392"/>
                <a:ext cx="2949620" cy="53869"/>
              </a:xfrm>
              <a:prstGeom prst="rect">
                <a:avLst/>
              </a:prstGeom>
              <a:solidFill>
                <a:srgbClr val="AA22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7" name="Retângulo 16"/>
              <p:cNvSpPr/>
              <p:nvPr/>
            </p:nvSpPr>
            <p:spPr>
              <a:xfrm>
                <a:off x="6194379" y="87421"/>
                <a:ext cx="2949620" cy="6584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8" name="Retângulo 17"/>
              <p:cNvSpPr/>
              <p:nvPr/>
            </p:nvSpPr>
            <p:spPr>
              <a:xfrm>
                <a:off x="3097189" y="99392"/>
                <a:ext cx="2949620" cy="53869"/>
              </a:xfrm>
              <a:prstGeom prst="rect">
                <a:avLst/>
              </a:prstGeom>
              <a:solidFill>
                <a:srgbClr val="DE57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</p:grpSp>
      </p:grpSp>
      <p:pic>
        <p:nvPicPr>
          <p:cNvPr id="3" name="Image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0455" y="2212215"/>
            <a:ext cx="2747705" cy="3414023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2145" y="2212215"/>
            <a:ext cx="2697078" cy="3414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06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tângulo 23"/>
          <p:cNvSpPr/>
          <p:nvPr/>
        </p:nvSpPr>
        <p:spPr>
          <a:xfrm>
            <a:off x="442911" y="337311"/>
            <a:ext cx="455315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 smtClean="0"/>
              <a:t>O livro no écran</a:t>
            </a:r>
            <a:endParaRPr lang="pt-PT" sz="2800" b="1" dirty="0"/>
          </a:p>
        </p:txBody>
      </p:sp>
      <p:grpSp>
        <p:nvGrpSpPr>
          <p:cNvPr id="2" name="Grupo 1"/>
          <p:cNvGrpSpPr/>
          <p:nvPr/>
        </p:nvGrpSpPr>
        <p:grpSpPr>
          <a:xfrm>
            <a:off x="85724" y="0"/>
            <a:ext cx="9058276" cy="6864351"/>
            <a:chOff x="85724" y="0"/>
            <a:chExt cx="9058276" cy="6864351"/>
          </a:xfrm>
        </p:grpSpPr>
        <p:sp>
          <p:nvSpPr>
            <p:cNvPr id="26" name="Retângulo 25"/>
            <p:cNvSpPr/>
            <p:nvPr/>
          </p:nvSpPr>
          <p:spPr bwMode="auto">
            <a:xfrm>
              <a:off x="8539162" y="0"/>
              <a:ext cx="604838" cy="6249988"/>
            </a:xfrm>
            <a:prstGeom prst="rect">
              <a:avLst/>
            </a:prstGeom>
            <a:solidFill>
              <a:srgbClr val="DE57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30" name="Retângulo 29"/>
            <p:cNvSpPr/>
            <p:nvPr/>
          </p:nvSpPr>
          <p:spPr bwMode="auto">
            <a:xfrm>
              <a:off x="182563" y="6421439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31" name="Imagem 30"/>
            <p:cNvPicPr>
              <a:picLocks noChangeAspect="1"/>
            </p:cNvPicPr>
            <p:nvPr/>
          </p:nvPicPr>
          <p:blipFill rotWithShape="1">
            <a:blip r:embed="rId2" cstate="email">
              <a:duotone>
                <a:prstClr val="black"/>
                <a:srgbClr val="DE5775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3673"/>
                      </a14:imgEffect>
                      <a14:imgEffect>
                        <a14:saturation sat="13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4476" t="18203" r="15590" b="2536"/>
            <a:stretch/>
          </p:blipFill>
          <p:spPr>
            <a:xfrm>
              <a:off x="8539162" y="6249988"/>
              <a:ext cx="604838" cy="614363"/>
            </a:xfrm>
            <a:prstGeom prst="rect">
              <a:avLst/>
            </a:prstGeom>
          </p:spPr>
        </p:pic>
        <p:grpSp>
          <p:nvGrpSpPr>
            <p:cNvPr id="15" name="Grupo 14"/>
            <p:cNvGrpSpPr/>
            <p:nvPr/>
          </p:nvGrpSpPr>
          <p:grpSpPr>
            <a:xfrm rot="5400000" flipV="1">
              <a:off x="-3318666" y="3404390"/>
              <a:ext cx="6858000" cy="49219"/>
              <a:chOff x="0" y="87421"/>
              <a:chExt cx="9143999" cy="65840"/>
            </a:xfrm>
          </p:grpSpPr>
          <p:sp>
            <p:nvSpPr>
              <p:cNvPr id="16" name="Retângulo 15"/>
              <p:cNvSpPr/>
              <p:nvPr/>
            </p:nvSpPr>
            <p:spPr>
              <a:xfrm>
                <a:off x="0" y="99392"/>
                <a:ext cx="2949620" cy="53869"/>
              </a:xfrm>
              <a:prstGeom prst="rect">
                <a:avLst/>
              </a:prstGeom>
              <a:solidFill>
                <a:srgbClr val="AA22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7" name="Retângulo 16"/>
              <p:cNvSpPr/>
              <p:nvPr/>
            </p:nvSpPr>
            <p:spPr>
              <a:xfrm>
                <a:off x="6194379" y="87421"/>
                <a:ext cx="2949620" cy="6584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8" name="Retângulo 17"/>
              <p:cNvSpPr/>
              <p:nvPr/>
            </p:nvSpPr>
            <p:spPr>
              <a:xfrm>
                <a:off x="3097189" y="99392"/>
                <a:ext cx="2949620" cy="53869"/>
              </a:xfrm>
              <a:prstGeom prst="rect">
                <a:avLst/>
              </a:prstGeom>
              <a:solidFill>
                <a:srgbClr val="DE57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</p:grpSp>
      </p:grp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091" t="18955" r="26855"/>
          <a:stretch/>
        </p:blipFill>
        <p:spPr>
          <a:xfrm>
            <a:off x="5659686" y="-1"/>
            <a:ext cx="2879476" cy="2212215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5"/>
          <a:srcRect l="54772" t="3421" r="4807"/>
          <a:stretch/>
        </p:blipFill>
        <p:spPr>
          <a:xfrm>
            <a:off x="1291712" y="2534291"/>
            <a:ext cx="5006838" cy="3362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44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tângulo 23"/>
          <p:cNvSpPr/>
          <p:nvPr/>
        </p:nvSpPr>
        <p:spPr>
          <a:xfrm>
            <a:off x="442911" y="337311"/>
            <a:ext cx="803876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 smtClean="0"/>
              <a:t>O jornal em papel</a:t>
            </a:r>
            <a:endParaRPr lang="pt-PT" sz="2800" b="1" dirty="0"/>
          </a:p>
        </p:txBody>
      </p:sp>
      <p:grpSp>
        <p:nvGrpSpPr>
          <p:cNvPr id="2" name="Grupo 1"/>
          <p:cNvGrpSpPr/>
          <p:nvPr/>
        </p:nvGrpSpPr>
        <p:grpSpPr>
          <a:xfrm>
            <a:off x="85724" y="0"/>
            <a:ext cx="9058276" cy="6864351"/>
            <a:chOff x="85724" y="0"/>
            <a:chExt cx="9058276" cy="6864351"/>
          </a:xfrm>
        </p:grpSpPr>
        <p:sp>
          <p:nvSpPr>
            <p:cNvPr id="26" name="Retângulo 25"/>
            <p:cNvSpPr/>
            <p:nvPr/>
          </p:nvSpPr>
          <p:spPr bwMode="auto">
            <a:xfrm>
              <a:off x="8539162" y="0"/>
              <a:ext cx="604838" cy="6249988"/>
            </a:xfrm>
            <a:prstGeom prst="rect">
              <a:avLst/>
            </a:prstGeom>
            <a:solidFill>
              <a:srgbClr val="DE57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30" name="Retângulo 29"/>
            <p:cNvSpPr/>
            <p:nvPr/>
          </p:nvSpPr>
          <p:spPr bwMode="auto">
            <a:xfrm>
              <a:off x="182563" y="6421439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31" name="Imagem 30"/>
            <p:cNvPicPr>
              <a:picLocks noChangeAspect="1"/>
            </p:cNvPicPr>
            <p:nvPr/>
          </p:nvPicPr>
          <p:blipFill rotWithShape="1">
            <a:blip r:embed="rId2" cstate="email">
              <a:duotone>
                <a:prstClr val="black"/>
                <a:srgbClr val="DE5775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3673"/>
                      </a14:imgEffect>
                      <a14:imgEffect>
                        <a14:saturation sat="13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4476" t="18203" r="15590" b="2536"/>
            <a:stretch/>
          </p:blipFill>
          <p:spPr>
            <a:xfrm>
              <a:off x="8539162" y="6249988"/>
              <a:ext cx="604838" cy="614363"/>
            </a:xfrm>
            <a:prstGeom prst="rect">
              <a:avLst/>
            </a:prstGeom>
          </p:spPr>
        </p:pic>
        <p:grpSp>
          <p:nvGrpSpPr>
            <p:cNvPr id="15" name="Grupo 14"/>
            <p:cNvGrpSpPr/>
            <p:nvPr/>
          </p:nvGrpSpPr>
          <p:grpSpPr>
            <a:xfrm rot="5400000" flipV="1">
              <a:off x="-3318666" y="3404390"/>
              <a:ext cx="6858000" cy="49219"/>
              <a:chOff x="0" y="87421"/>
              <a:chExt cx="9143999" cy="65840"/>
            </a:xfrm>
          </p:grpSpPr>
          <p:sp>
            <p:nvSpPr>
              <p:cNvPr id="16" name="Retângulo 15"/>
              <p:cNvSpPr/>
              <p:nvPr/>
            </p:nvSpPr>
            <p:spPr>
              <a:xfrm>
                <a:off x="0" y="99392"/>
                <a:ext cx="2949620" cy="53869"/>
              </a:xfrm>
              <a:prstGeom prst="rect">
                <a:avLst/>
              </a:prstGeom>
              <a:solidFill>
                <a:srgbClr val="AA22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7" name="Retângulo 16"/>
              <p:cNvSpPr/>
              <p:nvPr/>
            </p:nvSpPr>
            <p:spPr>
              <a:xfrm>
                <a:off x="6194379" y="87421"/>
                <a:ext cx="2949620" cy="6584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8" name="Retângulo 17"/>
              <p:cNvSpPr/>
              <p:nvPr/>
            </p:nvSpPr>
            <p:spPr>
              <a:xfrm>
                <a:off x="3097189" y="99392"/>
                <a:ext cx="2949620" cy="53869"/>
              </a:xfrm>
              <a:prstGeom prst="rect">
                <a:avLst/>
              </a:prstGeom>
              <a:solidFill>
                <a:srgbClr val="DE57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</p:grpSp>
      </p:grpSp>
      <p:grpSp>
        <p:nvGrpSpPr>
          <p:cNvPr id="10" name="Grupo 9"/>
          <p:cNvGrpSpPr/>
          <p:nvPr/>
        </p:nvGrpSpPr>
        <p:grpSpPr>
          <a:xfrm>
            <a:off x="4504151" y="2126730"/>
            <a:ext cx="4085812" cy="4098548"/>
            <a:chOff x="3560692" y="3216276"/>
            <a:chExt cx="2857500" cy="3205163"/>
          </a:xfrm>
        </p:grpSpPr>
        <p:pic>
          <p:nvPicPr>
            <p:cNvPr id="8" name="Imagem 7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60692" y="3216276"/>
              <a:ext cx="2857500" cy="3205163"/>
            </a:xfrm>
            <a:prstGeom prst="rect">
              <a:avLst/>
            </a:prstGeom>
          </p:spPr>
        </p:pic>
        <p:sp>
          <p:nvSpPr>
            <p:cNvPr id="9" name="Retângulo 8"/>
            <p:cNvSpPr/>
            <p:nvPr/>
          </p:nvSpPr>
          <p:spPr>
            <a:xfrm>
              <a:off x="3706717" y="5966382"/>
              <a:ext cx="910827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pt-PT" sz="1000" dirty="0"/>
                <a:t>Flor Goldstein</a:t>
              </a:r>
            </a:p>
          </p:txBody>
        </p:sp>
      </p:grpSp>
      <p:pic>
        <p:nvPicPr>
          <p:cNvPr id="19" name="Imagem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6508" y="1559331"/>
            <a:ext cx="3535986" cy="3481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914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tângulo 23"/>
          <p:cNvSpPr/>
          <p:nvPr/>
        </p:nvSpPr>
        <p:spPr>
          <a:xfrm>
            <a:off x="442911" y="337311"/>
            <a:ext cx="8038769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 smtClean="0"/>
              <a:t>O jornal no écran</a:t>
            </a:r>
            <a:endParaRPr lang="pt-PT" sz="2800" b="1" dirty="0"/>
          </a:p>
        </p:txBody>
      </p:sp>
      <p:grpSp>
        <p:nvGrpSpPr>
          <p:cNvPr id="2" name="Grupo 1"/>
          <p:cNvGrpSpPr/>
          <p:nvPr/>
        </p:nvGrpSpPr>
        <p:grpSpPr>
          <a:xfrm>
            <a:off x="85724" y="0"/>
            <a:ext cx="9058276" cy="6864351"/>
            <a:chOff x="85724" y="0"/>
            <a:chExt cx="9058276" cy="6864351"/>
          </a:xfrm>
        </p:grpSpPr>
        <p:sp>
          <p:nvSpPr>
            <p:cNvPr id="26" name="Retângulo 25"/>
            <p:cNvSpPr/>
            <p:nvPr/>
          </p:nvSpPr>
          <p:spPr bwMode="auto">
            <a:xfrm>
              <a:off x="8539162" y="0"/>
              <a:ext cx="604838" cy="6249988"/>
            </a:xfrm>
            <a:prstGeom prst="rect">
              <a:avLst/>
            </a:prstGeom>
            <a:solidFill>
              <a:srgbClr val="DE57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30" name="Retângulo 29"/>
            <p:cNvSpPr/>
            <p:nvPr/>
          </p:nvSpPr>
          <p:spPr bwMode="auto">
            <a:xfrm>
              <a:off x="182563" y="6421439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31" name="Imagem 30"/>
            <p:cNvPicPr>
              <a:picLocks noChangeAspect="1"/>
            </p:cNvPicPr>
            <p:nvPr/>
          </p:nvPicPr>
          <p:blipFill rotWithShape="1">
            <a:blip r:embed="rId2" cstate="email">
              <a:duotone>
                <a:prstClr val="black"/>
                <a:srgbClr val="DE5775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3673"/>
                      </a14:imgEffect>
                      <a14:imgEffect>
                        <a14:saturation sat="13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4476" t="18203" r="15590" b="2536"/>
            <a:stretch/>
          </p:blipFill>
          <p:spPr>
            <a:xfrm>
              <a:off x="8539162" y="6249988"/>
              <a:ext cx="604838" cy="614363"/>
            </a:xfrm>
            <a:prstGeom prst="rect">
              <a:avLst/>
            </a:prstGeom>
          </p:spPr>
        </p:pic>
        <p:grpSp>
          <p:nvGrpSpPr>
            <p:cNvPr id="15" name="Grupo 14"/>
            <p:cNvGrpSpPr/>
            <p:nvPr/>
          </p:nvGrpSpPr>
          <p:grpSpPr>
            <a:xfrm rot="5400000" flipV="1">
              <a:off x="-3318666" y="3404390"/>
              <a:ext cx="6858000" cy="49219"/>
              <a:chOff x="0" y="87421"/>
              <a:chExt cx="9143999" cy="65840"/>
            </a:xfrm>
          </p:grpSpPr>
          <p:sp>
            <p:nvSpPr>
              <p:cNvPr id="16" name="Retângulo 15"/>
              <p:cNvSpPr/>
              <p:nvPr/>
            </p:nvSpPr>
            <p:spPr>
              <a:xfrm>
                <a:off x="0" y="99392"/>
                <a:ext cx="2949620" cy="53869"/>
              </a:xfrm>
              <a:prstGeom prst="rect">
                <a:avLst/>
              </a:prstGeom>
              <a:solidFill>
                <a:srgbClr val="AA22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7" name="Retângulo 16"/>
              <p:cNvSpPr/>
              <p:nvPr/>
            </p:nvSpPr>
            <p:spPr>
              <a:xfrm>
                <a:off x="6194379" y="87421"/>
                <a:ext cx="2949620" cy="6584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8" name="Retângulo 17"/>
              <p:cNvSpPr/>
              <p:nvPr/>
            </p:nvSpPr>
            <p:spPr>
              <a:xfrm>
                <a:off x="3097189" y="99392"/>
                <a:ext cx="2949620" cy="53869"/>
              </a:xfrm>
              <a:prstGeom prst="rect">
                <a:avLst/>
              </a:prstGeom>
              <a:solidFill>
                <a:srgbClr val="DE57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</p:grpSp>
      </p:grpSp>
      <p:pic>
        <p:nvPicPr>
          <p:cNvPr id="21" name="Imagem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425" y="2101167"/>
            <a:ext cx="4845546" cy="3228266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395" t="-272" r="47972" b="13519"/>
          <a:stretch/>
        </p:blipFill>
        <p:spPr>
          <a:xfrm>
            <a:off x="5037971" y="1535198"/>
            <a:ext cx="3443709" cy="4886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691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tângulo 23"/>
          <p:cNvSpPr/>
          <p:nvPr/>
        </p:nvSpPr>
        <p:spPr>
          <a:xfrm>
            <a:off x="442912" y="337311"/>
            <a:ext cx="53085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 smtClean="0"/>
              <a:t>A revista em papel</a:t>
            </a:r>
            <a:endParaRPr lang="pt-PT" sz="2800" b="1" dirty="0"/>
          </a:p>
        </p:txBody>
      </p:sp>
      <p:grpSp>
        <p:nvGrpSpPr>
          <p:cNvPr id="2" name="Grupo 1"/>
          <p:cNvGrpSpPr/>
          <p:nvPr/>
        </p:nvGrpSpPr>
        <p:grpSpPr>
          <a:xfrm>
            <a:off x="85724" y="0"/>
            <a:ext cx="9058276" cy="6864351"/>
            <a:chOff x="85724" y="0"/>
            <a:chExt cx="9058276" cy="6864351"/>
          </a:xfrm>
        </p:grpSpPr>
        <p:sp>
          <p:nvSpPr>
            <p:cNvPr id="26" name="Retângulo 25"/>
            <p:cNvSpPr/>
            <p:nvPr/>
          </p:nvSpPr>
          <p:spPr bwMode="auto">
            <a:xfrm>
              <a:off x="8539162" y="0"/>
              <a:ext cx="604838" cy="6249988"/>
            </a:xfrm>
            <a:prstGeom prst="rect">
              <a:avLst/>
            </a:prstGeom>
            <a:solidFill>
              <a:srgbClr val="DE57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30" name="Retângulo 29"/>
            <p:cNvSpPr/>
            <p:nvPr/>
          </p:nvSpPr>
          <p:spPr bwMode="auto">
            <a:xfrm>
              <a:off x="182563" y="6421439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31" name="Imagem 30"/>
            <p:cNvPicPr>
              <a:picLocks noChangeAspect="1"/>
            </p:cNvPicPr>
            <p:nvPr/>
          </p:nvPicPr>
          <p:blipFill rotWithShape="1">
            <a:blip r:embed="rId2" cstate="email">
              <a:duotone>
                <a:prstClr val="black"/>
                <a:srgbClr val="DE5775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3673"/>
                      </a14:imgEffect>
                      <a14:imgEffect>
                        <a14:saturation sat="13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4476" t="18203" r="15590" b="2536"/>
            <a:stretch/>
          </p:blipFill>
          <p:spPr>
            <a:xfrm>
              <a:off x="8539162" y="6249988"/>
              <a:ext cx="604838" cy="614363"/>
            </a:xfrm>
            <a:prstGeom prst="rect">
              <a:avLst/>
            </a:prstGeom>
          </p:spPr>
        </p:pic>
        <p:grpSp>
          <p:nvGrpSpPr>
            <p:cNvPr id="15" name="Grupo 14"/>
            <p:cNvGrpSpPr/>
            <p:nvPr/>
          </p:nvGrpSpPr>
          <p:grpSpPr>
            <a:xfrm rot="5400000" flipV="1">
              <a:off x="-3318666" y="3404390"/>
              <a:ext cx="6858000" cy="49219"/>
              <a:chOff x="0" y="87421"/>
              <a:chExt cx="9143999" cy="65840"/>
            </a:xfrm>
          </p:grpSpPr>
          <p:sp>
            <p:nvSpPr>
              <p:cNvPr id="16" name="Retângulo 15"/>
              <p:cNvSpPr/>
              <p:nvPr/>
            </p:nvSpPr>
            <p:spPr>
              <a:xfrm>
                <a:off x="0" y="99392"/>
                <a:ext cx="2949620" cy="53869"/>
              </a:xfrm>
              <a:prstGeom prst="rect">
                <a:avLst/>
              </a:prstGeom>
              <a:solidFill>
                <a:srgbClr val="AA22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7" name="Retângulo 16"/>
              <p:cNvSpPr/>
              <p:nvPr/>
            </p:nvSpPr>
            <p:spPr>
              <a:xfrm>
                <a:off x="6194379" y="87421"/>
                <a:ext cx="2949620" cy="6584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8" name="Retângulo 17"/>
              <p:cNvSpPr/>
              <p:nvPr/>
            </p:nvSpPr>
            <p:spPr>
              <a:xfrm>
                <a:off x="3097189" y="99392"/>
                <a:ext cx="2949620" cy="53869"/>
              </a:xfrm>
              <a:prstGeom prst="rect">
                <a:avLst/>
              </a:prstGeom>
              <a:solidFill>
                <a:srgbClr val="DE57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</p:grpSp>
      </p:grpSp>
      <p:grpSp>
        <p:nvGrpSpPr>
          <p:cNvPr id="5" name="Grupo 4"/>
          <p:cNvGrpSpPr/>
          <p:nvPr/>
        </p:nvGrpSpPr>
        <p:grpSpPr>
          <a:xfrm>
            <a:off x="1597444" y="2586137"/>
            <a:ext cx="4759268" cy="3255205"/>
            <a:chOff x="1030537" y="2282673"/>
            <a:chExt cx="4759268" cy="3255205"/>
          </a:xfrm>
        </p:grpSpPr>
        <p:pic>
          <p:nvPicPr>
            <p:cNvPr id="1028" name="Picture 4" descr="Futebolista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943484">
              <a:off x="1030537" y="2309847"/>
              <a:ext cx="2152318" cy="2805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http://www.jornaiserevistas.com/covers/26012015%7Cbike_magazine_detail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72884">
              <a:off x="3724760" y="2282673"/>
              <a:ext cx="2065045" cy="2805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Imagem 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313031" y="2732178"/>
              <a:ext cx="2108238" cy="2805700"/>
            </a:xfrm>
            <a:prstGeom prst="rect">
              <a:avLst/>
            </a:prstGeom>
          </p:spPr>
        </p:pic>
      </p:grpSp>
      <p:pic>
        <p:nvPicPr>
          <p:cNvPr id="1026" name="Picture 2" descr="http://img.ehowcdn.com/default/ds-photo/191/175/fotolia_586108_XS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585" y="270015"/>
            <a:ext cx="2927073" cy="194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7380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tângulo 23"/>
          <p:cNvSpPr/>
          <p:nvPr/>
        </p:nvSpPr>
        <p:spPr>
          <a:xfrm>
            <a:off x="442911" y="337311"/>
            <a:ext cx="803876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 smtClean="0"/>
              <a:t>A revista no écran</a:t>
            </a:r>
            <a:endParaRPr lang="pt-PT" sz="2800" b="1" dirty="0"/>
          </a:p>
        </p:txBody>
      </p:sp>
      <p:grpSp>
        <p:nvGrpSpPr>
          <p:cNvPr id="2" name="Grupo 1"/>
          <p:cNvGrpSpPr/>
          <p:nvPr/>
        </p:nvGrpSpPr>
        <p:grpSpPr>
          <a:xfrm>
            <a:off x="85724" y="0"/>
            <a:ext cx="9058276" cy="6864351"/>
            <a:chOff x="85724" y="0"/>
            <a:chExt cx="9058276" cy="6864351"/>
          </a:xfrm>
        </p:grpSpPr>
        <p:sp>
          <p:nvSpPr>
            <p:cNvPr id="26" name="Retângulo 25"/>
            <p:cNvSpPr/>
            <p:nvPr/>
          </p:nvSpPr>
          <p:spPr bwMode="auto">
            <a:xfrm>
              <a:off x="8539162" y="0"/>
              <a:ext cx="604838" cy="6249988"/>
            </a:xfrm>
            <a:prstGeom prst="rect">
              <a:avLst/>
            </a:prstGeom>
            <a:solidFill>
              <a:srgbClr val="DE57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30" name="Retângulo 29"/>
            <p:cNvSpPr/>
            <p:nvPr/>
          </p:nvSpPr>
          <p:spPr bwMode="auto">
            <a:xfrm>
              <a:off x="182563" y="6421439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31" name="Imagem 30"/>
            <p:cNvPicPr>
              <a:picLocks noChangeAspect="1"/>
            </p:cNvPicPr>
            <p:nvPr/>
          </p:nvPicPr>
          <p:blipFill rotWithShape="1">
            <a:blip r:embed="rId2" cstate="email">
              <a:duotone>
                <a:prstClr val="black"/>
                <a:srgbClr val="DE5775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3673"/>
                      </a14:imgEffect>
                      <a14:imgEffect>
                        <a14:saturation sat="13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4476" t="18203" r="15590" b="2536"/>
            <a:stretch/>
          </p:blipFill>
          <p:spPr>
            <a:xfrm>
              <a:off x="8539162" y="6249988"/>
              <a:ext cx="604838" cy="614363"/>
            </a:xfrm>
            <a:prstGeom prst="rect">
              <a:avLst/>
            </a:prstGeom>
          </p:spPr>
        </p:pic>
        <p:grpSp>
          <p:nvGrpSpPr>
            <p:cNvPr id="15" name="Grupo 14"/>
            <p:cNvGrpSpPr/>
            <p:nvPr/>
          </p:nvGrpSpPr>
          <p:grpSpPr>
            <a:xfrm rot="5400000" flipV="1">
              <a:off x="-3318666" y="3404390"/>
              <a:ext cx="6858000" cy="49219"/>
              <a:chOff x="0" y="87421"/>
              <a:chExt cx="9143999" cy="65840"/>
            </a:xfrm>
          </p:grpSpPr>
          <p:sp>
            <p:nvSpPr>
              <p:cNvPr id="16" name="Retângulo 15"/>
              <p:cNvSpPr/>
              <p:nvPr/>
            </p:nvSpPr>
            <p:spPr>
              <a:xfrm>
                <a:off x="0" y="99392"/>
                <a:ext cx="2949620" cy="53869"/>
              </a:xfrm>
              <a:prstGeom prst="rect">
                <a:avLst/>
              </a:prstGeom>
              <a:solidFill>
                <a:srgbClr val="AA22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7" name="Retângulo 16"/>
              <p:cNvSpPr/>
              <p:nvPr/>
            </p:nvSpPr>
            <p:spPr>
              <a:xfrm>
                <a:off x="6194379" y="87421"/>
                <a:ext cx="2949620" cy="6584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8" name="Retângulo 17"/>
              <p:cNvSpPr/>
              <p:nvPr/>
            </p:nvSpPr>
            <p:spPr>
              <a:xfrm>
                <a:off x="3097189" y="99392"/>
                <a:ext cx="2949620" cy="53869"/>
              </a:xfrm>
              <a:prstGeom prst="rect">
                <a:avLst/>
              </a:prstGeom>
              <a:solidFill>
                <a:srgbClr val="DE57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</p:grpSp>
      </p:grpSp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932" r="8315"/>
          <a:stretch/>
        </p:blipFill>
        <p:spPr>
          <a:xfrm>
            <a:off x="5503115" y="2212215"/>
            <a:ext cx="2689900" cy="3031252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5"/>
          <a:srcRect l="58454" t="7469" r="8766" b="2232"/>
          <a:stretch/>
        </p:blipFill>
        <p:spPr>
          <a:xfrm>
            <a:off x="627797" y="1872012"/>
            <a:ext cx="4353635" cy="3371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778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0" t="4775" r="28520" b="50169"/>
          <a:stretch/>
        </p:blipFill>
        <p:spPr>
          <a:xfrm>
            <a:off x="3101057" y="774591"/>
            <a:ext cx="4638213" cy="3242284"/>
          </a:xfrm>
          <a:prstGeom prst="rect">
            <a:avLst/>
          </a:prstGeom>
        </p:spPr>
      </p:pic>
      <p:sp>
        <p:nvSpPr>
          <p:cNvPr id="24" name="Retângulo 23"/>
          <p:cNvSpPr/>
          <p:nvPr/>
        </p:nvSpPr>
        <p:spPr>
          <a:xfrm>
            <a:off x="442911" y="337311"/>
            <a:ext cx="277143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 smtClean="0"/>
              <a:t>O DVD</a:t>
            </a:r>
            <a:endParaRPr lang="pt-PT" sz="2800" b="1" dirty="0"/>
          </a:p>
        </p:txBody>
      </p:sp>
      <p:grpSp>
        <p:nvGrpSpPr>
          <p:cNvPr id="2" name="Grupo 1"/>
          <p:cNvGrpSpPr/>
          <p:nvPr/>
        </p:nvGrpSpPr>
        <p:grpSpPr>
          <a:xfrm>
            <a:off x="85724" y="0"/>
            <a:ext cx="9058276" cy="6864351"/>
            <a:chOff x="85724" y="0"/>
            <a:chExt cx="9058276" cy="6864351"/>
          </a:xfrm>
        </p:grpSpPr>
        <p:sp>
          <p:nvSpPr>
            <p:cNvPr id="26" name="Retângulo 25"/>
            <p:cNvSpPr/>
            <p:nvPr/>
          </p:nvSpPr>
          <p:spPr bwMode="auto">
            <a:xfrm>
              <a:off x="8539162" y="0"/>
              <a:ext cx="604838" cy="6249988"/>
            </a:xfrm>
            <a:prstGeom prst="rect">
              <a:avLst/>
            </a:prstGeom>
            <a:solidFill>
              <a:srgbClr val="DE57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30" name="Retângulo 29"/>
            <p:cNvSpPr/>
            <p:nvPr/>
          </p:nvSpPr>
          <p:spPr bwMode="auto">
            <a:xfrm>
              <a:off x="182563" y="6421439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31" name="Imagem 30"/>
            <p:cNvPicPr>
              <a:picLocks noChangeAspect="1"/>
            </p:cNvPicPr>
            <p:nvPr/>
          </p:nvPicPr>
          <p:blipFill rotWithShape="1">
            <a:blip r:embed="rId3" cstate="email">
              <a:duotone>
                <a:prstClr val="black"/>
                <a:srgbClr val="DE5775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3673"/>
                      </a14:imgEffect>
                      <a14:imgEffect>
                        <a14:saturation sat="13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4476" t="18203" r="15590" b="2536"/>
            <a:stretch/>
          </p:blipFill>
          <p:spPr>
            <a:xfrm>
              <a:off x="8539162" y="6249988"/>
              <a:ext cx="604838" cy="614363"/>
            </a:xfrm>
            <a:prstGeom prst="rect">
              <a:avLst/>
            </a:prstGeom>
          </p:spPr>
        </p:pic>
        <p:grpSp>
          <p:nvGrpSpPr>
            <p:cNvPr id="15" name="Grupo 14"/>
            <p:cNvGrpSpPr/>
            <p:nvPr/>
          </p:nvGrpSpPr>
          <p:grpSpPr>
            <a:xfrm rot="5400000" flipV="1">
              <a:off x="-3318666" y="3404390"/>
              <a:ext cx="6858000" cy="49219"/>
              <a:chOff x="0" y="87421"/>
              <a:chExt cx="9143999" cy="65840"/>
            </a:xfrm>
          </p:grpSpPr>
          <p:sp>
            <p:nvSpPr>
              <p:cNvPr id="16" name="Retângulo 15"/>
              <p:cNvSpPr/>
              <p:nvPr/>
            </p:nvSpPr>
            <p:spPr>
              <a:xfrm>
                <a:off x="0" y="99392"/>
                <a:ext cx="2949620" cy="53869"/>
              </a:xfrm>
              <a:prstGeom prst="rect">
                <a:avLst/>
              </a:prstGeom>
              <a:solidFill>
                <a:srgbClr val="AA22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7" name="Retângulo 16"/>
              <p:cNvSpPr/>
              <p:nvPr/>
            </p:nvSpPr>
            <p:spPr>
              <a:xfrm>
                <a:off x="6194379" y="87421"/>
                <a:ext cx="2949620" cy="6584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8" name="Retângulo 17"/>
              <p:cNvSpPr/>
              <p:nvPr/>
            </p:nvSpPr>
            <p:spPr>
              <a:xfrm>
                <a:off x="3097189" y="99392"/>
                <a:ext cx="2949620" cy="53869"/>
              </a:xfrm>
              <a:prstGeom prst="rect">
                <a:avLst/>
              </a:prstGeom>
              <a:solidFill>
                <a:srgbClr val="DE57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</p:grpSp>
      </p:grpSp>
      <p:pic>
        <p:nvPicPr>
          <p:cNvPr id="2054" name="Picture 6" descr="https://www.worten.pt/media/catalog/product/cache/1/image/9df78eab33525d08d6e5fb8d27136e95/5/2/5278998_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709" y="2618142"/>
            <a:ext cx="2871250" cy="3672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fanart.tv/api/download.php?type=download&amp;image=80530&amp;section=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8444" y="4060114"/>
            <a:ext cx="2186814" cy="2186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9067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48" t="8327" r="15598"/>
          <a:stretch/>
        </p:blipFill>
        <p:spPr>
          <a:xfrm>
            <a:off x="4300619" y="497380"/>
            <a:ext cx="3713931" cy="3651022"/>
          </a:xfrm>
          <a:prstGeom prst="rect">
            <a:avLst/>
          </a:prstGeom>
        </p:spPr>
      </p:pic>
      <p:sp>
        <p:nvSpPr>
          <p:cNvPr id="24" name="Retângulo 23"/>
          <p:cNvSpPr/>
          <p:nvPr/>
        </p:nvSpPr>
        <p:spPr>
          <a:xfrm>
            <a:off x="442911" y="337311"/>
            <a:ext cx="3082167" cy="6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pt-PT" sz="2800" b="1" dirty="0" smtClean="0"/>
              <a:t>O </a:t>
            </a:r>
            <a:r>
              <a:rPr lang="pt-PT" sz="2800" b="1" dirty="0" err="1" smtClean="0"/>
              <a:t>CDRom</a:t>
            </a:r>
            <a:endParaRPr lang="pt-PT" sz="2800" b="1" dirty="0"/>
          </a:p>
        </p:txBody>
      </p:sp>
      <p:grpSp>
        <p:nvGrpSpPr>
          <p:cNvPr id="2" name="Grupo 1"/>
          <p:cNvGrpSpPr/>
          <p:nvPr/>
        </p:nvGrpSpPr>
        <p:grpSpPr>
          <a:xfrm>
            <a:off x="85724" y="0"/>
            <a:ext cx="9058276" cy="6864351"/>
            <a:chOff x="85724" y="0"/>
            <a:chExt cx="9058276" cy="6864351"/>
          </a:xfrm>
        </p:grpSpPr>
        <p:sp>
          <p:nvSpPr>
            <p:cNvPr id="26" name="Retângulo 25"/>
            <p:cNvSpPr/>
            <p:nvPr/>
          </p:nvSpPr>
          <p:spPr bwMode="auto">
            <a:xfrm>
              <a:off x="8539162" y="0"/>
              <a:ext cx="604838" cy="6249988"/>
            </a:xfrm>
            <a:prstGeom prst="rect">
              <a:avLst/>
            </a:prstGeom>
            <a:solidFill>
              <a:srgbClr val="DE57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PT"/>
            </a:p>
          </p:txBody>
        </p:sp>
        <p:sp>
          <p:nvSpPr>
            <p:cNvPr id="30" name="Retângulo 29"/>
            <p:cNvSpPr/>
            <p:nvPr/>
          </p:nvSpPr>
          <p:spPr bwMode="auto">
            <a:xfrm>
              <a:off x="182563" y="6421439"/>
              <a:ext cx="8407400" cy="2762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PT" sz="1200" kern="0" spc="650" dirty="0">
                  <a:latin typeface="+mn-lt"/>
                  <a:cs typeface="+mn-cs"/>
                </a:rPr>
                <a:t>Literacias na escola: formar os parceiros da biblioteca</a:t>
              </a:r>
            </a:p>
          </p:txBody>
        </p:sp>
        <p:pic>
          <p:nvPicPr>
            <p:cNvPr id="31" name="Imagem 30"/>
            <p:cNvPicPr>
              <a:picLocks noChangeAspect="1"/>
            </p:cNvPicPr>
            <p:nvPr/>
          </p:nvPicPr>
          <p:blipFill rotWithShape="1">
            <a:blip r:embed="rId3" cstate="email">
              <a:duotone>
                <a:prstClr val="black"/>
                <a:srgbClr val="DE5775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3673"/>
                      </a14:imgEffect>
                      <a14:imgEffect>
                        <a14:saturation sat="13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4476" t="18203" r="15590" b="2536"/>
            <a:stretch/>
          </p:blipFill>
          <p:spPr>
            <a:xfrm>
              <a:off x="8539162" y="6249988"/>
              <a:ext cx="604838" cy="614363"/>
            </a:xfrm>
            <a:prstGeom prst="rect">
              <a:avLst/>
            </a:prstGeom>
          </p:spPr>
        </p:pic>
        <p:grpSp>
          <p:nvGrpSpPr>
            <p:cNvPr id="15" name="Grupo 14"/>
            <p:cNvGrpSpPr/>
            <p:nvPr/>
          </p:nvGrpSpPr>
          <p:grpSpPr>
            <a:xfrm rot="5400000" flipV="1">
              <a:off x="-3318666" y="3404390"/>
              <a:ext cx="6858000" cy="49219"/>
              <a:chOff x="0" y="87421"/>
              <a:chExt cx="9143999" cy="65840"/>
            </a:xfrm>
          </p:grpSpPr>
          <p:sp>
            <p:nvSpPr>
              <p:cNvPr id="16" name="Retângulo 15"/>
              <p:cNvSpPr/>
              <p:nvPr/>
            </p:nvSpPr>
            <p:spPr>
              <a:xfrm>
                <a:off x="0" y="99392"/>
                <a:ext cx="2949620" cy="53869"/>
              </a:xfrm>
              <a:prstGeom prst="rect">
                <a:avLst/>
              </a:prstGeom>
              <a:solidFill>
                <a:srgbClr val="AA22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7" name="Retângulo 16"/>
              <p:cNvSpPr/>
              <p:nvPr/>
            </p:nvSpPr>
            <p:spPr>
              <a:xfrm>
                <a:off x="6194379" y="87421"/>
                <a:ext cx="2949620" cy="6584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  <p:sp>
            <p:nvSpPr>
              <p:cNvPr id="18" name="Retângulo 17"/>
              <p:cNvSpPr/>
              <p:nvPr/>
            </p:nvSpPr>
            <p:spPr>
              <a:xfrm>
                <a:off x="3097189" y="99392"/>
                <a:ext cx="2949620" cy="53869"/>
              </a:xfrm>
              <a:prstGeom prst="rect">
                <a:avLst/>
              </a:prstGeom>
              <a:solidFill>
                <a:srgbClr val="DE57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/>
              </a:p>
            </p:txBody>
          </p:sp>
        </p:grpSp>
      </p:grpSp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14" t="21163" r="5210" b="25890"/>
          <a:stretch/>
        </p:blipFill>
        <p:spPr>
          <a:xfrm rot="1491134">
            <a:off x="2625211" y="3493155"/>
            <a:ext cx="2073131" cy="2035979"/>
          </a:xfrm>
          <a:prstGeom prst="flowChartConnector">
            <a:avLst/>
          </a:prstGeom>
        </p:spPr>
      </p:pic>
      <p:pic>
        <p:nvPicPr>
          <p:cNvPr id="4098" name="Picture 2" descr="http://images.portoeditora.pt/getresourcesservlet/image?EBbDj3QnkSUjgBOkfaUbsKIiGhhTnv74wHCxfUMk1OjeLObn0%2FUw1xWbT8a7aPFG&amp;width=275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" y="2894887"/>
            <a:ext cx="2467428" cy="3440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7410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Personalizado 2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D7D31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C55A11"/>
      </a:hlink>
      <a:folHlink>
        <a:srgbClr val="ED7D31"/>
      </a:folHlink>
    </a:clrScheme>
    <a:fontScheme name="Tema do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3574</TotalTime>
  <Words>258</Words>
  <Application>Microsoft Office PowerPoint</Application>
  <PresentationFormat>Apresentação no Ecrã (4:3)</PresentationFormat>
  <Paragraphs>43</Paragraphs>
  <Slides>14</Slides>
  <Notes>1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Helvetica</vt:lpstr>
      <vt:lpstr>Times New Roman</vt:lpstr>
      <vt:lpstr>Tema do Office</vt:lpstr>
      <vt:lpstr>O aprendiz de investigador 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Referências bibliográficas</dc:title>
  <dc:creator>Graça</dc:creator>
  <cp:lastModifiedBy>Graça Silva</cp:lastModifiedBy>
  <cp:revision>336</cp:revision>
  <dcterms:created xsi:type="dcterms:W3CDTF">2014-01-18T09:26:29Z</dcterms:created>
  <dcterms:modified xsi:type="dcterms:W3CDTF">2017-02-04T08:13:31Z</dcterms:modified>
</cp:coreProperties>
</file>