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7" r:id="rId2"/>
    <p:sldId id="302" r:id="rId3"/>
    <p:sldId id="279" r:id="rId4"/>
    <p:sldId id="310" r:id="rId5"/>
    <p:sldId id="315" r:id="rId6"/>
    <p:sldId id="307" r:id="rId7"/>
    <p:sldId id="308" r:id="rId8"/>
    <p:sldId id="309" r:id="rId9"/>
    <p:sldId id="318" r:id="rId10"/>
    <p:sldId id="316" r:id="rId11"/>
    <p:sldId id="303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7A003D"/>
    <a:srgbClr val="FFEBF5"/>
    <a:srgbClr val="660033"/>
    <a:srgbClr val="8E8E8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4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04-08-2016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A lista de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>
                      <a:lumMod val="85000"/>
                    </a:prst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sp>
        <p:nvSpPr>
          <p:cNvPr id="19" name="Retângulo 18"/>
          <p:cNvSpPr/>
          <p:nvPr/>
        </p:nvSpPr>
        <p:spPr>
          <a:xfrm>
            <a:off x="6225089" y="3478702"/>
            <a:ext cx="2579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secundário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770187"/>
            <a:ext cx="9163880" cy="1865437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5" y="928842"/>
            <a:ext cx="8547652" cy="1572312"/>
          </a:xfrm>
        </p:spPr>
        <p:txBody>
          <a:bodyPr rtlCol="0" anchor="t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Lista </a:t>
            </a:r>
            <a:r>
              <a:rPr lang="pt-PT" sz="32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PT" sz="3200" b="1" dirty="0" smtClean="0">
                <a:solidFill>
                  <a:schemeClr val="bg1">
                    <a:lumMod val="95000"/>
                  </a:schemeClr>
                </a:solidFill>
              </a:rPr>
              <a:t>referências:</a:t>
            </a:r>
            <a:endParaRPr lang="pt-PT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American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. (2010).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Publication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manual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Americam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Psychological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Association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(6.ª Ed.). Washington, DC: APA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622300" indent="-6223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Lee, C. (2013, outubro 10).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How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to cite social media in APA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Style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Twitter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Facebook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PT" sz="2900" i="1" dirty="0" err="1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pt-PT" sz="2900" i="1" dirty="0">
                <a:solidFill>
                  <a:schemeClr val="bg1">
                    <a:lumMod val="95000"/>
                  </a:schemeClr>
                </a:solidFill>
              </a:rPr>
              <a:t> Google+)</a:t>
            </a:r>
            <a:r>
              <a:rPr lang="pt-PT" sz="2900" dirty="0">
                <a:solidFill>
                  <a:schemeClr val="bg1">
                    <a:lumMod val="95000"/>
                  </a:schemeClr>
                </a:solidFill>
              </a:rPr>
              <a:t> [Mensagem em blogue]. Disponível em http://blog.apastyle.org/apastyle/social-media</a:t>
            </a:r>
            <a:r>
              <a:rPr lang="pt-PT" sz="29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900" dirty="0"/>
          </a:p>
        </p:txBody>
      </p:sp>
      <p:sp>
        <p:nvSpPr>
          <p:cNvPr id="12" name="Retângulo 11"/>
          <p:cNvSpPr/>
          <p:nvPr/>
        </p:nvSpPr>
        <p:spPr>
          <a:xfrm>
            <a:off x="-9940" y="4567937"/>
            <a:ext cx="9144001" cy="1721522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0" y="2844296"/>
            <a:ext cx="9134061" cy="1514969"/>
            <a:chOff x="0" y="2844296"/>
            <a:chExt cx="9134061" cy="1514969"/>
          </a:xfrm>
        </p:grpSpPr>
        <p:sp>
          <p:nvSpPr>
            <p:cNvPr id="13" name="Retângulo 12"/>
            <p:cNvSpPr/>
            <p:nvPr/>
          </p:nvSpPr>
          <p:spPr>
            <a:xfrm>
              <a:off x="0" y="2844296"/>
              <a:ext cx="9134061" cy="151496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4" name="Marcador de Posição de Conteúdo 2"/>
            <p:cNvSpPr txBox="1">
              <a:spLocks/>
            </p:cNvSpPr>
            <p:nvPr/>
          </p:nvSpPr>
          <p:spPr>
            <a:xfrm>
              <a:off x="278295" y="3071284"/>
              <a:ext cx="8501398" cy="118510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2100" b="1" dirty="0" smtClean="0">
                  <a:solidFill>
                    <a:schemeClr val="bg1">
                      <a:lumMod val="95000"/>
                    </a:schemeClr>
                  </a:solidFill>
                </a:rPr>
                <a:t>Outras fontes úteis: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Página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http://www.apastyle.org/index.aspx</a:t>
              </a:r>
            </a:p>
            <a:p>
              <a:pPr marL="0" inden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Blogue oficial da APA </a:t>
              </a:r>
              <a:r>
                <a:rPr lang="pt-PT" sz="1900" dirty="0" err="1" smtClean="0">
                  <a:solidFill>
                    <a:schemeClr val="bg1">
                      <a:lumMod val="95000"/>
                    </a:schemeClr>
                  </a:solidFill>
                </a:rPr>
                <a:t>Style</a:t>
              </a:r>
              <a:r>
                <a:rPr lang="pt-PT" sz="1900" dirty="0" smtClean="0">
                  <a:solidFill>
                    <a:schemeClr val="bg1">
                      <a:lumMod val="95000"/>
                    </a:schemeClr>
                  </a:solidFill>
                </a:rPr>
                <a:t>: http://blog.apastyle.org/</a:t>
              </a:r>
              <a:endParaRPr lang="pt-PT" sz="2900" dirty="0"/>
            </a:p>
          </p:txBody>
        </p:sp>
      </p:grp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78295" y="4700626"/>
            <a:ext cx="8547652" cy="1488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9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ainda as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apresentações no Aprendiz de Investigador:</a:t>
            </a:r>
            <a:endParaRPr lang="pt-PT" sz="1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/>
                </a:solidFill>
              </a:rPr>
              <a:t>Respeitar os direitos de </a:t>
            </a:r>
            <a:r>
              <a:rPr lang="pt-PT" sz="1700" dirty="0" smtClean="0">
                <a:solidFill>
                  <a:schemeClr val="bg1"/>
                </a:solidFill>
              </a:rPr>
              <a:t>autor. As citações</a:t>
            </a:r>
            <a:endParaRPr lang="pt-PT" sz="17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/>
                </a:solidFill>
              </a:rPr>
              <a:t>Respeitar os direitos de autor. Referências bibliográficas de livros,  publicações periódicas e entrevistas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1700" dirty="0">
                <a:solidFill>
                  <a:schemeClr val="bg1"/>
                </a:solidFill>
              </a:rPr>
              <a:t>Respeitar os direitos de autor. Referências bibliográficas de páginas web, de redes sociais e de outros documentos com imagens e </a:t>
            </a:r>
            <a:r>
              <a:rPr lang="pt-PT" sz="1700" dirty="0" smtClean="0">
                <a:solidFill>
                  <a:schemeClr val="bg1"/>
                </a:solidFill>
              </a:rPr>
              <a:t>sons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42925" indent="-5429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Título: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O 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aprendiz de investigador.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os direitos de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autor. A lista de referências bibliográficas. Ensino secundário</a:t>
            </a:r>
            <a:endParaRPr lang="pt-PT" sz="21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Autores: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b="1" dirty="0">
                <a:solidFill>
                  <a:schemeClr val="bg1">
                    <a:lumMod val="95000"/>
                  </a:schemeClr>
                </a:solidFill>
              </a:rPr>
              <a:t>Fotos: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José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Plácido</a:t>
            </a:r>
            <a:endParaRPr lang="pt-PT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402220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86504" y="4181475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Respeitar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os direitos de autor.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A lista de referências bibliográficas. Ensino secundário.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504514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9757" y="230188"/>
            <a:ext cx="9185345" cy="6593385"/>
            <a:chOff x="-39757" y="230188"/>
            <a:chExt cx="9185345" cy="6593385"/>
          </a:xfrm>
        </p:grpSpPr>
        <p:sp>
          <p:nvSpPr>
            <p:cNvPr id="6" name="Retângulo 5"/>
            <p:cNvSpPr/>
            <p:nvPr/>
          </p:nvSpPr>
          <p:spPr>
            <a:xfrm>
              <a:off x="-39757" y="1843088"/>
              <a:ext cx="9183757" cy="2828925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3076" name="Grupo 6"/>
            <p:cNvGrpSpPr>
              <a:grpSpLocks/>
            </p:cNvGrpSpPr>
            <p:nvPr/>
          </p:nvGrpSpPr>
          <p:grpSpPr bwMode="auto">
            <a:xfrm>
              <a:off x="1588" y="230188"/>
              <a:ext cx="9144000" cy="66675"/>
              <a:chOff x="0" y="234950"/>
              <a:chExt cx="9143999" cy="6584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0" y="247491"/>
                <a:ext cx="2949575" cy="532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194424" y="234950"/>
                <a:ext cx="2949575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097212" y="247491"/>
                <a:ext cx="2949575" cy="5329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20" name="Retângulo 19"/>
            <p:cNvSpPr/>
            <p:nvPr/>
          </p:nvSpPr>
          <p:spPr bwMode="auto">
            <a:xfrm>
              <a:off x="0" y="6546574"/>
              <a:ext cx="9144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46386"/>
            <a:ext cx="9142412" cy="1749364"/>
          </a:xfrm>
        </p:spPr>
        <p:txBody>
          <a:bodyPr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PT" sz="1400" dirty="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 smtClean="0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558833"/>
            <a:ext cx="7886700" cy="4684803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Respeito pelos Direitos de Autor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A </a:t>
            </a:r>
            <a:r>
              <a:rPr lang="pt-PT" sz="2400" dirty="0">
                <a:hlinkClick r:id="rId3" action="ppaction://hlinksldjump"/>
              </a:rPr>
              <a:t>lista das referências </a:t>
            </a:r>
            <a:r>
              <a:rPr lang="pt-PT" sz="2400" dirty="0" smtClean="0">
                <a:hlinkClick r:id="rId3" action="ppaction://hlinksldjump"/>
              </a:rPr>
              <a:t>bibliográficas</a:t>
            </a:r>
            <a:endParaRPr lang="pt-PT" sz="2400" dirty="0" smtClean="0"/>
          </a:p>
          <a:p>
            <a:pPr marL="35560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  <a:p>
            <a:pPr marL="355600" lvl="0" indent="-177800" algn="just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FF0000"/>
                </a:solidFill>
                <a:hlinkClick r:id="rId4" action="ppaction://hlinksldjump"/>
              </a:rPr>
              <a:t>A </a:t>
            </a:r>
            <a:r>
              <a:rPr lang="pt-PT" sz="2400" dirty="0">
                <a:solidFill>
                  <a:srgbClr val="FF0000"/>
                </a:solidFill>
                <a:hlinkClick r:id="rId4" action="ppaction://hlinksldjump"/>
              </a:rPr>
              <a:t>ordenação da lista de referências</a:t>
            </a:r>
            <a:endParaRPr lang="pt-PT" sz="2400" dirty="0">
              <a:solidFill>
                <a:srgbClr val="FF0000"/>
              </a:solidFill>
            </a:endParaRPr>
          </a:p>
          <a:p>
            <a:pPr marL="4508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PT" sz="20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33780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Respeitar os Direitos de Autor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307975" y="1497495"/>
            <a:ext cx="7886700" cy="474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Em qualquer tipo de trabalho escolar que realizamos devemos, sempre, identificar as obras e os autores em que nos baseámos para o fazer, pois só assim estaremos a respeitar os direitos dos criadores, os seus autores.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Para o fazer existem várias normas.  Nos agrupamentos de escolas do concelho de  Cantanhede  foi adotada a norma APA (6.ª edição) que é usada para fazer citações, transcrições e referências bibliográficas.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683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736035"/>
            <a:ext cx="7886700" cy="4507602"/>
          </a:xfrm>
        </p:spPr>
        <p:txBody>
          <a:bodyPr rtlCol="0">
            <a:normAutofit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informação sobre a autoria intelectual de outros, e usada por nós, constitui a </a:t>
            </a:r>
            <a:r>
              <a:rPr lang="pt-PT" sz="2200" b="1" dirty="0"/>
              <a:t>Lista das referências bibliográficas</a:t>
            </a:r>
            <a:r>
              <a:rPr lang="pt-PT" sz="2200" dirty="0"/>
              <a:t> (vulgarmente chamada </a:t>
            </a:r>
            <a:r>
              <a:rPr lang="pt-PT" sz="2200" i="1" dirty="0"/>
              <a:t>Bibliografia</a:t>
            </a:r>
            <a:r>
              <a:rPr lang="pt-PT" sz="2200" dirty="0" smtClean="0"/>
              <a:t>).</a:t>
            </a:r>
            <a:endParaRPr lang="pt-PT" sz="2200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norma APA é uma das normas utilizadas para realizar referências bibliográficas e aplica-se quer os documentos tenham sido editados em suporte impresso </a:t>
            </a:r>
            <a:r>
              <a:rPr lang="pt-PT" sz="2200" dirty="0" smtClean="0"/>
              <a:t>quer </a:t>
            </a:r>
            <a:r>
              <a:rPr lang="pt-PT" sz="2200" dirty="0"/>
              <a:t>tenham sido editados e/ou consultados em suporte </a:t>
            </a:r>
            <a:r>
              <a:rPr lang="pt-PT" sz="2200" dirty="0" smtClean="0"/>
              <a:t>digital.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lista das</a:t>
            </a:r>
            <a:r>
              <a:rPr lang="pt-PT" sz="2800" b="1" dirty="0">
                <a:solidFill>
                  <a:srgbClr val="FF0000"/>
                </a:solidFill>
              </a:rPr>
              <a:t> </a:t>
            </a:r>
            <a:r>
              <a:rPr lang="pt-PT" sz="2800" b="1" dirty="0"/>
              <a:t>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743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lista de referências bibliográficas deve ser ordenada alfabeticamente pelo apelido do autor do </a:t>
            </a:r>
            <a:r>
              <a:rPr lang="pt-PT" sz="2200" dirty="0" smtClean="0"/>
              <a:t>documento.</a:t>
            </a:r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 </a:t>
            </a:r>
            <a:r>
              <a:rPr lang="pt-PT" sz="2200" dirty="0"/>
              <a:t>o autor não for </a:t>
            </a:r>
            <a:r>
              <a:rPr lang="pt-PT" sz="2200" dirty="0" smtClean="0"/>
              <a:t>identificado </a:t>
            </a:r>
            <a:r>
              <a:rPr lang="pt-PT" sz="2200" dirty="0"/>
              <a:t>o título </a:t>
            </a:r>
            <a:r>
              <a:rPr lang="pt-PT" sz="2200" dirty="0" smtClean="0"/>
              <a:t>será o </a:t>
            </a:r>
            <a:r>
              <a:rPr lang="pt-PT" sz="2200" dirty="0"/>
              <a:t>elemento ordenador.</a:t>
            </a:r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200" dirty="0" smtClean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primeira linha de cada referência alinha-se à esquerda e as restantes iniciam-se com </a:t>
            </a:r>
            <a:r>
              <a:rPr lang="pt-PT" sz="2200" dirty="0" smtClean="0"/>
              <a:t>avanço </a:t>
            </a:r>
            <a:r>
              <a:rPr lang="pt-PT" sz="2200" dirty="0"/>
              <a:t>à </a:t>
            </a:r>
            <a:r>
              <a:rPr lang="pt-PT" sz="2200" dirty="0" smtClean="0"/>
              <a:t>direita</a:t>
            </a:r>
            <a:r>
              <a:rPr lang="pt-PT" sz="2200" dirty="0"/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ordenação da lista de referências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7789" y="4816985"/>
            <a:ext cx="7401824" cy="907941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marL="357188" indent="-357188"/>
            <a:r>
              <a:rPr lang="pt-PT" sz="2000" dirty="0"/>
              <a:t>Nobre, A., Ferreira, F., Oliveira, F., Santos, R., Castro, M., Mendes, T. </a:t>
            </a:r>
            <a:r>
              <a:rPr lang="pt-PT" sz="2000" dirty="0" err="1"/>
              <a:t>et</a:t>
            </a:r>
            <a:r>
              <a:rPr lang="pt-PT" sz="2000" dirty="0"/>
              <a:t> al. (1984). </a:t>
            </a:r>
            <a:r>
              <a:rPr lang="pt-PT" sz="2000" i="1" dirty="0"/>
              <a:t>Biologia funcional </a:t>
            </a:r>
            <a:r>
              <a:rPr lang="pt-PT" sz="2000" dirty="0"/>
              <a:t>(2.ª ed.). Coimbra: Almedina</a:t>
            </a:r>
            <a:r>
              <a:rPr lang="pt-PT" sz="20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6" name="Retângulo 1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7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8" name="Retângulo 1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06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alfabetação das referências bibliográficas faz-se letra a letra, sabendo que “o nada precede algo</a:t>
            </a:r>
            <a:r>
              <a:rPr lang="pt-PT" sz="2200" dirty="0" smtClean="0"/>
              <a:t>”: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/>
          </a:p>
          <a:p>
            <a:pPr marL="355600" indent="-1778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Os apelidos que são compostos por artigos e preposições (de, la, </a:t>
            </a:r>
            <a:r>
              <a:rPr lang="pt-PT" sz="2200" dirty="0" err="1"/>
              <a:t>du</a:t>
            </a:r>
            <a:r>
              <a:rPr lang="pt-PT" sz="2200" dirty="0"/>
              <a:t>, </a:t>
            </a:r>
            <a:r>
              <a:rPr lang="pt-PT" sz="2200" dirty="0" err="1"/>
              <a:t>von</a:t>
            </a:r>
            <a:r>
              <a:rPr lang="pt-PT" sz="2200" dirty="0"/>
              <a:t>…), são alfabetados de acordo com a língua de </a:t>
            </a:r>
            <a:r>
              <a:rPr lang="pt-PT" sz="2200" dirty="0" smtClean="0"/>
              <a:t>origem:</a:t>
            </a: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200" dirty="0" smtClean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2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ordenação da lista de referências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27789" y="2210703"/>
            <a:ext cx="7401824" cy="600164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ctr"/>
            <a:r>
              <a:rPr lang="pt-PT" sz="2000" b="1" dirty="0"/>
              <a:t>Brown</a:t>
            </a:r>
            <a:r>
              <a:rPr lang="pt-PT" sz="2000" dirty="0"/>
              <a:t>, J. R. </a:t>
            </a:r>
            <a:r>
              <a:rPr lang="pt-PT" sz="2000" dirty="0" smtClean="0"/>
              <a:t>  virá </a:t>
            </a:r>
            <a:r>
              <a:rPr lang="pt-PT" sz="2000" dirty="0"/>
              <a:t>antes de </a:t>
            </a:r>
            <a:r>
              <a:rPr lang="pt-PT" sz="2000" dirty="0" smtClean="0"/>
              <a:t>  </a:t>
            </a:r>
            <a:r>
              <a:rPr lang="pt-PT" sz="2000" b="1" dirty="0" err="1" smtClean="0"/>
              <a:t>Browning</a:t>
            </a:r>
            <a:r>
              <a:rPr lang="pt-PT" sz="2000" dirty="0"/>
              <a:t>, A. R</a:t>
            </a:r>
            <a:r>
              <a:rPr lang="pt-PT" sz="2000" dirty="0" smtClean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27789" y="4190315"/>
            <a:ext cx="7401824" cy="2139047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b="1" dirty="0" err="1"/>
              <a:t>DeBase</a:t>
            </a:r>
            <a:r>
              <a:rPr lang="pt-PT" sz="2000" dirty="0"/>
              <a:t> virá antes de </a:t>
            </a:r>
            <a:r>
              <a:rPr lang="pt-PT" sz="2000" b="1" dirty="0" err="1"/>
              <a:t>De</a:t>
            </a:r>
            <a:r>
              <a:rPr lang="pt-PT" sz="2000" b="1" dirty="0"/>
              <a:t> </a:t>
            </a:r>
            <a:r>
              <a:rPr lang="pt-PT" sz="2000" b="1" dirty="0" err="1"/>
              <a:t>Vries</a:t>
            </a:r>
            <a:r>
              <a:rPr lang="pt-PT" sz="2000" dirty="0" smtClean="0"/>
              <a:t>;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dirty="0" smtClean="0"/>
              <a:t> </a:t>
            </a:r>
            <a:r>
              <a:rPr lang="pt-PT" sz="2000" b="1" dirty="0" err="1"/>
              <a:t>Helmholtz</a:t>
            </a:r>
            <a:r>
              <a:rPr lang="pt-PT" sz="2000" b="1" dirty="0"/>
              <a:t>, H. L. </a:t>
            </a:r>
            <a:r>
              <a:rPr lang="pt-PT" sz="2000" b="1" dirty="0" err="1"/>
              <a:t>von</a:t>
            </a:r>
            <a:r>
              <a:rPr lang="pt-PT" sz="2000" dirty="0"/>
              <a:t>  e não </a:t>
            </a:r>
            <a:r>
              <a:rPr lang="pt-PT" sz="2000" b="1" dirty="0" err="1"/>
              <a:t>von</a:t>
            </a:r>
            <a:r>
              <a:rPr lang="pt-PT" sz="2000" b="1" dirty="0"/>
              <a:t> </a:t>
            </a:r>
            <a:r>
              <a:rPr lang="pt-PT" sz="2000" b="1" dirty="0" err="1"/>
              <a:t>Helmotz</a:t>
            </a:r>
            <a:r>
              <a:rPr lang="pt-PT" sz="2000" b="1" dirty="0"/>
              <a:t>, H. </a:t>
            </a:r>
            <a:r>
              <a:rPr lang="pt-PT" sz="2000" b="1" dirty="0" smtClean="0"/>
              <a:t>L.</a:t>
            </a:r>
            <a:endParaRPr lang="pt-PT" sz="2000" dirty="0"/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2000" b="1" dirty="0" smtClean="0"/>
              <a:t>Queirós</a:t>
            </a:r>
            <a:r>
              <a:rPr lang="pt-PT" sz="2000" b="1" dirty="0"/>
              <a:t>, E. de  </a:t>
            </a:r>
            <a:r>
              <a:rPr lang="pt-PT" sz="2000" dirty="0"/>
              <a:t>e não </a:t>
            </a:r>
            <a:r>
              <a:rPr lang="pt-PT" sz="2000" b="1" dirty="0"/>
              <a:t>de Queirós, E</a:t>
            </a:r>
            <a:r>
              <a:rPr lang="pt-PT" sz="2000" b="1" dirty="0" smtClean="0"/>
              <a:t>.</a:t>
            </a:r>
            <a:r>
              <a:rPr lang="pt-PT" sz="20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708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99615"/>
            <a:ext cx="7886700" cy="4744021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Várias obras de um mesmo autor entram por ordem </a:t>
            </a:r>
            <a:r>
              <a:rPr lang="pt-PT" sz="2200" dirty="0" smtClean="0"/>
              <a:t>cronológica: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ordenação da lista de referências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927789" y="2918987"/>
            <a:ext cx="7401824" cy="907941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Queirós, E. de (1870)…</a:t>
            </a:r>
          </a:p>
          <a:p>
            <a:r>
              <a:rPr lang="pt-PT" sz="2000" dirty="0"/>
              <a:t>Queirós, E. de (1871)…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6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08175"/>
            <a:ext cx="7886700" cy="4835461"/>
          </a:xfrm>
        </p:spPr>
        <p:txBody>
          <a:bodyPr rtlCol="0">
            <a:normAutofit/>
          </a:bodyPr>
          <a:lstStyle/>
          <a:p>
            <a:pPr marL="355600" lvl="0" indent="-17780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 </a:t>
            </a:r>
            <a:r>
              <a:rPr lang="pt-PT" sz="2200" dirty="0"/>
              <a:t>o autor escreveu várias obras, umas individualmente e outras com outros autores, referem-se primeiro as escritas individualmente e depois ordenam-se pelo segundo e seguintes autores, até seis </a:t>
            </a:r>
            <a:r>
              <a:rPr lang="pt-PT" sz="2200" dirty="0" smtClean="0"/>
              <a:t>autores</a:t>
            </a:r>
            <a:r>
              <a:rPr lang="pt-PT" sz="2200" dirty="0"/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A ordenação da lista de referências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27789" y="3854445"/>
            <a:ext cx="7401824" cy="1523494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/>
              <a:t>Pessoa, F (1999)</a:t>
            </a:r>
          </a:p>
          <a:p>
            <a:r>
              <a:rPr lang="pt-PT" sz="2000" dirty="0"/>
              <a:t>Pessoa, F., Negreiros, J. A., &amp; Carneiro, M. S. (2000)</a:t>
            </a:r>
          </a:p>
          <a:p>
            <a:r>
              <a:rPr lang="pt-PT" sz="2000" dirty="0"/>
              <a:t>Pessoa, F., Negreiros, J. A., &amp; Pontes, M. S. (2000)</a:t>
            </a:r>
          </a:p>
          <a:p>
            <a:r>
              <a:rPr lang="pt-PT" sz="2000" dirty="0"/>
              <a:t>Pessoa, F., Negreiros, J. A., &amp; Ribeiro, M. S. (2000)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7" name="Retângulo 16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8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9" name="Retângulo 18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52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1811</TotalTime>
  <Words>792</Words>
  <Application>Microsoft Office PowerPoint</Application>
  <PresentationFormat>Apresentação no Ecrã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Silva</cp:lastModifiedBy>
  <cp:revision>187</cp:revision>
  <dcterms:created xsi:type="dcterms:W3CDTF">2014-01-18T09:26:29Z</dcterms:created>
  <dcterms:modified xsi:type="dcterms:W3CDTF">2016-08-04T17:18:09Z</dcterms:modified>
</cp:coreProperties>
</file>