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317" r:id="rId2"/>
    <p:sldId id="302" r:id="rId3"/>
    <p:sldId id="279" r:id="rId4"/>
    <p:sldId id="310" r:id="rId5"/>
    <p:sldId id="315" r:id="rId6"/>
    <p:sldId id="307" r:id="rId7"/>
    <p:sldId id="308" r:id="rId8"/>
    <p:sldId id="309" r:id="rId9"/>
    <p:sldId id="318" r:id="rId10"/>
    <p:sldId id="316" r:id="rId11"/>
    <p:sldId id="303" r:id="rId12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raça" initials="G" lastIdx="5" clrIdx="0">
    <p:extLst/>
  </p:cmAuthor>
  <p:cmAuthor id="2" name="Isabel" initials="I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1831"/>
    <a:srgbClr val="7A003D"/>
    <a:srgbClr val="FFEBF5"/>
    <a:srgbClr val="660033"/>
    <a:srgbClr val="8E8E8E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3" d="100"/>
          <a:sy n="53" d="100"/>
        </p:scale>
        <p:origin x="78" y="4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E54154-DAFD-4118-B86B-28F6DAB81031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9AB10C-F6D7-489E-8BFD-AF7D159CCB8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56607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9AB10C-F6D7-489E-8BFD-AF7D159CCB85}" type="slidenum">
              <a:rPr lang="pt-PT" smtClean="0">
                <a:solidFill>
                  <a:prstClr val="black"/>
                </a:solidFill>
              </a:rPr>
              <a:pPr/>
              <a:t>1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148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28036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33298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20596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9730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79124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63990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59624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17007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85357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58875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7065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D8BA9-56A0-46C9-A242-3A8038846A2C}" type="datetimeFigureOut">
              <a:rPr lang="pt-PT" smtClean="0"/>
              <a:t>04-08-2016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63912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7.jpe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microsoft.com/office/2007/relationships/hdphoto" Target="../media/hdphoto1.wdp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18" Type="http://schemas.openxmlformats.org/officeDocument/2006/relationships/image" Target="../media/image14.jpeg"/><Relationship Id="rId3" Type="http://schemas.microsoft.com/office/2007/relationships/hdphoto" Target="../media/hdphoto1.wdp"/><Relationship Id="rId7" Type="http://schemas.microsoft.com/office/2007/relationships/hdphoto" Target="../media/hdphoto5.wdp"/><Relationship Id="rId12" Type="http://schemas.openxmlformats.org/officeDocument/2006/relationships/hyperlink" Target="http://creativecommons.org/licenses/by-nc-nd/4.0/deed.pt_PT" TargetMode="External"/><Relationship Id="rId17" Type="http://schemas.openxmlformats.org/officeDocument/2006/relationships/image" Target="../media/image13.jpeg"/><Relationship Id="rId2" Type="http://schemas.openxmlformats.org/officeDocument/2006/relationships/image" Target="../media/image1.png"/><Relationship Id="rId16" Type="http://schemas.openxmlformats.org/officeDocument/2006/relationships/image" Target="../media/image12.jpe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microsoft.com/office/2007/relationships/hdphoto" Target="../media/hdphoto2.wdp"/><Relationship Id="rId15" Type="http://schemas.openxmlformats.org/officeDocument/2006/relationships/image" Target="../media/image11.png"/><Relationship Id="rId10" Type="http://schemas.microsoft.com/office/2007/relationships/hdphoto" Target="../media/hdphoto6.wdp"/><Relationship Id="rId19" Type="http://schemas.openxmlformats.org/officeDocument/2006/relationships/image" Target="../media/image15.jpeg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" y="1452407"/>
            <a:ext cx="9143998" cy="895350"/>
          </a:xfrm>
        </p:spPr>
        <p:txBody>
          <a:bodyPr>
            <a:noAutofit/>
          </a:bodyPr>
          <a:lstStyle/>
          <a:p>
            <a:r>
              <a:rPr lang="pt-PT" sz="4000" b="1" dirty="0" smtClean="0">
                <a:solidFill>
                  <a:srgbClr val="481831"/>
                </a:solidFill>
                <a:latin typeface="+mn-lt"/>
              </a:rPr>
              <a:t>O aprendiz de investigador</a:t>
            </a:r>
            <a:endParaRPr lang="pt-PT" sz="3800" b="1" dirty="0">
              <a:solidFill>
                <a:srgbClr val="481831"/>
              </a:solidFill>
              <a:latin typeface="+mn-lt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2403223"/>
            <a:ext cx="9143999" cy="980824"/>
          </a:xfrm>
        </p:spPr>
        <p:txBody>
          <a:bodyPr>
            <a:noAutofit/>
          </a:bodyPr>
          <a:lstStyle/>
          <a:p>
            <a:r>
              <a:rPr lang="pt-PT" sz="3200" dirty="0"/>
              <a:t>Respeitar os direitos de </a:t>
            </a:r>
            <a:r>
              <a:rPr lang="pt-PT" sz="3200" dirty="0" smtClean="0"/>
              <a:t>autor</a:t>
            </a:r>
          </a:p>
          <a:p>
            <a:r>
              <a:rPr lang="pt-PT" sz="2800" b="1" dirty="0"/>
              <a:t>A lista de referências </a:t>
            </a:r>
            <a:r>
              <a:rPr lang="pt-PT" sz="2800" b="1" dirty="0" smtClean="0"/>
              <a:t>bibliográficas</a:t>
            </a:r>
            <a:endParaRPr lang="pt-PT" sz="2800" b="1" dirty="0"/>
          </a:p>
        </p:txBody>
      </p:sp>
      <p:grpSp>
        <p:nvGrpSpPr>
          <p:cNvPr id="9" name="Grupo 8"/>
          <p:cNvGrpSpPr/>
          <p:nvPr/>
        </p:nvGrpSpPr>
        <p:grpSpPr>
          <a:xfrm>
            <a:off x="0" y="234950"/>
            <a:ext cx="9144001" cy="6699250"/>
            <a:chOff x="0" y="234950"/>
            <a:chExt cx="9144001" cy="6699250"/>
          </a:xfrm>
        </p:grpSpPr>
        <p:sp>
          <p:nvSpPr>
            <p:cNvPr id="4" name="Retângulo 3"/>
            <p:cNvSpPr/>
            <p:nvPr/>
          </p:nvSpPr>
          <p:spPr>
            <a:xfrm>
              <a:off x="0" y="4051300"/>
              <a:ext cx="9144000" cy="2882900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66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prstClr val="white"/>
                </a:solidFill>
              </a:endParaRPr>
            </a:p>
          </p:txBody>
        </p:sp>
        <p:sp>
          <p:nvSpPr>
            <p:cNvPr id="13" name="Retângulo 12"/>
            <p:cNvSpPr/>
            <p:nvPr/>
          </p:nvSpPr>
          <p:spPr>
            <a:xfrm>
              <a:off x="1" y="5154715"/>
              <a:ext cx="91440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PT" sz="1600" kern="100" spc="600" dirty="0">
                  <a:solidFill>
                    <a:prstClr val="white">
                      <a:lumMod val="85000"/>
                    </a:prstClr>
                  </a:solidFill>
                </a:rPr>
                <a:t>Literacias na escola: formar os parceiros da biblioteca</a:t>
              </a:r>
            </a:p>
          </p:txBody>
        </p:sp>
        <p:grpSp>
          <p:nvGrpSpPr>
            <p:cNvPr id="21" name="Grupo 20"/>
            <p:cNvGrpSpPr/>
            <p:nvPr/>
          </p:nvGrpSpPr>
          <p:grpSpPr>
            <a:xfrm>
              <a:off x="0" y="234950"/>
              <a:ext cx="9143999" cy="65840"/>
              <a:chOff x="0" y="234950"/>
              <a:chExt cx="9143999" cy="65840"/>
            </a:xfrm>
          </p:grpSpPr>
          <p:sp>
            <p:nvSpPr>
              <p:cNvPr id="14" name="Retângulo 13"/>
              <p:cNvSpPr/>
              <p:nvPr/>
            </p:nvSpPr>
            <p:spPr>
              <a:xfrm>
                <a:off x="0" y="246921"/>
                <a:ext cx="2949620" cy="5386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6194379" y="234950"/>
                <a:ext cx="2949620" cy="65840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etângulo 17"/>
              <p:cNvSpPr/>
              <p:nvPr/>
            </p:nvSpPr>
            <p:spPr>
              <a:xfrm>
                <a:off x="3097189" y="246921"/>
                <a:ext cx="2949620" cy="53869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upo 14"/>
            <p:cNvGrpSpPr/>
            <p:nvPr/>
          </p:nvGrpSpPr>
          <p:grpSpPr>
            <a:xfrm>
              <a:off x="339047" y="5715913"/>
              <a:ext cx="8422237" cy="1006330"/>
              <a:chOff x="339047" y="5715913"/>
              <a:chExt cx="8422237" cy="1006330"/>
            </a:xfrm>
          </p:grpSpPr>
          <p:pic>
            <p:nvPicPr>
              <p:cNvPr id="8" name="Imagem 7"/>
              <p:cNvPicPr preferRelativeResize="0">
                <a:picLocks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736" r="23364" b="7890"/>
              <a:stretch/>
            </p:blipFill>
            <p:spPr>
              <a:xfrm>
                <a:off x="7681284" y="571591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11" name="Imagem 10"/>
              <p:cNvPicPr preferRelativeResize="0">
                <a:picLocks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83" r="7870"/>
              <a:stretch/>
            </p:blipFill>
            <p:spPr>
              <a:xfrm>
                <a:off x="1790973" y="571591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26" name="Imagem 25"/>
              <p:cNvPicPr>
                <a:picLocks noChangeAspect="1"/>
              </p:cNvPicPr>
              <p:nvPr/>
            </p:nvPicPr>
            <p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39047" y="5716908"/>
                <a:ext cx="1080000" cy="981818"/>
              </a:xfrm>
              <a:prstGeom prst="rect">
                <a:avLst/>
              </a:prstGeom>
            </p:spPr>
          </p:pic>
          <p:pic>
            <p:nvPicPr>
              <p:cNvPr id="32" name="Imagem 31"/>
              <p:cNvPicPr preferRelativeResize="0">
                <a:picLocks/>
              </p:cNvPicPr>
              <p:nvPr/>
            </p:nvPicPr>
            <p:blipFill rotWithShape="1">
              <a:blip r:embed="rId9"/>
              <a:srcRect t="1487" b="10755"/>
              <a:stretch/>
            </p:blipFill>
            <p:spPr>
              <a:xfrm>
                <a:off x="4768892" y="573944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6" name="Imagem 5"/>
              <p:cNvPicPr preferRelativeResize="0">
                <a:picLocks/>
              </p:cNvPicPr>
              <p:nvPr/>
            </p:nvPicPr>
            <p:blipFill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</a:extLst>
              </a:blip>
              <a:srcRect l="-1" t="28399" r="59004" b="14363"/>
              <a:stretch/>
            </p:blipFill>
            <p:spPr>
              <a:xfrm>
                <a:off x="6225088" y="5715913"/>
                <a:ext cx="1080000" cy="982800"/>
              </a:xfrm>
              <a:prstGeom prst="rect">
                <a:avLst/>
              </a:prstGeom>
            </p:spPr>
          </p:pic>
          <p:pic>
            <p:nvPicPr>
              <p:cNvPr id="12" name="Imagem 11"/>
              <p:cNvPicPr preferRelativeResize="0">
                <a:picLocks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282068" y="5722334"/>
                <a:ext cx="1080000" cy="982800"/>
              </a:xfrm>
              <a:prstGeom prst="rect">
                <a:avLst/>
              </a:prstGeom>
            </p:spPr>
          </p:pic>
        </p:grpSp>
      </p:grpSp>
      <p:sp>
        <p:nvSpPr>
          <p:cNvPr id="19" name="Retângulo 18"/>
          <p:cNvSpPr/>
          <p:nvPr/>
        </p:nvSpPr>
        <p:spPr>
          <a:xfrm>
            <a:off x="6225089" y="3478702"/>
            <a:ext cx="25794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ensino secundário</a:t>
            </a:r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091" y="355937"/>
            <a:ext cx="1327296" cy="132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30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" y="770187"/>
            <a:ext cx="9163880" cy="1865437"/>
          </a:xfrm>
          <a:prstGeom prst="rect">
            <a:avLst/>
          </a:prstGeom>
          <a:solidFill>
            <a:srgbClr val="481831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grpSp>
        <p:nvGrpSpPr>
          <p:cNvPr id="3076" name="Grupo 6"/>
          <p:cNvGrpSpPr>
            <a:grpSpLocks/>
          </p:cNvGrpSpPr>
          <p:nvPr/>
        </p:nvGrpSpPr>
        <p:grpSpPr bwMode="auto">
          <a:xfrm>
            <a:off x="1588" y="230188"/>
            <a:ext cx="9144000" cy="66675"/>
            <a:chOff x="0" y="234950"/>
            <a:chExt cx="9143999" cy="65840"/>
          </a:xfrm>
        </p:grpSpPr>
        <p:sp>
          <p:nvSpPr>
            <p:cNvPr id="8" name="Retângulo 7"/>
            <p:cNvSpPr/>
            <p:nvPr/>
          </p:nvSpPr>
          <p:spPr>
            <a:xfrm>
              <a:off x="0" y="247491"/>
              <a:ext cx="2949575" cy="5329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9" name="Retângulo 8"/>
            <p:cNvSpPr/>
            <p:nvPr/>
          </p:nvSpPr>
          <p:spPr>
            <a:xfrm>
              <a:off x="6194424" y="234950"/>
              <a:ext cx="2949575" cy="65840"/>
            </a:xfrm>
            <a:prstGeom prst="rect">
              <a:avLst/>
            </a:prstGeom>
            <a:solidFill>
              <a:srgbClr val="8E8E8E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0" name="Retângulo 9"/>
            <p:cNvSpPr/>
            <p:nvPr/>
          </p:nvSpPr>
          <p:spPr>
            <a:xfrm>
              <a:off x="3097212" y="247491"/>
              <a:ext cx="2949575" cy="53299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4818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  <p:sp>
        <p:nvSpPr>
          <p:cNvPr id="20" name="Retângulo 19"/>
          <p:cNvSpPr/>
          <p:nvPr/>
        </p:nvSpPr>
        <p:spPr bwMode="auto">
          <a:xfrm>
            <a:off x="0" y="6546574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kern="0" spc="650" dirty="0">
                <a:latin typeface="+mn-lt"/>
                <a:cs typeface="+mn-cs"/>
              </a:rPr>
              <a:t>Literacias na escola: formar os parceiros da biblioteca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278295" y="928842"/>
            <a:ext cx="8547652" cy="1572312"/>
          </a:xfrm>
        </p:spPr>
        <p:txBody>
          <a:bodyPr rtlCol="0" anchor="t">
            <a:normAutofit fontScale="55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pt-PT" sz="3200" b="1" dirty="0" smtClean="0">
                <a:solidFill>
                  <a:schemeClr val="bg1">
                    <a:lumMod val="95000"/>
                  </a:schemeClr>
                </a:solidFill>
              </a:rPr>
              <a:t>Lista </a:t>
            </a:r>
            <a:r>
              <a:rPr lang="pt-PT" sz="3200" b="1" dirty="0">
                <a:solidFill>
                  <a:schemeClr val="bg1">
                    <a:lumMod val="95000"/>
                  </a:schemeClr>
                </a:solidFill>
              </a:rPr>
              <a:t>de </a:t>
            </a:r>
            <a:r>
              <a:rPr lang="pt-PT" sz="3200" b="1" dirty="0" smtClean="0">
                <a:solidFill>
                  <a:schemeClr val="bg1">
                    <a:lumMod val="95000"/>
                  </a:schemeClr>
                </a:solidFill>
              </a:rPr>
              <a:t>referências:</a:t>
            </a:r>
            <a:endParaRPr lang="pt-PT" sz="3200" b="1" dirty="0">
              <a:solidFill>
                <a:schemeClr val="bg1">
                  <a:lumMod val="95000"/>
                </a:schemeClr>
              </a:solidFill>
            </a:endParaRPr>
          </a:p>
          <a:p>
            <a:pPr marL="622300" indent="-6223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900" dirty="0" err="1">
                <a:solidFill>
                  <a:schemeClr val="bg1">
                    <a:lumMod val="95000"/>
                  </a:schemeClr>
                </a:solidFill>
              </a:rPr>
              <a:t>American</a:t>
            </a:r>
            <a:r>
              <a:rPr lang="pt-PT" sz="29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2900" dirty="0" err="1">
                <a:solidFill>
                  <a:schemeClr val="bg1">
                    <a:lumMod val="95000"/>
                  </a:schemeClr>
                </a:solidFill>
              </a:rPr>
              <a:t>Psychological</a:t>
            </a:r>
            <a:r>
              <a:rPr lang="pt-PT" sz="29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2900" dirty="0" err="1">
                <a:solidFill>
                  <a:schemeClr val="bg1">
                    <a:lumMod val="95000"/>
                  </a:schemeClr>
                </a:solidFill>
              </a:rPr>
              <a:t>Association</a:t>
            </a:r>
            <a:r>
              <a:rPr lang="pt-PT" sz="2900" dirty="0">
                <a:solidFill>
                  <a:schemeClr val="bg1">
                    <a:lumMod val="95000"/>
                  </a:schemeClr>
                </a:solidFill>
              </a:rPr>
              <a:t>. (2010).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Publication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manual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of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the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Americam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Psychological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Association</a:t>
            </a:r>
            <a:r>
              <a:rPr lang="pt-PT" sz="2900" dirty="0">
                <a:solidFill>
                  <a:schemeClr val="bg1">
                    <a:lumMod val="95000"/>
                  </a:schemeClr>
                </a:solidFill>
              </a:rPr>
              <a:t> (6.ª Ed.). Washington, DC: APA</a:t>
            </a:r>
            <a:r>
              <a:rPr lang="pt-PT" sz="2900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  <a:p>
            <a:pPr marL="622300" indent="-6223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900" dirty="0">
                <a:solidFill>
                  <a:schemeClr val="bg1">
                    <a:lumMod val="95000"/>
                  </a:schemeClr>
                </a:solidFill>
              </a:rPr>
              <a:t>Lee, C. (2013, outubro 10).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How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to cite social media in APA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Style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(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Twitter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Facebook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pt-PT" sz="2900" i="1" dirty="0" err="1">
                <a:solidFill>
                  <a:schemeClr val="bg1">
                    <a:lumMod val="95000"/>
                  </a:schemeClr>
                </a:solidFill>
              </a:rPr>
              <a:t>and</a:t>
            </a:r>
            <a:r>
              <a:rPr lang="pt-PT" sz="2900" i="1" dirty="0">
                <a:solidFill>
                  <a:schemeClr val="bg1">
                    <a:lumMod val="95000"/>
                  </a:schemeClr>
                </a:solidFill>
              </a:rPr>
              <a:t> Google+)</a:t>
            </a:r>
            <a:r>
              <a:rPr lang="pt-PT" sz="2900" dirty="0">
                <a:solidFill>
                  <a:schemeClr val="bg1">
                    <a:lumMod val="95000"/>
                  </a:schemeClr>
                </a:solidFill>
              </a:rPr>
              <a:t> [Mensagem em blogue]. Disponível em http://blog.apastyle.org/apastyle/social-media</a:t>
            </a:r>
            <a:r>
              <a:rPr lang="pt-PT" sz="2900" dirty="0" smtClean="0">
                <a:solidFill>
                  <a:schemeClr val="bg1">
                    <a:lumMod val="95000"/>
                  </a:schemeClr>
                </a:solidFill>
              </a:rPr>
              <a:t>/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pt-PT" sz="2900" dirty="0"/>
          </a:p>
        </p:txBody>
      </p:sp>
      <p:sp>
        <p:nvSpPr>
          <p:cNvPr id="12" name="Retângulo 11"/>
          <p:cNvSpPr/>
          <p:nvPr/>
        </p:nvSpPr>
        <p:spPr>
          <a:xfrm>
            <a:off x="-9940" y="4567937"/>
            <a:ext cx="9144001" cy="1721522"/>
          </a:xfrm>
          <a:prstGeom prst="rect">
            <a:avLst/>
          </a:prstGeom>
          <a:solidFill>
            <a:srgbClr val="481831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>
              <a:solidFill>
                <a:schemeClr val="bg1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0" y="2844296"/>
            <a:ext cx="9134061" cy="1514969"/>
            <a:chOff x="0" y="2844296"/>
            <a:chExt cx="9134061" cy="1514969"/>
          </a:xfrm>
        </p:grpSpPr>
        <p:sp>
          <p:nvSpPr>
            <p:cNvPr id="13" name="Retângulo 12"/>
            <p:cNvSpPr/>
            <p:nvPr/>
          </p:nvSpPr>
          <p:spPr>
            <a:xfrm>
              <a:off x="0" y="2844296"/>
              <a:ext cx="9134061" cy="1514969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66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4" name="Marcador de Posição de Conteúdo 2"/>
            <p:cNvSpPr txBox="1">
              <a:spLocks/>
            </p:cNvSpPr>
            <p:nvPr/>
          </p:nvSpPr>
          <p:spPr>
            <a:xfrm>
              <a:off x="278295" y="3071284"/>
              <a:ext cx="8501398" cy="1185109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 fontScale="85000" lnSpcReduction="2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pt-PT" sz="2100" b="1" dirty="0" smtClean="0">
                  <a:solidFill>
                    <a:schemeClr val="bg1">
                      <a:lumMod val="95000"/>
                    </a:schemeClr>
                  </a:solidFill>
                </a:rPr>
                <a:t>Outras fontes úteis:</a:t>
              </a:r>
            </a:p>
            <a:p>
              <a:pPr marL="0" indent="0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pt-PT" sz="1900" dirty="0" smtClean="0">
                  <a:solidFill>
                    <a:schemeClr val="bg1">
                      <a:lumMod val="95000"/>
                    </a:schemeClr>
                  </a:solidFill>
                </a:rPr>
                <a:t>Página oficial da APA </a:t>
              </a:r>
              <a:r>
                <a:rPr lang="pt-PT" sz="1900" dirty="0" err="1" smtClean="0">
                  <a:solidFill>
                    <a:schemeClr val="bg1">
                      <a:lumMod val="95000"/>
                    </a:schemeClr>
                  </a:solidFill>
                </a:rPr>
                <a:t>Style</a:t>
              </a:r>
              <a:r>
                <a:rPr lang="pt-PT" sz="1900" dirty="0" smtClean="0">
                  <a:solidFill>
                    <a:schemeClr val="bg1">
                      <a:lumMod val="95000"/>
                    </a:schemeClr>
                  </a:solidFill>
                </a:rPr>
                <a:t>: http://www.apastyle.org/index.aspx</a:t>
              </a:r>
            </a:p>
            <a:p>
              <a:pPr marL="0" indent="0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pt-PT" sz="1900" dirty="0" smtClean="0">
                  <a:solidFill>
                    <a:schemeClr val="bg1">
                      <a:lumMod val="95000"/>
                    </a:schemeClr>
                  </a:solidFill>
                </a:rPr>
                <a:t>Blogue oficial da APA </a:t>
              </a:r>
              <a:r>
                <a:rPr lang="pt-PT" sz="1900" dirty="0" err="1" smtClean="0">
                  <a:solidFill>
                    <a:schemeClr val="bg1">
                      <a:lumMod val="95000"/>
                    </a:schemeClr>
                  </a:solidFill>
                </a:rPr>
                <a:t>Style</a:t>
              </a:r>
              <a:r>
                <a:rPr lang="pt-PT" sz="1900" dirty="0" smtClean="0">
                  <a:solidFill>
                    <a:schemeClr val="bg1">
                      <a:lumMod val="95000"/>
                    </a:schemeClr>
                  </a:solidFill>
                </a:rPr>
                <a:t>: http://blog.apastyle.org/</a:t>
              </a:r>
              <a:endParaRPr lang="pt-PT" sz="2900" dirty="0"/>
            </a:p>
          </p:txBody>
        </p:sp>
      </p:grpSp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278295" y="4700626"/>
            <a:ext cx="8547652" cy="148808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pt-PT" sz="900" dirty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pt-PT" sz="1900" b="1" dirty="0">
                <a:solidFill>
                  <a:schemeClr val="bg1">
                    <a:lumMod val="95000"/>
                  </a:schemeClr>
                </a:solidFill>
              </a:rPr>
              <a:t>Ver </a:t>
            </a:r>
            <a:r>
              <a:rPr lang="pt-PT" sz="1900" b="1" dirty="0" smtClean="0">
                <a:solidFill>
                  <a:schemeClr val="bg1">
                    <a:lumMod val="95000"/>
                  </a:schemeClr>
                </a:solidFill>
              </a:rPr>
              <a:t>ainda as </a:t>
            </a:r>
            <a:r>
              <a:rPr lang="pt-PT" sz="1900" b="1" dirty="0" smtClean="0">
                <a:solidFill>
                  <a:schemeClr val="bg1">
                    <a:lumMod val="95000"/>
                  </a:schemeClr>
                </a:solidFill>
              </a:rPr>
              <a:t>apresentações no Aprendiz de Investigador:</a:t>
            </a:r>
            <a:endParaRPr lang="pt-PT" sz="19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pt-PT" sz="1700" dirty="0">
                <a:solidFill>
                  <a:schemeClr val="bg1"/>
                </a:solidFill>
              </a:rPr>
              <a:t>Respeitar os direitos de </a:t>
            </a:r>
            <a:r>
              <a:rPr lang="pt-PT" sz="1700" dirty="0" smtClean="0">
                <a:solidFill>
                  <a:schemeClr val="bg1"/>
                </a:solidFill>
              </a:rPr>
              <a:t>autor. As citações</a:t>
            </a:r>
            <a:endParaRPr lang="pt-PT" sz="1700" dirty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pt-PT" sz="1700" dirty="0">
                <a:solidFill>
                  <a:schemeClr val="bg1"/>
                </a:solidFill>
              </a:rPr>
              <a:t>Respeitar os direitos de autor. Referências bibliográficas de livros,  publicações periódicas e entrevistas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pt-PT" sz="1700" dirty="0">
                <a:solidFill>
                  <a:schemeClr val="bg1"/>
                </a:solidFill>
              </a:rPr>
              <a:t>Respeitar os direitos de autor. Referências bibliográficas de páginas web, de redes sociais e de outros documentos com imagens e </a:t>
            </a:r>
            <a:r>
              <a:rPr lang="pt-PT" sz="1700" dirty="0" smtClean="0">
                <a:solidFill>
                  <a:schemeClr val="bg1"/>
                </a:solidFill>
              </a:rPr>
              <a:t>sons</a:t>
            </a:r>
          </a:p>
          <a:p>
            <a:pPr marL="0" indent="0" algn="r">
              <a:spcBef>
                <a:spcPts val="1200"/>
              </a:spcBef>
              <a:buNone/>
            </a:pPr>
            <a:r>
              <a:rPr lang="pt-PT" sz="2400" b="1" dirty="0">
                <a:solidFill>
                  <a:schemeClr val="bg1"/>
                </a:solidFill>
              </a:rPr>
              <a:t>aprendizinvestigador.pt</a:t>
            </a:r>
            <a:endParaRPr lang="pt-PT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69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6" name="Grupo 6"/>
          <p:cNvGrpSpPr>
            <a:grpSpLocks/>
          </p:cNvGrpSpPr>
          <p:nvPr/>
        </p:nvGrpSpPr>
        <p:grpSpPr bwMode="auto">
          <a:xfrm>
            <a:off x="1588" y="230188"/>
            <a:ext cx="9144000" cy="66675"/>
            <a:chOff x="0" y="234950"/>
            <a:chExt cx="9143999" cy="65840"/>
          </a:xfrm>
        </p:grpSpPr>
        <p:sp>
          <p:nvSpPr>
            <p:cNvPr id="8" name="Retângulo 7"/>
            <p:cNvSpPr/>
            <p:nvPr/>
          </p:nvSpPr>
          <p:spPr>
            <a:xfrm>
              <a:off x="0" y="247491"/>
              <a:ext cx="2949575" cy="5329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9" name="Retângulo 8"/>
            <p:cNvSpPr/>
            <p:nvPr/>
          </p:nvSpPr>
          <p:spPr>
            <a:xfrm>
              <a:off x="6194424" y="234950"/>
              <a:ext cx="2949575" cy="65840"/>
            </a:xfrm>
            <a:prstGeom prst="rect">
              <a:avLst/>
            </a:prstGeom>
            <a:solidFill>
              <a:srgbClr val="8E8E8E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0" name="Retângulo 9"/>
            <p:cNvSpPr/>
            <p:nvPr/>
          </p:nvSpPr>
          <p:spPr>
            <a:xfrm>
              <a:off x="3097212" y="247491"/>
              <a:ext cx="2949575" cy="53299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4818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</p:grpSp>
      <p:sp>
        <p:nvSpPr>
          <p:cNvPr id="12" name="Retângulo 11"/>
          <p:cNvSpPr/>
          <p:nvPr/>
        </p:nvSpPr>
        <p:spPr>
          <a:xfrm>
            <a:off x="0" y="609600"/>
            <a:ext cx="9144000" cy="6248400"/>
          </a:xfrm>
          <a:prstGeom prst="rect">
            <a:avLst/>
          </a:prstGeom>
          <a:solidFill>
            <a:srgbClr val="481831"/>
          </a:solidFill>
          <a:ln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298174" y="1154405"/>
            <a:ext cx="8547652" cy="2394553"/>
          </a:xfrm>
        </p:spPr>
        <p:txBody>
          <a:bodyPr rtlCol="0" anchor="t">
            <a:normAutofit fontScale="70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pt-PT" sz="2200" b="1" dirty="0" smtClean="0">
                <a:solidFill>
                  <a:schemeClr val="bg1">
                    <a:lumMod val="95000"/>
                  </a:schemeClr>
                </a:solidFill>
              </a:rPr>
              <a:t>Ficha técnica:</a:t>
            </a:r>
          </a:p>
          <a:p>
            <a:pPr marL="0" indent="0">
              <a:spcBef>
                <a:spcPts val="0"/>
              </a:spcBef>
              <a:buNone/>
            </a:pPr>
            <a:endParaRPr lang="pt-PT" sz="22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542925" indent="-542925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200" b="1" dirty="0">
                <a:solidFill>
                  <a:schemeClr val="bg1">
                    <a:lumMod val="95000"/>
                  </a:schemeClr>
                </a:solidFill>
              </a:rPr>
              <a:t>Título: </a:t>
            </a: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O </a:t>
            </a:r>
            <a:r>
              <a:rPr lang="pt-PT" sz="2100" dirty="0">
                <a:solidFill>
                  <a:schemeClr val="bg1">
                    <a:lumMod val="95000"/>
                  </a:schemeClr>
                </a:solidFill>
              </a:rPr>
              <a:t>aprendiz de investigador. </a:t>
            </a:r>
            <a:r>
              <a:rPr lang="pt-PT" sz="2100" dirty="0" smtClean="0">
                <a:solidFill>
                  <a:schemeClr val="bg1">
                    <a:lumMod val="95000"/>
                  </a:schemeClr>
                </a:solidFill>
              </a:rPr>
              <a:t>Respeitar </a:t>
            </a:r>
            <a:r>
              <a:rPr lang="pt-PT" sz="2100" dirty="0">
                <a:solidFill>
                  <a:schemeClr val="bg1">
                    <a:lumMod val="95000"/>
                  </a:schemeClr>
                </a:solidFill>
              </a:rPr>
              <a:t>os direitos de </a:t>
            </a:r>
            <a:r>
              <a:rPr lang="pt-PT" sz="2100" dirty="0" smtClean="0">
                <a:solidFill>
                  <a:schemeClr val="bg1">
                    <a:lumMod val="95000"/>
                  </a:schemeClr>
                </a:solidFill>
              </a:rPr>
              <a:t>autor. A lista de referências bibliográficas. Ensino secundário</a:t>
            </a:r>
            <a:endParaRPr lang="pt-PT" sz="2100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200" b="1" dirty="0">
                <a:solidFill>
                  <a:schemeClr val="bg1">
                    <a:lumMod val="95000"/>
                  </a:schemeClr>
                </a:solidFill>
              </a:rPr>
              <a:t> </a:t>
            </a:r>
            <a:r>
              <a:rPr lang="pt-PT" sz="2200" b="1" dirty="0" smtClean="0">
                <a:solidFill>
                  <a:schemeClr val="bg1">
                    <a:lumMod val="95000"/>
                  </a:schemeClr>
                </a:solidFill>
              </a:rPr>
              <a:t>Autores: 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Graça Silva e Isabel Bernardo  |  Projeto </a:t>
            </a:r>
            <a:r>
              <a:rPr lang="pt-PT" sz="2200" i="1" dirty="0" smtClean="0">
                <a:solidFill>
                  <a:schemeClr val="bg1">
                    <a:lumMod val="95000"/>
                  </a:schemeClr>
                </a:solidFill>
              </a:rPr>
              <a:t>Literacias na Escola: formar os parceiros da biblioteca</a:t>
            </a:r>
            <a:endParaRPr lang="pt-PT" sz="2200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200" b="1" dirty="0">
                <a:solidFill>
                  <a:schemeClr val="bg1">
                    <a:lumMod val="95000"/>
                  </a:schemeClr>
                </a:solidFill>
              </a:rPr>
              <a:t>Fotos:</a:t>
            </a: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 Graça 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Silva | </a:t>
            </a: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José 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Plácido</a:t>
            </a:r>
            <a:endParaRPr lang="pt-PT" sz="2200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Bibliotecas Escolares dos Agrupamentos de Escolas do Concelho </a:t>
            </a:r>
            <a:r>
              <a:rPr lang="pt-PT" sz="2200" dirty="0">
                <a:solidFill>
                  <a:schemeClr val="bg1">
                    <a:lumMod val="95000"/>
                  </a:schemeClr>
                </a:solidFill>
              </a:rPr>
              <a:t>de Cantanhede, </a:t>
            </a:r>
            <a:r>
              <a:rPr lang="pt-PT" sz="2200" dirty="0" smtClean="0">
                <a:solidFill>
                  <a:schemeClr val="bg1">
                    <a:lumMod val="95000"/>
                  </a:schemeClr>
                </a:solidFill>
              </a:rPr>
              <a:t>2016</a:t>
            </a:r>
            <a:endParaRPr lang="pt-PT" sz="22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1" y="5078515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600" kern="100" spc="600" dirty="0">
                <a:solidFill>
                  <a:schemeClr val="bg1">
                    <a:lumMod val="85000"/>
                  </a:schemeClr>
                </a:solidFill>
              </a:rPr>
              <a:t>Literacias na escola: formar os parceiros da biblioteca</a:t>
            </a:r>
          </a:p>
        </p:txBody>
      </p:sp>
      <p:grpSp>
        <p:nvGrpSpPr>
          <p:cNvPr id="20" name="Grupo 19"/>
          <p:cNvGrpSpPr/>
          <p:nvPr/>
        </p:nvGrpSpPr>
        <p:grpSpPr>
          <a:xfrm>
            <a:off x="339047" y="5715913"/>
            <a:ext cx="8422237" cy="1006330"/>
            <a:chOff x="339047" y="5715913"/>
            <a:chExt cx="8422237" cy="1006330"/>
          </a:xfrm>
        </p:grpSpPr>
        <p:pic>
          <p:nvPicPr>
            <p:cNvPr id="23" name="Imagem 22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736" r="23364" b="7890"/>
            <a:stretch/>
          </p:blipFill>
          <p:spPr>
            <a:xfrm>
              <a:off x="7681284" y="5715913"/>
              <a:ext cx="1080000" cy="982800"/>
            </a:xfrm>
            <a:prstGeom prst="rect">
              <a:avLst/>
            </a:prstGeom>
          </p:spPr>
        </p:pic>
        <p:pic>
          <p:nvPicPr>
            <p:cNvPr id="24" name="Imagem 23"/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83" r="7870"/>
            <a:stretch/>
          </p:blipFill>
          <p:spPr>
            <a:xfrm>
              <a:off x="1790973" y="5715913"/>
              <a:ext cx="1080000" cy="982800"/>
            </a:xfrm>
            <a:prstGeom prst="rect">
              <a:avLst/>
            </a:prstGeom>
          </p:spPr>
        </p:pic>
        <p:pic>
          <p:nvPicPr>
            <p:cNvPr id="25" name="Imagem 24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39047" y="5716908"/>
              <a:ext cx="1080000" cy="981818"/>
            </a:xfrm>
            <a:prstGeom prst="rect">
              <a:avLst/>
            </a:prstGeom>
          </p:spPr>
        </p:pic>
        <p:pic>
          <p:nvPicPr>
            <p:cNvPr id="26" name="Imagem 25"/>
            <p:cNvPicPr preferRelativeResize="0">
              <a:picLocks/>
            </p:cNvPicPr>
            <p:nvPr/>
          </p:nvPicPr>
          <p:blipFill rotWithShape="1">
            <a:blip r:embed="rId8"/>
            <a:srcRect t="1487" b="10755"/>
            <a:stretch/>
          </p:blipFill>
          <p:spPr>
            <a:xfrm>
              <a:off x="4768892" y="5739443"/>
              <a:ext cx="1080000" cy="982800"/>
            </a:xfrm>
            <a:prstGeom prst="rect">
              <a:avLst/>
            </a:prstGeom>
          </p:spPr>
        </p:pic>
        <p:pic>
          <p:nvPicPr>
            <p:cNvPr id="27" name="Imagem 26"/>
            <p:cNvPicPr preferRelativeResize="0">
              <a:picLocks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-1" t="28399" r="59004" b="14363"/>
            <a:stretch/>
          </p:blipFill>
          <p:spPr>
            <a:xfrm>
              <a:off x="6225088" y="5715913"/>
              <a:ext cx="1080000" cy="982800"/>
            </a:xfrm>
            <a:prstGeom prst="rect">
              <a:avLst/>
            </a:prstGeom>
          </p:spPr>
        </p:pic>
        <p:pic>
          <p:nvPicPr>
            <p:cNvPr id="28" name="Imagem 27"/>
            <p:cNvPicPr preferRelativeResize="0">
              <a:picLocks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282068" y="5722334"/>
              <a:ext cx="1080000" cy="982800"/>
            </a:xfrm>
            <a:prstGeom prst="rect">
              <a:avLst/>
            </a:prstGeom>
          </p:spPr>
        </p:pic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1025" name="Imagem 1" descr="Licença Creative Commons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47" y="4022201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 rot="10800000" flipV="1">
            <a:off x="286504" y="4181475"/>
            <a:ext cx="857099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/>
            </a:r>
            <a:b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</a:br>
            <a:r>
              <a:rPr lang="pt-PT" sz="1000" dirty="0">
                <a:solidFill>
                  <a:schemeClr val="bg1">
                    <a:lumMod val="95000"/>
                  </a:schemeClr>
                </a:solidFill>
              </a:rPr>
              <a:t>O aprendiz de investigador. </a:t>
            </a:r>
            <a:r>
              <a:rPr lang="pt-PT" sz="1000" dirty="0" smtClean="0">
                <a:solidFill>
                  <a:schemeClr val="bg1">
                    <a:lumMod val="95000"/>
                  </a:schemeClr>
                </a:solidFill>
              </a:rPr>
              <a:t>Respeitar </a:t>
            </a:r>
            <a:r>
              <a:rPr lang="pt-PT" sz="1000" dirty="0">
                <a:solidFill>
                  <a:schemeClr val="bg1">
                    <a:lumMod val="95000"/>
                  </a:schemeClr>
                </a:solidFill>
              </a:rPr>
              <a:t>os direitos de autor. </a:t>
            </a:r>
            <a:r>
              <a:rPr lang="pt-PT" sz="1000" dirty="0" smtClean="0">
                <a:solidFill>
                  <a:schemeClr val="bg1">
                    <a:lumMod val="95000"/>
                  </a:schemeClr>
                </a:solidFill>
              </a:rPr>
              <a:t>A lista de referências bibliográficas. Ensino secundário.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by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Gra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a Silva e Isabel Bernardo, Projeto Literacias na Escola: formar os parceiros da biblioteca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is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licensed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under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a Creative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Commons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Atribui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ão-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NãoComercial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SemDeriva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ões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4.0 Internacional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License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.</a:t>
            </a:r>
            <a:endParaRPr kumimoji="0" lang="pt-PT" altLang="pt-PT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2" name="Grupo 31"/>
          <p:cNvGrpSpPr/>
          <p:nvPr/>
        </p:nvGrpSpPr>
        <p:grpSpPr>
          <a:xfrm>
            <a:off x="5385556" y="3504514"/>
            <a:ext cx="3375728" cy="716624"/>
            <a:chOff x="5256559" y="3589214"/>
            <a:chExt cx="3375728" cy="716624"/>
          </a:xfrm>
        </p:grpSpPr>
        <p:grpSp>
          <p:nvGrpSpPr>
            <p:cNvPr id="33" name="Grupo 32"/>
            <p:cNvGrpSpPr/>
            <p:nvPr/>
          </p:nvGrpSpPr>
          <p:grpSpPr>
            <a:xfrm>
              <a:off x="6881198" y="3589214"/>
              <a:ext cx="1751089" cy="716624"/>
              <a:chOff x="6824386" y="3608651"/>
              <a:chExt cx="1751089" cy="716624"/>
            </a:xfrm>
          </p:grpSpPr>
          <p:pic>
            <p:nvPicPr>
              <p:cNvPr id="36" name="Picture 7"/>
              <p:cNvPicPr>
                <a:picLocks noChangeAspect="1" noChangeArrowheads="1"/>
              </p:cNvPicPr>
              <p:nvPr/>
            </p:nvPicPr>
            <p:blipFill>
              <a:blip r:embed="rId14" cstate="print">
                <a:lum bright="-20000" contrast="4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24386" y="4142582"/>
                <a:ext cx="595434" cy="1826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8080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pic>
          <p:pic>
            <p:nvPicPr>
              <p:cNvPr id="37" name="Picture 8"/>
              <p:cNvPicPr>
                <a:picLocks noChangeAspect="1" noChangeArrowheads="1"/>
              </p:cNvPicPr>
              <p:nvPr/>
            </p:nvPicPr>
            <p:blipFill>
              <a:blip r:embed="rId15" cstate="print">
                <a:lum bright="-20000" contrast="4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280" r="12038"/>
              <a:stretch>
                <a:fillRect/>
              </a:stretch>
            </p:blipFill>
            <p:spPr bwMode="auto">
              <a:xfrm>
                <a:off x="6978001" y="3937623"/>
                <a:ext cx="419837" cy="1819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8080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pic>
          <p:pic>
            <p:nvPicPr>
              <p:cNvPr id="38" name="Imagem 37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14383" y="3884991"/>
                <a:ext cx="749326" cy="203840"/>
              </a:xfrm>
              <a:prstGeom prst="rect">
                <a:avLst/>
              </a:prstGeom>
            </p:spPr>
          </p:pic>
          <p:pic>
            <p:nvPicPr>
              <p:cNvPr id="39" name="Imagem 38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14383" y="4127135"/>
                <a:ext cx="1061092" cy="198140"/>
              </a:xfrm>
              <a:prstGeom prst="rect">
                <a:avLst/>
              </a:prstGeom>
            </p:spPr>
          </p:pic>
          <p:pic>
            <p:nvPicPr>
              <p:cNvPr id="40" name="Imagem 39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14383" y="3608651"/>
                <a:ext cx="749326" cy="250501"/>
              </a:xfrm>
              <a:prstGeom prst="rect">
                <a:avLst/>
              </a:prstGeom>
            </p:spPr>
          </p:pic>
        </p:grpSp>
        <p:pic>
          <p:nvPicPr>
            <p:cNvPr id="34" name="Imagem 33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9766" y="3761196"/>
              <a:ext cx="539621" cy="539621"/>
            </a:xfrm>
            <a:prstGeom prst="rect">
              <a:avLst/>
            </a:prstGeom>
          </p:spPr>
        </p:pic>
        <p:pic>
          <p:nvPicPr>
            <p:cNvPr id="35" name="Imagem 34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5256559" y="3816923"/>
              <a:ext cx="812831" cy="4770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992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-39757" y="230188"/>
            <a:ext cx="9185345" cy="6593385"/>
            <a:chOff x="-39757" y="230188"/>
            <a:chExt cx="9185345" cy="6593385"/>
          </a:xfrm>
        </p:grpSpPr>
        <p:sp>
          <p:nvSpPr>
            <p:cNvPr id="6" name="Retângulo 5"/>
            <p:cNvSpPr/>
            <p:nvPr/>
          </p:nvSpPr>
          <p:spPr>
            <a:xfrm>
              <a:off x="-39757" y="1843088"/>
              <a:ext cx="9183757" cy="2828925"/>
            </a:xfrm>
            <a:prstGeom prst="rect">
              <a:avLst/>
            </a:prstGeom>
            <a:solidFill>
              <a:srgbClr val="481831"/>
            </a:solidFill>
            <a:ln>
              <a:solidFill>
                <a:srgbClr val="6600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3076" name="Grupo 6"/>
            <p:cNvGrpSpPr>
              <a:grpSpLocks/>
            </p:cNvGrpSpPr>
            <p:nvPr/>
          </p:nvGrpSpPr>
          <p:grpSpPr bwMode="auto">
            <a:xfrm>
              <a:off x="1588" y="230188"/>
              <a:ext cx="9144000" cy="66675"/>
              <a:chOff x="0" y="234950"/>
              <a:chExt cx="9143999" cy="65840"/>
            </a:xfrm>
          </p:grpSpPr>
          <p:sp>
            <p:nvSpPr>
              <p:cNvPr id="8" name="Retângulo 7"/>
              <p:cNvSpPr/>
              <p:nvPr/>
            </p:nvSpPr>
            <p:spPr>
              <a:xfrm>
                <a:off x="0" y="247491"/>
                <a:ext cx="2949575" cy="5329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9" name="Retângulo 8"/>
              <p:cNvSpPr/>
              <p:nvPr/>
            </p:nvSpPr>
            <p:spPr>
              <a:xfrm>
                <a:off x="6194424" y="234950"/>
                <a:ext cx="2949575" cy="65840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10" name="Retângulo 9"/>
              <p:cNvSpPr/>
              <p:nvPr/>
            </p:nvSpPr>
            <p:spPr>
              <a:xfrm>
                <a:off x="3097212" y="247491"/>
                <a:ext cx="2949575" cy="53299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20" name="Retângulo 19"/>
            <p:cNvSpPr/>
            <p:nvPr/>
          </p:nvSpPr>
          <p:spPr bwMode="auto">
            <a:xfrm>
              <a:off x="0" y="6546574"/>
              <a:ext cx="9144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</p:grp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1588" y="2346386"/>
            <a:ext cx="9142412" cy="1749364"/>
          </a:xfrm>
        </p:spPr>
        <p:txBody>
          <a:bodyPr rtlCol="0" anchor="ctr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pt-PT" sz="4000" b="1" dirty="0">
                <a:solidFill>
                  <a:schemeClr val="bg1">
                    <a:lumMod val="95000"/>
                  </a:schemeClr>
                </a:solidFill>
              </a:rPr>
              <a:t>A norma APA (</a:t>
            </a:r>
            <a:r>
              <a:rPr lang="pt-PT" sz="4000" b="1" dirty="0" smtClean="0">
                <a:solidFill>
                  <a:schemeClr val="bg1">
                    <a:lumMod val="95000"/>
                  </a:schemeClr>
                </a:solidFill>
              </a:rPr>
              <a:t>6.ª </a:t>
            </a:r>
            <a:r>
              <a:rPr lang="pt-PT" sz="4000" b="1" dirty="0">
                <a:solidFill>
                  <a:schemeClr val="bg1">
                    <a:lumMod val="95000"/>
                  </a:schemeClr>
                </a:solidFill>
              </a:rPr>
              <a:t>ed</a:t>
            </a:r>
            <a:r>
              <a:rPr lang="pt-PT" sz="4000" b="1" dirty="0" smtClean="0">
                <a:solidFill>
                  <a:schemeClr val="bg1">
                    <a:lumMod val="95000"/>
                  </a:schemeClr>
                </a:solidFill>
              </a:rPr>
              <a:t>.)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pt-PT" sz="1400" dirty="0" smtClean="0">
                <a:solidFill>
                  <a:schemeClr val="bg1"/>
                </a:solidFill>
              </a:rPr>
              <a:t>APA </a:t>
            </a:r>
            <a:r>
              <a:rPr lang="pt-PT" sz="1400" dirty="0">
                <a:solidFill>
                  <a:schemeClr val="bg1"/>
                </a:solidFill>
              </a:rPr>
              <a:t>- </a:t>
            </a:r>
            <a:r>
              <a:rPr lang="pt-PT" sz="1400" dirty="0" err="1">
                <a:solidFill>
                  <a:schemeClr val="bg1"/>
                </a:solidFill>
              </a:rPr>
              <a:t>American</a:t>
            </a:r>
            <a:r>
              <a:rPr lang="pt-PT" sz="1400" dirty="0">
                <a:solidFill>
                  <a:schemeClr val="bg1"/>
                </a:solidFill>
              </a:rPr>
              <a:t> </a:t>
            </a:r>
            <a:r>
              <a:rPr lang="pt-PT" sz="1400" dirty="0" err="1">
                <a:solidFill>
                  <a:schemeClr val="bg1"/>
                </a:solidFill>
              </a:rPr>
              <a:t>Psychological</a:t>
            </a:r>
            <a:r>
              <a:rPr lang="pt-PT" sz="1400" dirty="0">
                <a:solidFill>
                  <a:schemeClr val="bg1"/>
                </a:solidFill>
              </a:rPr>
              <a:t> </a:t>
            </a:r>
            <a:r>
              <a:rPr lang="pt-PT" sz="1400" dirty="0" err="1" smtClean="0">
                <a:solidFill>
                  <a:schemeClr val="bg1"/>
                </a:solidFill>
              </a:rPr>
              <a:t>Association</a:t>
            </a:r>
            <a:endParaRPr lang="pt-PT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82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558833"/>
            <a:ext cx="7886700" cy="4684803"/>
          </a:xfrm>
        </p:spPr>
        <p:txBody>
          <a:bodyPr rtlCol="0">
            <a:normAutofit/>
          </a:bodyPr>
          <a:lstStyle/>
          <a:p>
            <a:pPr marL="355600" indent="-177800" algn="just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400" dirty="0" smtClean="0"/>
          </a:p>
          <a:p>
            <a:pPr marL="355600" indent="-177800" algn="just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 smtClean="0">
                <a:hlinkClick r:id="rId2" action="ppaction://hlinksldjump"/>
              </a:rPr>
              <a:t>Respeito pelos Direitos de Autor</a:t>
            </a:r>
            <a:endParaRPr lang="pt-PT" sz="2400" dirty="0" smtClean="0"/>
          </a:p>
          <a:p>
            <a:pPr marL="355600" indent="-177800" algn="just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400" dirty="0" smtClean="0"/>
          </a:p>
          <a:p>
            <a:pPr marL="355600" indent="-177800" algn="just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 smtClean="0">
                <a:hlinkClick r:id="rId3" action="ppaction://hlinksldjump"/>
              </a:rPr>
              <a:t>A </a:t>
            </a:r>
            <a:r>
              <a:rPr lang="pt-PT" sz="2400" dirty="0">
                <a:hlinkClick r:id="rId3" action="ppaction://hlinksldjump"/>
              </a:rPr>
              <a:t>lista das referências </a:t>
            </a:r>
            <a:r>
              <a:rPr lang="pt-PT" sz="2400" dirty="0" smtClean="0">
                <a:hlinkClick r:id="rId3" action="ppaction://hlinksldjump"/>
              </a:rPr>
              <a:t>bibliográficas</a:t>
            </a:r>
            <a:endParaRPr lang="pt-PT" sz="2400" dirty="0" smtClean="0"/>
          </a:p>
          <a:p>
            <a:pPr marL="355600" indent="-177800" algn="just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400" dirty="0" smtClean="0"/>
          </a:p>
          <a:p>
            <a:pPr marL="355600" lvl="0" indent="-177800" algn="just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 smtClean="0">
                <a:solidFill>
                  <a:srgbClr val="FF0000"/>
                </a:solidFill>
                <a:hlinkClick r:id="rId4" action="ppaction://hlinksldjump"/>
              </a:rPr>
              <a:t>A </a:t>
            </a:r>
            <a:r>
              <a:rPr lang="pt-PT" sz="2400" dirty="0">
                <a:solidFill>
                  <a:srgbClr val="FF0000"/>
                </a:solidFill>
                <a:hlinkClick r:id="rId4" action="ppaction://hlinksldjump"/>
              </a:rPr>
              <a:t>ordenação da lista de referências</a:t>
            </a:r>
            <a:endParaRPr lang="pt-PT" sz="2400" dirty="0">
              <a:solidFill>
                <a:srgbClr val="FF0000"/>
              </a:solidFill>
            </a:endParaRPr>
          </a:p>
          <a:p>
            <a:pPr marL="45085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pt-PT" sz="2000" b="1" dirty="0"/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400" b="1" dirty="0"/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400" b="1" dirty="0"/>
          </a:p>
          <a:p>
            <a:pPr marL="355600" indent="-177800" algn="just" fontAlgn="auto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33780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/>
              <a:t>sumário</a:t>
            </a:r>
            <a:endParaRPr lang="pt-PT" sz="2800" b="1" dirty="0"/>
          </a:p>
        </p:txBody>
      </p:sp>
      <p:grpSp>
        <p:nvGrpSpPr>
          <p:cNvPr id="2" name="Grupo 1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6" name="Retângulo 5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6149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8" name="Retângulo 7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9" name="Retângulo 8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10" name="Retângulo 9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2" name="Retângulo 11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4" name="Imagem 3"/>
            <p:cNvPicPr>
              <a:picLocks noChangeAspect="1"/>
            </p:cNvPicPr>
            <p:nvPr/>
          </p:nvPicPr>
          <p:blipFill rotWithShape="1">
            <a:blip r:embed="rId5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21719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/>
              <a:t>Respeitar os Direitos de Autor</a:t>
            </a:r>
            <a:endParaRPr lang="pt-PT" sz="2800" b="1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2" name="Marcador de Posição de Conteúdo 2"/>
          <p:cNvSpPr txBox="1">
            <a:spLocks/>
          </p:cNvSpPr>
          <p:nvPr/>
        </p:nvSpPr>
        <p:spPr>
          <a:xfrm>
            <a:off x="307975" y="1497495"/>
            <a:ext cx="7886700" cy="4746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Em qualquer tipo de trabalho escolar que realizamos devemos, sempre, identificar as obras e os autores em que nos baseámos para o fazer, pois só assim estaremos a respeitar os direitos dos criadores, os seus autores.</a:t>
            </a:r>
          </a:p>
          <a:p>
            <a:pPr marL="35560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800" dirty="0" smtClean="0"/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Para o fazer existem várias normas.  Nos agrupamentos de escolas do concelho de  Cantanhede  foi adotada a norma APA (6.ª edição) que é usada para fazer citações, transcrições e referências bibliográficas.</a:t>
            </a:r>
            <a:endParaRPr lang="pt-PT" sz="2200" dirty="0"/>
          </a:p>
        </p:txBody>
      </p:sp>
    </p:spTree>
    <p:extLst>
      <p:ext uri="{BB962C8B-B14F-4D97-AF65-F5344CB8AC3E}">
        <p14:creationId xmlns:p14="http://schemas.microsoft.com/office/powerpoint/2010/main" val="268327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736035"/>
            <a:ext cx="7886700" cy="4507602"/>
          </a:xfrm>
        </p:spPr>
        <p:txBody>
          <a:bodyPr rtlCol="0">
            <a:normAutofit/>
          </a:bodyPr>
          <a:lstStyle/>
          <a:p>
            <a:pPr marL="355600" indent="-177800" algn="just" fontAlgn="auto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A </a:t>
            </a:r>
            <a:r>
              <a:rPr lang="pt-PT" sz="2200" dirty="0"/>
              <a:t>informação sobre a autoria intelectual de outros, e usada por nós, constitui a </a:t>
            </a:r>
            <a:r>
              <a:rPr lang="pt-PT" sz="2200" b="1" dirty="0"/>
              <a:t>Lista das referências bibliográficas</a:t>
            </a:r>
            <a:r>
              <a:rPr lang="pt-PT" sz="2200" dirty="0"/>
              <a:t> (vulgarmente chamada </a:t>
            </a:r>
            <a:r>
              <a:rPr lang="pt-PT" sz="2200" i="1" dirty="0"/>
              <a:t>Bibliografia</a:t>
            </a:r>
            <a:r>
              <a:rPr lang="pt-PT" sz="2200" dirty="0" smtClean="0"/>
              <a:t>).</a:t>
            </a:r>
            <a:endParaRPr lang="pt-PT" sz="2200" dirty="0"/>
          </a:p>
          <a:p>
            <a:pPr marL="355600" indent="-177800" algn="just" fontAlgn="auto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A norma APA é uma das normas utilizadas para realizar referências bibliográficas e aplica-se quer os documentos tenham sido editados em suporte impresso </a:t>
            </a:r>
            <a:r>
              <a:rPr lang="pt-PT" sz="2200" dirty="0" smtClean="0"/>
              <a:t>quer </a:t>
            </a:r>
            <a:r>
              <a:rPr lang="pt-PT" sz="2200" dirty="0"/>
              <a:t>tenham sido editados e/ou consultados em suporte </a:t>
            </a:r>
            <a:r>
              <a:rPr lang="pt-PT" sz="2200" dirty="0" smtClean="0"/>
              <a:t>digital.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/>
              <a:t>A lista das</a:t>
            </a:r>
            <a:r>
              <a:rPr lang="pt-PT" sz="2800" b="1" dirty="0">
                <a:solidFill>
                  <a:srgbClr val="FF0000"/>
                </a:solidFill>
              </a:rPr>
              <a:t> </a:t>
            </a:r>
            <a:r>
              <a:rPr lang="pt-PT" sz="2800" b="1" dirty="0"/>
              <a:t>referências </a:t>
            </a:r>
            <a:r>
              <a:rPr lang="pt-PT" sz="2800" b="1" dirty="0" smtClean="0"/>
              <a:t>bibliográficas</a:t>
            </a:r>
            <a:endParaRPr lang="pt-PT" sz="2800" b="1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6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7" name="Retângulo 16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37438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113183"/>
            <a:ext cx="7886700" cy="5130454"/>
          </a:xfrm>
        </p:spPr>
        <p:txBody>
          <a:bodyPr rtlCol="0">
            <a:normAutofit/>
          </a:bodyPr>
          <a:lstStyle/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A </a:t>
            </a:r>
            <a:r>
              <a:rPr lang="pt-PT" sz="2200" dirty="0"/>
              <a:t>lista de referências bibliográficas deve ser ordenada alfabeticamente pelo apelido do autor do </a:t>
            </a:r>
            <a:r>
              <a:rPr lang="pt-PT" sz="2200" dirty="0" smtClean="0"/>
              <a:t>documento.</a:t>
            </a:r>
          </a:p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Se </a:t>
            </a:r>
            <a:r>
              <a:rPr lang="pt-PT" sz="2200" dirty="0"/>
              <a:t>o autor não for </a:t>
            </a:r>
            <a:r>
              <a:rPr lang="pt-PT" sz="2200" dirty="0" smtClean="0"/>
              <a:t>identificado </a:t>
            </a:r>
            <a:r>
              <a:rPr lang="pt-PT" sz="2200" dirty="0"/>
              <a:t>o título </a:t>
            </a:r>
            <a:r>
              <a:rPr lang="pt-PT" sz="2200" dirty="0" smtClean="0"/>
              <a:t>será o </a:t>
            </a:r>
            <a:r>
              <a:rPr lang="pt-PT" sz="2200" dirty="0"/>
              <a:t>elemento ordenador.</a:t>
            </a:r>
          </a:p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1200" dirty="0" smtClean="0"/>
          </a:p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A </a:t>
            </a:r>
            <a:r>
              <a:rPr lang="pt-PT" sz="2200" dirty="0"/>
              <a:t>primeira linha de cada referência alinha-se à esquerda e as restantes iniciam-se com </a:t>
            </a:r>
            <a:r>
              <a:rPr lang="pt-PT" sz="2200" dirty="0" smtClean="0"/>
              <a:t>avanço </a:t>
            </a:r>
            <a:r>
              <a:rPr lang="pt-PT" sz="2200" dirty="0"/>
              <a:t>à </a:t>
            </a:r>
            <a:r>
              <a:rPr lang="pt-PT" sz="2200" dirty="0" smtClean="0"/>
              <a:t>direita</a:t>
            </a:r>
            <a:r>
              <a:rPr lang="pt-PT" sz="2200" dirty="0"/>
              <a:t>: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/>
              <a:t>A ordenação da lista de referências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927789" y="4816985"/>
            <a:ext cx="7401824" cy="907941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endParaRPr lang="pt-PT" sz="400" dirty="0" smtClean="0"/>
          </a:p>
          <a:p>
            <a:pPr marL="357188" indent="-357188"/>
            <a:r>
              <a:rPr lang="pt-PT" sz="2000" dirty="0"/>
              <a:t>Nobre, A., Ferreira, F., Oliveira, F., Santos, R., Castro, M., Mendes, T. </a:t>
            </a:r>
            <a:r>
              <a:rPr lang="pt-PT" sz="2000" dirty="0" err="1"/>
              <a:t>et</a:t>
            </a:r>
            <a:r>
              <a:rPr lang="pt-PT" sz="2000" dirty="0"/>
              <a:t> al. (1984). </a:t>
            </a:r>
            <a:r>
              <a:rPr lang="pt-PT" sz="2000" i="1" dirty="0"/>
              <a:t>Biologia funcional </a:t>
            </a:r>
            <a:r>
              <a:rPr lang="pt-PT" sz="2000" dirty="0"/>
              <a:t>(2.ª ed.). Coimbra: Almedina</a:t>
            </a:r>
            <a:r>
              <a:rPr lang="pt-PT" sz="2000" dirty="0" smtClean="0"/>
              <a:t>. 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endParaRPr lang="pt-PT" sz="400" dirty="0"/>
          </a:p>
        </p:txBody>
      </p:sp>
      <p:grpSp>
        <p:nvGrpSpPr>
          <p:cNvPr id="15" name="Grupo 14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6" name="Retângulo 15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7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0" name="Retângulo 19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8" name="Retângulo 17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19" name="Imagem 18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9067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113183"/>
            <a:ext cx="7886700" cy="5130454"/>
          </a:xfrm>
        </p:spPr>
        <p:txBody>
          <a:bodyPr rtlCol="0">
            <a:normAutofit/>
          </a:bodyPr>
          <a:lstStyle/>
          <a:p>
            <a:pPr marL="35560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A alfabetação das referências bibliográficas faz-se letra a letra, sabendo que “o nada precede algo</a:t>
            </a:r>
            <a:r>
              <a:rPr lang="pt-PT" sz="2200" dirty="0" smtClean="0"/>
              <a:t>”:</a:t>
            </a:r>
          </a:p>
          <a:p>
            <a:pPr marL="35560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  <a:p>
            <a:pPr marL="35560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800" dirty="0"/>
          </a:p>
          <a:p>
            <a:pPr marL="355600" indent="-177800" algn="just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Os apelidos que são compostos por artigos e preposições (de, la, </a:t>
            </a:r>
            <a:r>
              <a:rPr lang="pt-PT" sz="2200" dirty="0" err="1"/>
              <a:t>du</a:t>
            </a:r>
            <a:r>
              <a:rPr lang="pt-PT" sz="2200" dirty="0"/>
              <a:t>, </a:t>
            </a:r>
            <a:r>
              <a:rPr lang="pt-PT" sz="2200" dirty="0" err="1"/>
              <a:t>von</a:t>
            </a:r>
            <a:r>
              <a:rPr lang="pt-PT" sz="2200" dirty="0"/>
              <a:t>…), são alfabetados de acordo com a língua de </a:t>
            </a:r>
            <a:r>
              <a:rPr lang="pt-PT" sz="2200" dirty="0" smtClean="0"/>
              <a:t>origem:</a:t>
            </a:r>
            <a:endParaRPr lang="pt-PT" sz="2200" dirty="0"/>
          </a:p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1200" dirty="0" smtClean="0"/>
          </a:p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1200" dirty="0" smtClean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/>
              <a:t>A ordenação da lista de referências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927789" y="2210703"/>
            <a:ext cx="7401824" cy="600164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endParaRPr lang="pt-PT" sz="400" dirty="0" smtClean="0"/>
          </a:p>
          <a:p>
            <a:pPr algn="ctr"/>
            <a:r>
              <a:rPr lang="pt-PT" sz="2000" b="1" dirty="0"/>
              <a:t>Brown</a:t>
            </a:r>
            <a:r>
              <a:rPr lang="pt-PT" sz="2000" dirty="0"/>
              <a:t>, J. R. </a:t>
            </a:r>
            <a:r>
              <a:rPr lang="pt-PT" sz="2000" dirty="0" smtClean="0"/>
              <a:t>  virá </a:t>
            </a:r>
            <a:r>
              <a:rPr lang="pt-PT" sz="2000" dirty="0"/>
              <a:t>antes de </a:t>
            </a:r>
            <a:r>
              <a:rPr lang="pt-PT" sz="2000" dirty="0" smtClean="0"/>
              <a:t>  </a:t>
            </a:r>
            <a:r>
              <a:rPr lang="pt-PT" sz="2000" b="1" dirty="0" err="1" smtClean="0"/>
              <a:t>Browning</a:t>
            </a:r>
            <a:r>
              <a:rPr lang="pt-PT" sz="2000" dirty="0"/>
              <a:t>, A. R</a:t>
            </a:r>
            <a:r>
              <a:rPr lang="pt-PT" sz="2000" dirty="0" smtClean="0"/>
              <a:t>. 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endParaRPr lang="pt-PT" sz="400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927789" y="4190315"/>
            <a:ext cx="7401824" cy="2139047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endParaRPr lang="pt-PT" sz="400" dirty="0" smtClean="0"/>
          </a:p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PT" sz="2000" b="1" dirty="0" err="1"/>
              <a:t>DeBase</a:t>
            </a:r>
            <a:r>
              <a:rPr lang="pt-PT" sz="2000" dirty="0"/>
              <a:t> virá antes de </a:t>
            </a:r>
            <a:r>
              <a:rPr lang="pt-PT" sz="2000" b="1" dirty="0" err="1"/>
              <a:t>De</a:t>
            </a:r>
            <a:r>
              <a:rPr lang="pt-PT" sz="2000" b="1" dirty="0"/>
              <a:t> </a:t>
            </a:r>
            <a:r>
              <a:rPr lang="pt-PT" sz="2000" b="1" dirty="0" err="1"/>
              <a:t>Vries</a:t>
            </a:r>
            <a:r>
              <a:rPr lang="pt-PT" sz="2000" dirty="0" smtClean="0"/>
              <a:t>;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PT" sz="2000" dirty="0" smtClean="0"/>
              <a:t> </a:t>
            </a:r>
            <a:r>
              <a:rPr lang="pt-PT" sz="2000" b="1" dirty="0" err="1"/>
              <a:t>Helmholtz</a:t>
            </a:r>
            <a:r>
              <a:rPr lang="pt-PT" sz="2000" b="1" dirty="0"/>
              <a:t>, H. L. </a:t>
            </a:r>
            <a:r>
              <a:rPr lang="pt-PT" sz="2000" b="1" dirty="0" err="1"/>
              <a:t>von</a:t>
            </a:r>
            <a:r>
              <a:rPr lang="pt-PT" sz="2000" dirty="0"/>
              <a:t>  e não </a:t>
            </a:r>
            <a:r>
              <a:rPr lang="pt-PT" sz="2000" b="1" dirty="0" err="1"/>
              <a:t>von</a:t>
            </a:r>
            <a:r>
              <a:rPr lang="pt-PT" sz="2000" b="1" dirty="0"/>
              <a:t> </a:t>
            </a:r>
            <a:r>
              <a:rPr lang="pt-PT" sz="2000" b="1" dirty="0" err="1"/>
              <a:t>Helmotz</a:t>
            </a:r>
            <a:r>
              <a:rPr lang="pt-PT" sz="2000" b="1" dirty="0"/>
              <a:t>, H. </a:t>
            </a:r>
            <a:r>
              <a:rPr lang="pt-PT" sz="2000" b="1" dirty="0" smtClean="0"/>
              <a:t>L.</a:t>
            </a:r>
            <a:endParaRPr lang="pt-PT" sz="2000" dirty="0"/>
          </a:p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PT" sz="2000" b="1" dirty="0" smtClean="0"/>
              <a:t>Queirós</a:t>
            </a:r>
            <a:r>
              <a:rPr lang="pt-PT" sz="2000" b="1" dirty="0"/>
              <a:t>, E. de  </a:t>
            </a:r>
            <a:r>
              <a:rPr lang="pt-PT" sz="2000" dirty="0"/>
              <a:t>e não </a:t>
            </a:r>
            <a:r>
              <a:rPr lang="pt-PT" sz="2000" b="1" dirty="0"/>
              <a:t>de Queirós, E</a:t>
            </a:r>
            <a:r>
              <a:rPr lang="pt-PT" sz="2000" b="1" dirty="0" smtClean="0"/>
              <a:t>.</a:t>
            </a:r>
            <a:r>
              <a:rPr lang="pt-PT" sz="2000" dirty="0" smtClean="0"/>
              <a:t> 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endParaRPr lang="pt-PT" sz="400" dirty="0"/>
          </a:p>
        </p:txBody>
      </p:sp>
      <p:grpSp>
        <p:nvGrpSpPr>
          <p:cNvPr id="16" name="Grupo 15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7" name="Retângulo 16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8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1" name="Retângulo 20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3" name="Retângulo 22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9" name="Retângulo 18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07083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499615"/>
            <a:ext cx="7886700" cy="4744021"/>
          </a:xfrm>
        </p:spPr>
        <p:txBody>
          <a:bodyPr rtlCol="0">
            <a:normAutofit/>
          </a:bodyPr>
          <a:lstStyle/>
          <a:p>
            <a:pPr marL="35560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Várias obras de um mesmo autor entram por ordem </a:t>
            </a:r>
            <a:r>
              <a:rPr lang="pt-PT" sz="2200" dirty="0" smtClean="0"/>
              <a:t>cronológica:</a:t>
            </a:r>
          </a:p>
          <a:p>
            <a:pPr marL="35560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  <a:p>
            <a:pPr marL="355600" lvl="0" indent="-177800"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800" dirty="0" smtClean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/>
              <a:t>A ordenação da lista de referências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927789" y="2918987"/>
            <a:ext cx="7401824" cy="907941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endParaRPr lang="pt-PT" sz="400" dirty="0" smtClean="0"/>
          </a:p>
          <a:p>
            <a:r>
              <a:rPr lang="pt-PT" sz="2000" dirty="0"/>
              <a:t>Queirós, E. de (1870)…</a:t>
            </a:r>
          </a:p>
          <a:p>
            <a:r>
              <a:rPr lang="pt-PT" sz="2000" dirty="0"/>
              <a:t>Queirós, E. de (1871)…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endParaRPr lang="pt-PT" sz="400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7" name="Retângulo 16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8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1" name="Retângulo 20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3" name="Retângulo 22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9" name="Retângulo 18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1265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408175"/>
            <a:ext cx="7886700" cy="4835461"/>
          </a:xfrm>
        </p:spPr>
        <p:txBody>
          <a:bodyPr rtlCol="0">
            <a:normAutofit/>
          </a:bodyPr>
          <a:lstStyle/>
          <a:p>
            <a:pPr marL="355600" lvl="0" indent="-177800" algn="just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Se </a:t>
            </a:r>
            <a:r>
              <a:rPr lang="pt-PT" sz="2200" dirty="0"/>
              <a:t>o autor escreveu várias obras, umas individualmente e outras com outros autores, referem-se primeiro as escritas individualmente e depois ordenam-se pelo segundo e seguintes autores, até seis </a:t>
            </a:r>
            <a:r>
              <a:rPr lang="pt-PT" sz="2200" dirty="0" smtClean="0"/>
              <a:t>autores</a:t>
            </a:r>
            <a:r>
              <a:rPr lang="pt-PT" sz="2200" dirty="0"/>
              <a:t>: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/>
              <a:t>A ordenação da lista de referências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927789" y="3854445"/>
            <a:ext cx="7401824" cy="1523494"/>
          </a:xfrm>
          <a:prstGeom prst="rect">
            <a:avLst/>
          </a:prstGeom>
          <a:noFill/>
          <a:ln w="28575">
            <a:solidFill>
              <a:srgbClr val="660033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endParaRPr lang="pt-PT" sz="400" dirty="0" smtClean="0"/>
          </a:p>
          <a:p>
            <a:r>
              <a:rPr lang="pt-PT" sz="2000" dirty="0"/>
              <a:t>Pessoa, F (1999)</a:t>
            </a:r>
          </a:p>
          <a:p>
            <a:r>
              <a:rPr lang="pt-PT" sz="2000" dirty="0"/>
              <a:t>Pessoa, F., Negreiros, J. A., &amp; Carneiro, M. S. (2000)</a:t>
            </a:r>
          </a:p>
          <a:p>
            <a:r>
              <a:rPr lang="pt-PT" sz="2000" dirty="0"/>
              <a:t>Pessoa, F., Negreiros, J. A., &amp; Pontes, M. S. (2000)</a:t>
            </a:r>
          </a:p>
          <a:p>
            <a:r>
              <a:rPr lang="pt-PT" sz="2000" dirty="0"/>
              <a:t>Pessoa, F., Negreiros, J. A., &amp; Ribeiro, M. S. (2000)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endParaRPr lang="pt-PT" sz="400" dirty="0"/>
          </a:p>
        </p:txBody>
      </p:sp>
      <p:grpSp>
        <p:nvGrpSpPr>
          <p:cNvPr id="14" name="Grupo 13"/>
          <p:cNvGrpSpPr/>
          <p:nvPr/>
        </p:nvGrpSpPr>
        <p:grpSpPr>
          <a:xfrm>
            <a:off x="182563" y="-14288"/>
            <a:ext cx="8981178" cy="6880225"/>
            <a:chOff x="182563" y="-14288"/>
            <a:chExt cx="8981178" cy="6880225"/>
          </a:xfrm>
        </p:grpSpPr>
        <p:sp>
          <p:nvSpPr>
            <p:cNvPr id="17" name="Retângulo 16"/>
            <p:cNvSpPr/>
            <p:nvPr/>
          </p:nvSpPr>
          <p:spPr bwMode="auto">
            <a:xfrm>
              <a:off x="8558903" y="-14288"/>
              <a:ext cx="604838" cy="6249988"/>
            </a:xfrm>
            <a:prstGeom prst="rect">
              <a:avLst/>
            </a:prstGeom>
            <a:solidFill>
              <a:srgbClr val="4818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grpSp>
          <p:nvGrpSpPr>
            <p:cNvPr id="18" name="Grupo 6"/>
            <p:cNvGrpSpPr>
              <a:grpSpLocks/>
            </p:cNvGrpSpPr>
            <p:nvPr/>
          </p:nvGrpSpPr>
          <p:grpSpPr bwMode="auto">
            <a:xfrm rot="5400000" flipV="1">
              <a:off x="-2909272" y="3149197"/>
              <a:ext cx="6365332" cy="67888"/>
              <a:chOff x="9983" y="-11824009"/>
              <a:chExt cx="9312369" cy="97760"/>
            </a:xfrm>
          </p:grpSpPr>
          <p:sp>
            <p:nvSpPr>
              <p:cNvPr id="21" name="Retângulo 20"/>
              <p:cNvSpPr/>
              <p:nvPr/>
            </p:nvSpPr>
            <p:spPr>
              <a:xfrm>
                <a:off x="11612" y="-11823631"/>
                <a:ext cx="2949555" cy="5486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2" name="Retângulo 21"/>
              <p:cNvSpPr/>
              <p:nvPr/>
            </p:nvSpPr>
            <p:spPr>
              <a:xfrm>
                <a:off x="6372896" y="-11791626"/>
                <a:ext cx="2949555" cy="66294"/>
              </a:xfrm>
              <a:prstGeom prst="rect">
                <a:avLst/>
              </a:prstGeom>
              <a:solidFill>
                <a:srgbClr val="8E8E8E"/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  <p:sp>
            <p:nvSpPr>
              <p:cNvPr id="23" name="Retângulo 22"/>
              <p:cNvSpPr/>
              <p:nvPr/>
            </p:nvSpPr>
            <p:spPr>
              <a:xfrm>
                <a:off x="3163223" y="-11800771"/>
                <a:ext cx="2949555" cy="52578"/>
              </a:xfrm>
              <a:prstGeom prst="rect">
                <a:avLst/>
              </a:prstGeom>
              <a:solidFill>
                <a:srgbClr val="481831"/>
              </a:solidFill>
              <a:ln>
                <a:solidFill>
                  <a:srgbClr val="4818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pt-PT"/>
              </a:p>
            </p:txBody>
          </p:sp>
        </p:grpSp>
        <p:sp>
          <p:nvSpPr>
            <p:cNvPr id="19" name="Retângulo 18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 rotWithShape="1">
            <a:blip r:embed="rId2"/>
            <a:srcRect r="6767"/>
            <a:stretch/>
          </p:blipFill>
          <p:spPr>
            <a:xfrm>
              <a:off x="8558903" y="6243637"/>
              <a:ext cx="604838" cy="6223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40528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Personalizado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660066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1811</TotalTime>
  <Words>792</Words>
  <Application>Microsoft Office PowerPoint</Application>
  <PresentationFormat>Apresentação no Ecrã (4:3)</PresentationFormat>
  <Paragraphs>83</Paragraphs>
  <Slides>11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Helvetica</vt:lpstr>
      <vt:lpstr>Times New Roman</vt:lpstr>
      <vt:lpstr>Wingdings</vt:lpstr>
      <vt:lpstr>Tema do Office</vt:lpstr>
      <vt:lpstr>O aprendiz de investigador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Referências bibliográficas</dc:title>
  <dc:creator>Graça</dc:creator>
  <cp:lastModifiedBy>Graça Silva</cp:lastModifiedBy>
  <cp:revision>187</cp:revision>
  <dcterms:created xsi:type="dcterms:W3CDTF">2014-01-18T09:26:29Z</dcterms:created>
  <dcterms:modified xsi:type="dcterms:W3CDTF">2016-08-04T17:18:09Z</dcterms:modified>
</cp:coreProperties>
</file>