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316" r:id="rId3"/>
    <p:sldId id="302" r:id="rId4"/>
    <p:sldId id="279" r:id="rId5"/>
    <p:sldId id="310" r:id="rId6"/>
    <p:sldId id="296" r:id="rId7"/>
    <p:sldId id="297" r:id="rId8"/>
    <p:sldId id="299" r:id="rId9"/>
    <p:sldId id="300" r:id="rId10"/>
    <p:sldId id="301" r:id="rId11"/>
    <p:sldId id="305" r:id="rId12"/>
    <p:sldId id="304" r:id="rId13"/>
    <p:sldId id="312" r:id="rId14"/>
    <p:sldId id="314" r:id="rId15"/>
    <p:sldId id="313" r:id="rId16"/>
    <p:sldId id="306" r:id="rId17"/>
    <p:sldId id="315" r:id="rId18"/>
    <p:sldId id="303" r:id="rId1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831"/>
    <a:srgbClr val="7A003D"/>
    <a:srgbClr val="FFEBF5"/>
    <a:srgbClr val="660033"/>
    <a:srgbClr val="8E8E8E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3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9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409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9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91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70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20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43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72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286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1826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34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281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13.jpeg"/><Relationship Id="rId2" Type="http://schemas.openxmlformats.org/officeDocument/2006/relationships/image" Target="../media/image1.png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11.png"/><Relationship Id="rId10" Type="http://schemas.microsoft.com/office/2007/relationships/hdphoto" Target="../media/hdphoto6.wdp"/><Relationship Id="rId19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3"/>
            <a:ext cx="9143999" cy="1436120"/>
          </a:xfrm>
        </p:spPr>
        <p:txBody>
          <a:bodyPr>
            <a:noAutofit/>
          </a:bodyPr>
          <a:lstStyle/>
          <a:p>
            <a:r>
              <a:rPr lang="pt-PT" sz="3200" dirty="0"/>
              <a:t>Respeitar os direitos de </a:t>
            </a:r>
            <a:r>
              <a:rPr lang="pt-PT" sz="3200" dirty="0" smtClean="0"/>
              <a:t>autor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PT" sz="2300" b="1" dirty="0"/>
              <a:t>Referências bibliográficas de páginas web, de redes sociais e de outros documentos com imagens e </a:t>
            </a:r>
            <a:r>
              <a:rPr lang="pt-PT" sz="2300" b="1" dirty="0" smtClean="0"/>
              <a:t>sons</a:t>
            </a:r>
            <a:endParaRPr lang="pt-PT" sz="23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prstClr val="white">
                      <a:lumMod val="85000"/>
                    </a:prst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sp>
        <p:nvSpPr>
          <p:cNvPr id="19" name="Retângulo 18"/>
          <p:cNvSpPr/>
          <p:nvPr/>
        </p:nvSpPr>
        <p:spPr>
          <a:xfrm>
            <a:off x="6225089" y="3588430"/>
            <a:ext cx="2579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ensino secundário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9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417983"/>
            <a:ext cx="7886700" cy="4982340"/>
          </a:xfrm>
        </p:spPr>
        <p:txBody>
          <a:bodyPr rtlCol="0">
            <a:noAutofit/>
          </a:bodyPr>
          <a:lstStyle/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O </a:t>
            </a:r>
            <a:r>
              <a:rPr lang="pt-PT" sz="2200" dirty="0"/>
              <a:t>texto contido em páginas </a:t>
            </a:r>
            <a:r>
              <a:rPr lang="pt-PT" sz="2200" i="1" dirty="0"/>
              <a:t>web</a:t>
            </a:r>
            <a:r>
              <a:rPr lang="pt-PT" sz="2200" dirty="0"/>
              <a:t> é referenciado da mesma forma que um </a:t>
            </a:r>
            <a:r>
              <a:rPr lang="pt-PT" sz="2200" dirty="0" smtClean="0"/>
              <a:t>livro:</a:t>
            </a:r>
          </a:p>
          <a:p>
            <a:pPr marL="542925" indent="158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Autor</a:t>
            </a:r>
          </a:p>
          <a:p>
            <a:pPr marL="542925" indent="158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Data </a:t>
            </a:r>
            <a:r>
              <a:rPr lang="pt-PT" sz="2200" dirty="0"/>
              <a:t>de </a:t>
            </a:r>
            <a:r>
              <a:rPr lang="pt-PT" sz="2200" dirty="0" smtClean="0"/>
              <a:t>publicação</a:t>
            </a:r>
          </a:p>
          <a:p>
            <a:pPr marL="542925" indent="158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Título</a:t>
            </a:r>
          </a:p>
          <a:p>
            <a:pPr marL="542925" indent="158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URL </a:t>
            </a:r>
            <a:r>
              <a:rPr lang="pt-PT" sz="2200" dirty="0"/>
              <a:t>do </a:t>
            </a:r>
            <a:r>
              <a:rPr lang="pt-PT" sz="2200" dirty="0" smtClean="0"/>
              <a:t>documento</a:t>
            </a:r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1600" dirty="0" smtClean="0"/>
          </a:p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600" dirty="0" smtClean="0"/>
              <a:t>(Em caso de omissões </a:t>
            </a:r>
            <a:r>
              <a:rPr lang="pt-PT" sz="1600" dirty="0"/>
              <a:t>aplicar-se-ão as </a:t>
            </a:r>
            <a:r>
              <a:rPr lang="pt-PT" sz="1600" dirty="0" smtClean="0"/>
              <a:t>regras existentes para os outros tipos de documento)</a:t>
            </a:r>
            <a:endParaRPr lang="pt-PT" sz="16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Páginas </a:t>
            </a:r>
            <a:r>
              <a:rPr lang="pt-PT" sz="2400" b="1" i="1" dirty="0"/>
              <a:t>web</a:t>
            </a:r>
            <a:r>
              <a:rPr lang="pt-PT" sz="2400" b="1" dirty="0"/>
              <a:t>, redes sociais e outras fontes </a:t>
            </a:r>
            <a:r>
              <a:rPr lang="pt-PT" sz="2400" b="1" i="1" dirty="0"/>
              <a:t>online</a:t>
            </a:r>
            <a:endParaRPr lang="pt-PT" sz="2400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904618" y="4347266"/>
            <a:ext cx="7431934" cy="1215717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/>
            <a:r>
              <a:rPr lang="pt-PT" sz="2000" dirty="0"/>
              <a:t>Agência Portuguesa do Ambiente. (s/d). </a:t>
            </a:r>
            <a:r>
              <a:rPr lang="pt-PT" sz="2000" i="1" dirty="0"/>
              <a:t>Licenciamento das utilizações dos recursos hídricos</a:t>
            </a:r>
            <a:r>
              <a:rPr lang="pt-PT" sz="2000" dirty="0"/>
              <a:t>. Disponível em http://www.apambiente.pt/index.php?ref=17&amp;subref=826</a:t>
            </a:r>
          </a:p>
          <a:p>
            <a:pPr marL="450850" indent="-450850" algn="just"/>
            <a:endParaRPr lang="pt-PT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2787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656522"/>
            <a:ext cx="7886700" cy="4743801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Texto em blogue:</a:t>
            </a:r>
          </a:p>
          <a:p>
            <a:pPr marL="622300" lvl="8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(Acrescentam-se à data, o mês e o dia da publicação</a:t>
            </a:r>
            <a:r>
              <a:rPr lang="pt-PT" sz="2000" dirty="0" smtClean="0"/>
              <a:t>):</a:t>
            </a:r>
            <a:endParaRPr lang="pt-PT" sz="20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6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Páginas </a:t>
            </a:r>
            <a:r>
              <a:rPr lang="pt-PT" sz="2400" b="1" i="1" dirty="0"/>
              <a:t>web</a:t>
            </a:r>
            <a:r>
              <a:rPr lang="pt-PT" sz="2400" b="1" dirty="0"/>
              <a:t>, redes sociais e outras fontes </a:t>
            </a:r>
            <a:r>
              <a:rPr lang="pt-PT" sz="2400" b="1" i="1" dirty="0"/>
              <a:t>online</a:t>
            </a:r>
            <a:endParaRPr lang="pt-PT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901148" y="2798415"/>
            <a:ext cx="7431934" cy="183127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Biblioteca Escolar Clara Póvoa. (2013, dezembro 13). </a:t>
            </a:r>
            <a:r>
              <a:rPr lang="pt-PT" sz="2000" i="1" dirty="0"/>
              <a:t>A insustentável leveza dos ideais: Dia 20 de dezembro [dia Internacional da Solidariedade Humana]</a:t>
            </a:r>
            <a:r>
              <a:rPr lang="pt-PT" sz="2000" dirty="0"/>
              <a:t> [Mensagem em blogue]. Disponível em http://</a:t>
            </a:r>
            <a:r>
              <a:rPr lang="pt-PT" sz="2000" dirty="0" smtClean="0"/>
              <a:t>eleituras-besc.blogspot.pt/2013/12/a-insustentavel-leveza-dos-ideais_20.html</a:t>
            </a:r>
          </a:p>
          <a:p>
            <a:pPr marL="450850" indent="-450850" algn="just"/>
            <a:endParaRPr lang="pt-PT" dirty="0"/>
          </a:p>
        </p:txBody>
      </p:sp>
      <p:cxnSp>
        <p:nvCxnSpPr>
          <p:cNvPr id="14" name="Conexão reta unidirecional 13"/>
          <p:cNvCxnSpPr/>
          <p:nvPr/>
        </p:nvCxnSpPr>
        <p:spPr>
          <a:xfrm flipH="1">
            <a:off x="5565913" y="2422553"/>
            <a:ext cx="128151" cy="572336"/>
          </a:xfrm>
          <a:prstGeom prst="straightConnector1">
            <a:avLst/>
          </a:prstGeom>
          <a:ln w="12700">
            <a:solidFill>
              <a:srgbClr val="66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4173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616765"/>
            <a:ext cx="7886700" cy="4835792"/>
          </a:xfrm>
        </p:spPr>
        <p:txBody>
          <a:bodyPr rtlCol="0">
            <a:noAutofit/>
          </a:bodyPr>
          <a:lstStyle/>
          <a:p>
            <a:pPr marL="0" lvl="8" indent="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Afirmações </a:t>
            </a:r>
            <a:r>
              <a:rPr lang="pt-PT" sz="2200" dirty="0"/>
              <a:t>produzidas em redes sociais </a:t>
            </a:r>
            <a:r>
              <a:rPr lang="pt-PT" sz="2200" dirty="0" smtClean="0"/>
              <a:t>(</a:t>
            </a:r>
            <a:r>
              <a:rPr lang="pt-PT" sz="2200" i="1" dirty="0" err="1" smtClean="0"/>
              <a:t>Facebook</a:t>
            </a:r>
            <a:r>
              <a:rPr lang="pt-PT" sz="2200" dirty="0" smtClean="0"/>
              <a:t> </a:t>
            </a:r>
            <a:r>
              <a:rPr lang="pt-PT" sz="2200" dirty="0"/>
              <a:t>ou o </a:t>
            </a:r>
            <a:r>
              <a:rPr lang="pt-PT" sz="2200" i="1" dirty="0" err="1" smtClean="0"/>
              <a:t>Twitter</a:t>
            </a:r>
            <a:r>
              <a:rPr lang="pt-PT" sz="2200" dirty="0" smtClean="0"/>
              <a:t>):</a:t>
            </a:r>
          </a:p>
          <a:p>
            <a:pPr marL="0" lvl="8" indent="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355600" lvl="8" indent="-17780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entrada: </a:t>
            </a:r>
            <a:r>
              <a:rPr lang="pt-PT" sz="2200" dirty="0"/>
              <a:t>apelido do autor, seguido dos restantes nomes.</a:t>
            </a:r>
          </a:p>
          <a:p>
            <a:pPr marL="355600" lvl="8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Nome </a:t>
            </a:r>
            <a:r>
              <a:rPr lang="pt-PT" sz="2200" dirty="0"/>
              <a:t>no écran deve ser dado entre parêntesis retos. Caso exista apenas o nome do écran, este funciona como elemento de entrada e é colocado entre parêntesis retos.</a:t>
            </a:r>
          </a:p>
          <a:p>
            <a:pPr marL="355600" lvl="8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Título do </a:t>
            </a:r>
            <a:r>
              <a:rPr lang="pt-PT" sz="2200" i="1" dirty="0" err="1"/>
              <a:t>post</a:t>
            </a:r>
            <a:r>
              <a:rPr lang="pt-PT" sz="2200" dirty="0"/>
              <a:t> </a:t>
            </a:r>
            <a:r>
              <a:rPr lang="pt-PT" sz="2200" dirty="0" smtClean="0"/>
              <a:t>colocado </a:t>
            </a:r>
            <a:r>
              <a:rPr lang="pt-PT" sz="2200" dirty="0"/>
              <a:t>em itálico. Caso não </a:t>
            </a:r>
            <a:r>
              <a:rPr lang="pt-PT" sz="2200" dirty="0" smtClean="0"/>
              <a:t>exista título, </a:t>
            </a:r>
            <a:r>
              <a:rPr lang="pt-PT" sz="2200" dirty="0"/>
              <a:t>é transcrito o </a:t>
            </a:r>
            <a:r>
              <a:rPr lang="pt-PT" sz="2200" i="1" dirty="0" err="1"/>
              <a:t>post</a:t>
            </a:r>
            <a:r>
              <a:rPr lang="pt-PT" sz="2200" dirty="0"/>
              <a:t>, até 40 palavas </a:t>
            </a:r>
            <a:r>
              <a:rPr lang="pt-PT" sz="2200" dirty="0" smtClean="0"/>
              <a:t>(sem </a:t>
            </a:r>
            <a:r>
              <a:rPr lang="pt-PT" sz="2200" dirty="0"/>
              <a:t>ser </a:t>
            </a:r>
            <a:r>
              <a:rPr lang="pt-PT" sz="2200" dirty="0" smtClean="0"/>
              <a:t>em itálico).</a:t>
            </a: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Páginas </a:t>
            </a:r>
            <a:r>
              <a:rPr lang="pt-PT" sz="2400" b="1" i="1" dirty="0"/>
              <a:t>web</a:t>
            </a:r>
            <a:r>
              <a:rPr lang="pt-PT" sz="2400" b="1" dirty="0"/>
              <a:t>, redes sociais e outras fontes </a:t>
            </a:r>
            <a:r>
              <a:rPr lang="pt-PT" sz="2400" b="1" i="1" dirty="0"/>
              <a:t>online</a:t>
            </a:r>
            <a:endParaRPr lang="pt-PT" sz="2400" b="1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748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643270"/>
            <a:ext cx="7886700" cy="4757053"/>
          </a:xfrm>
        </p:spPr>
        <p:txBody>
          <a:bodyPr rtlCol="0">
            <a:noAutofit/>
          </a:bodyPr>
          <a:lstStyle/>
          <a:p>
            <a:pPr marL="0" lvl="8" indent="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Afirmações </a:t>
            </a:r>
            <a:r>
              <a:rPr lang="pt-PT" sz="2200" dirty="0"/>
              <a:t>produzidas em redes sociais </a:t>
            </a:r>
            <a:r>
              <a:rPr lang="pt-PT" sz="2200" dirty="0" smtClean="0"/>
              <a:t>(</a:t>
            </a:r>
            <a:r>
              <a:rPr lang="pt-PT" sz="2200" i="1" dirty="0" err="1" smtClean="0"/>
              <a:t>Facebook</a:t>
            </a:r>
            <a:r>
              <a:rPr lang="pt-PT" sz="2200" dirty="0" smtClean="0"/>
              <a:t> </a:t>
            </a:r>
            <a:r>
              <a:rPr lang="pt-PT" sz="2200" dirty="0"/>
              <a:t>ou o </a:t>
            </a:r>
            <a:r>
              <a:rPr lang="pt-PT" sz="2200" i="1" dirty="0" err="1" smtClean="0"/>
              <a:t>Twitter</a:t>
            </a:r>
            <a:r>
              <a:rPr lang="pt-PT" sz="2200" dirty="0" smtClean="0"/>
              <a:t>):</a:t>
            </a:r>
          </a:p>
          <a:p>
            <a:pPr marL="0" lvl="8" indent="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355600" lvl="8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Caso </a:t>
            </a:r>
            <a:r>
              <a:rPr lang="pt-PT" sz="2200" dirty="0"/>
              <a:t>se trate de um conjunto de </a:t>
            </a:r>
            <a:r>
              <a:rPr lang="pt-PT" sz="2200" i="1" dirty="0" err="1"/>
              <a:t>feed</a:t>
            </a:r>
            <a:r>
              <a:rPr lang="pt-PT" sz="2200" dirty="0"/>
              <a:t>, no lugar do título dá-se, entre parêntesis retos, uma descrição concisa e genérica do conteúdo.</a:t>
            </a:r>
          </a:p>
          <a:p>
            <a:pPr marL="355600" lvl="8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fonte específica (</a:t>
            </a:r>
            <a:r>
              <a:rPr lang="pt-PT" sz="2200" i="1" dirty="0" err="1"/>
              <a:t>Tweet</a:t>
            </a:r>
            <a:r>
              <a:rPr lang="pt-PT" sz="2200" dirty="0"/>
              <a:t>, mensagem no </a:t>
            </a:r>
            <a:r>
              <a:rPr lang="pt-PT" sz="2200" i="1" dirty="0" err="1"/>
              <a:t>Facebook</a:t>
            </a:r>
            <a:r>
              <a:rPr lang="pt-PT" sz="2200" dirty="0"/>
              <a:t>…), é </a:t>
            </a:r>
            <a:r>
              <a:rPr lang="pt-PT" sz="2200" dirty="0" smtClean="0"/>
              <a:t>identificada, </a:t>
            </a:r>
            <a:r>
              <a:rPr lang="pt-PT" sz="2200" dirty="0"/>
              <a:t>entre parêntesis retos.</a:t>
            </a:r>
          </a:p>
          <a:p>
            <a:pPr marL="355600" lvl="8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 URL é a última informação a disponibilizar e só se indica a data de recuperação da informação se o URL não estabelecer imediatamente a ligação para a informação referenciada.</a:t>
            </a:r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Páginas </a:t>
            </a:r>
            <a:r>
              <a:rPr lang="pt-PT" sz="2400" b="1" i="1" dirty="0"/>
              <a:t>web</a:t>
            </a:r>
            <a:r>
              <a:rPr lang="pt-PT" sz="2400" b="1" dirty="0"/>
              <a:t>, redes sociais e outras fontes </a:t>
            </a:r>
            <a:r>
              <a:rPr lang="pt-PT" sz="2400" b="1" i="1" dirty="0"/>
              <a:t>online</a:t>
            </a:r>
            <a:endParaRPr lang="pt-PT" sz="2400" b="1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605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056092"/>
            <a:ext cx="7886700" cy="5344231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Exemplos:</a:t>
            </a:r>
            <a:endParaRPr lang="pt-PT" sz="2200" dirty="0"/>
          </a:p>
          <a:p>
            <a:pPr marL="355600" lvl="0" indent="-177800" algn="just"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600" dirty="0" smtClean="0"/>
          </a:p>
          <a:p>
            <a:pPr marL="355600" lvl="0" indent="-177800" algn="just"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600" dirty="0"/>
          </a:p>
          <a:p>
            <a:pPr marL="355600" indent="-1778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Páginas </a:t>
            </a:r>
            <a:r>
              <a:rPr lang="pt-PT" sz="2400" b="1" i="1" dirty="0"/>
              <a:t>web</a:t>
            </a:r>
            <a:r>
              <a:rPr lang="pt-PT" sz="2400" b="1" dirty="0"/>
              <a:t>, redes sociais e outras fontes </a:t>
            </a:r>
            <a:r>
              <a:rPr lang="pt-PT" sz="2400" b="1" i="1" dirty="0"/>
              <a:t>online</a:t>
            </a:r>
            <a:endParaRPr lang="pt-PT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672860" y="1559061"/>
            <a:ext cx="7660222" cy="140038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/>
            <a:r>
              <a:rPr lang="pt-PT" sz="1800" dirty="0"/>
              <a:t>Gates, B. [Bill Gates]. (2013, fevereiro 26). #</a:t>
            </a:r>
            <a:r>
              <a:rPr lang="pt-PT" sz="1800" dirty="0" err="1"/>
              <a:t>Polio</a:t>
            </a:r>
            <a:r>
              <a:rPr lang="pt-PT" sz="1800" dirty="0"/>
              <a:t> </a:t>
            </a:r>
            <a:r>
              <a:rPr lang="pt-PT" sz="1800" dirty="0" err="1"/>
              <a:t>is</a:t>
            </a:r>
            <a:r>
              <a:rPr lang="pt-PT" sz="1800" dirty="0"/>
              <a:t> 99% </a:t>
            </a:r>
            <a:r>
              <a:rPr lang="pt-PT" sz="1800" dirty="0" err="1"/>
              <a:t>eradicated</a:t>
            </a:r>
            <a:r>
              <a:rPr lang="pt-PT" sz="1800" dirty="0"/>
              <a:t>. </a:t>
            </a:r>
            <a:r>
              <a:rPr lang="pt-PT" sz="1800" dirty="0" err="1"/>
              <a:t>Join</a:t>
            </a:r>
            <a:r>
              <a:rPr lang="pt-PT" sz="1800" dirty="0"/>
              <a:t> me &amp; @</a:t>
            </a:r>
            <a:r>
              <a:rPr lang="pt-PT" sz="1800" dirty="0" err="1"/>
              <a:t>FCBarcelona</a:t>
            </a:r>
            <a:r>
              <a:rPr lang="pt-PT" sz="1800" dirty="0"/>
              <a:t> as </a:t>
            </a:r>
            <a:r>
              <a:rPr lang="pt-PT" sz="1800" dirty="0" err="1"/>
              <a:t>we</a:t>
            </a:r>
            <a:r>
              <a:rPr lang="pt-PT" sz="1800" dirty="0"/>
              <a:t> </a:t>
            </a:r>
            <a:r>
              <a:rPr lang="pt-PT" sz="1800" dirty="0" err="1"/>
              <a:t>work</a:t>
            </a:r>
            <a:r>
              <a:rPr lang="pt-PT" sz="1800" dirty="0"/>
              <a:t> to </a:t>
            </a:r>
            <a:r>
              <a:rPr lang="pt-PT" sz="1800" dirty="0" err="1"/>
              <a:t>finish</a:t>
            </a:r>
            <a:r>
              <a:rPr lang="pt-PT" sz="1800" dirty="0"/>
              <a:t> </a:t>
            </a:r>
            <a:r>
              <a:rPr lang="pt-PT" sz="1800" dirty="0" err="1"/>
              <a:t>the</a:t>
            </a:r>
            <a:r>
              <a:rPr lang="pt-PT" sz="1800" dirty="0"/>
              <a:t> job </a:t>
            </a:r>
            <a:r>
              <a:rPr lang="pt-PT" sz="1800" dirty="0" err="1"/>
              <a:t>and</a:t>
            </a:r>
            <a:r>
              <a:rPr lang="pt-PT" sz="1800" dirty="0"/>
              <a:t> #</a:t>
            </a:r>
            <a:r>
              <a:rPr lang="pt-PT" sz="1800" dirty="0" err="1"/>
              <a:t>EndPolio</a:t>
            </a:r>
            <a:r>
              <a:rPr lang="pt-PT" sz="1800" dirty="0"/>
              <a:t>. Vídeo http://b-gat.es/X75Lvy [</a:t>
            </a:r>
            <a:r>
              <a:rPr lang="pt-PT" sz="1800" dirty="0" err="1"/>
              <a:t>Tweet</a:t>
            </a:r>
            <a:r>
              <a:rPr lang="pt-PT" sz="1800" dirty="0"/>
              <a:t>]. Disponível em https://twitter.com/BillGates/status/306195345845665792 </a:t>
            </a:r>
          </a:p>
          <a:p>
            <a:pPr marL="450850" indent="-450850"/>
            <a:endParaRPr lang="pt-PT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4" name="CaixaDeTexto 23"/>
          <p:cNvSpPr txBox="1"/>
          <p:nvPr/>
        </p:nvSpPr>
        <p:spPr>
          <a:xfrm>
            <a:off x="672860" y="3226709"/>
            <a:ext cx="7660222" cy="140038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1800" dirty="0"/>
              <a:t>Biblioteca Escolar Clara Póvoa. (2014, fevereiro 10). </a:t>
            </a:r>
            <a:r>
              <a:rPr lang="pt-PT" sz="1800" i="1" dirty="0"/>
              <a:t>Na semana para uma Internet Segura, saber navegar em segurança</a:t>
            </a:r>
            <a:r>
              <a:rPr lang="pt-PT" sz="1800" dirty="0"/>
              <a:t> [Atualização no </a:t>
            </a:r>
            <a:r>
              <a:rPr lang="pt-PT" sz="1800" dirty="0" err="1"/>
              <a:t>Facebook</a:t>
            </a:r>
            <a:r>
              <a:rPr lang="pt-PT" sz="1800" dirty="0"/>
              <a:t>]. Disponível em https://www.facebook.com/pages/Biblioteca-Escolar-Clara </a:t>
            </a:r>
            <a:r>
              <a:rPr lang="pt-PT" sz="1800" dirty="0" smtClean="0"/>
              <a:t>P%C3%B3voa/106243136104533?ref=</a:t>
            </a:r>
            <a:r>
              <a:rPr lang="pt-PT" sz="1800" dirty="0" err="1" smtClean="0"/>
              <a:t>tn_tnmn</a:t>
            </a:r>
            <a:endParaRPr lang="pt-PT" sz="1800" dirty="0" smtClean="0"/>
          </a:p>
          <a:p>
            <a:pPr marL="450850" indent="-450850" algn="just"/>
            <a:endParaRPr lang="pt-PT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672860" y="4862797"/>
            <a:ext cx="7660222" cy="140038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1800" dirty="0"/>
              <a:t>Ronaldo, Cristiano. [Cristiano Ronaldo]. (2014, fevereiro 10). </a:t>
            </a:r>
            <a:r>
              <a:rPr lang="pt-PT" sz="1800" dirty="0" err="1"/>
              <a:t>Hey</a:t>
            </a:r>
            <a:r>
              <a:rPr lang="pt-PT" sz="1800" dirty="0"/>
              <a:t> </a:t>
            </a:r>
            <a:r>
              <a:rPr lang="pt-PT" sz="1800" dirty="0" err="1"/>
              <a:t>guys</a:t>
            </a:r>
            <a:r>
              <a:rPr lang="pt-PT" sz="1800" dirty="0"/>
              <a:t>, </a:t>
            </a:r>
            <a:r>
              <a:rPr lang="pt-PT" sz="1800" dirty="0" err="1"/>
              <a:t>it</a:t>
            </a:r>
            <a:r>
              <a:rPr lang="pt-PT" sz="1800" dirty="0"/>
              <a:t> </a:t>
            </a:r>
            <a:r>
              <a:rPr lang="pt-PT" sz="1800" dirty="0" err="1"/>
              <a:t>was</a:t>
            </a:r>
            <a:r>
              <a:rPr lang="pt-PT" sz="1800" dirty="0"/>
              <a:t> </a:t>
            </a:r>
            <a:r>
              <a:rPr lang="pt-PT" sz="1800" dirty="0" err="1"/>
              <a:t>fabulous</a:t>
            </a:r>
            <a:r>
              <a:rPr lang="pt-PT" sz="1800" dirty="0"/>
              <a:t> to </a:t>
            </a:r>
            <a:r>
              <a:rPr lang="pt-PT" sz="1800" dirty="0" err="1"/>
              <a:t>celebrate</a:t>
            </a:r>
            <a:r>
              <a:rPr lang="pt-PT" sz="1800" dirty="0"/>
              <a:t> </a:t>
            </a:r>
            <a:r>
              <a:rPr lang="pt-PT" sz="1800" dirty="0" err="1"/>
              <a:t>my</a:t>
            </a:r>
            <a:r>
              <a:rPr lang="pt-PT" sz="1800" dirty="0"/>
              <a:t> </a:t>
            </a:r>
            <a:r>
              <a:rPr lang="pt-PT" sz="1800" dirty="0" err="1"/>
              <a:t>birthday</a:t>
            </a:r>
            <a:r>
              <a:rPr lang="pt-PT" sz="1800" dirty="0"/>
              <a:t> </a:t>
            </a:r>
            <a:r>
              <a:rPr lang="pt-PT" sz="1800" dirty="0" err="1"/>
              <a:t>yesterday</a:t>
            </a:r>
            <a:r>
              <a:rPr lang="pt-PT" sz="1800" dirty="0"/>
              <a:t> </a:t>
            </a:r>
            <a:r>
              <a:rPr lang="pt-PT" sz="1800" dirty="0" err="1"/>
              <a:t>with</a:t>
            </a:r>
            <a:r>
              <a:rPr lang="pt-PT" sz="1800" dirty="0"/>
              <a:t> </a:t>
            </a:r>
            <a:r>
              <a:rPr lang="pt-PT" sz="1800" dirty="0" err="1"/>
              <a:t>my</a:t>
            </a:r>
            <a:r>
              <a:rPr lang="pt-PT" sz="1800" dirty="0"/>
              <a:t> </a:t>
            </a:r>
            <a:r>
              <a:rPr lang="pt-PT" sz="1800" dirty="0" err="1"/>
              <a:t>friends</a:t>
            </a:r>
            <a:r>
              <a:rPr lang="pt-PT" sz="1800" dirty="0"/>
              <a:t> </a:t>
            </a:r>
            <a:r>
              <a:rPr lang="pt-PT" sz="1800" dirty="0" err="1"/>
              <a:t>and</a:t>
            </a:r>
            <a:r>
              <a:rPr lang="pt-PT" sz="1800" dirty="0"/>
              <a:t> </a:t>
            </a:r>
            <a:r>
              <a:rPr lang="pt-PT" sz="1800" dirty="0" err="1"/>
              <a:t>family</a:t>
            </a:r>
            <a:r>
              <a:rPr lang="pt-PT" sz="1800" dirty="0"/>
              <a:t>, I </a:t>
            </a:r>
            <a:r>
              <a:rPr lang="pt-PT" sz="1800" dirty="0" err="1"/>
              <a:t>had</a:t>
            </a:r>
            <a:r>
              <a:rPr lang="pt-PT" sz="1800" dirty="0"/>
              <a:t> a </a:t>
            </a:r>
            <a:r>
              <a:rPr lang="pt-PT" sz="1800" dirty="0" err="1"/>
              <a:t>great</a:t>
            </a:r>
            <a:r>
              <a:rPr lang="pt-PT" sz="1800" dirty="0"/>
              <a:t> time. </a:t>
            </a:r>
            <a:r>
              <a:rPr lang="pt-PT" sz="1800" dirty="0" err="1"/>
              <a:t>Thank</a:t>
            </a:r>
            <a:r>
              <a:rPr lang="pt-PT" sz="1800" dirty="0"/>
              <a:t> </a:t>
            </a:r>
            <a:r>
              <a:rPr lang="pt-PT" sz="1800" dirty="0" err="1"/>
              <a:t>you</a:t>
            </a:r>
            <a:r>
              <a:rPr lang="pt-PT" sz="1800" dirty="0"/>
              <a:t> </a:t>
            </a:r>
            <a:r>
              <a:rPr lang="pt-PT" sz="1800" dirty="0" err="1"/>
              <a:t>all</a:t>
            </a:r>
            <a:r>
              <a:rPr lang="pt-PT" sz="1800" dirty="0"/>
              <a:t>! [Mensagem no Google+]. Disponível em https://plus.google.com/+</a:t>
            </a:r>
            <a:r>
              <a:rPr lang="pt-PT" sz="1800" dirty="0" smtClean="0"/>
              <a:t>CristianoRonaldo/posts665792</a:t>
            </a:r>
          </a:p>
          <a:p>
            <a:pPr marL="450850" indent="-450850"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1687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364973"/>
            <a:ext cx="7886700" cy="5035349"/>
          </a:xfrm>
        </p:spPr>
        <p:txBody>
          <a:bodyPr rtlCol="0">
            <a:noAutofit/>
          </a:bodyPr>
          <a:lstStyle/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A entrada, os elementos a referir, a ordem e a pontuação são similares à de outros tipos de </a:t>
            </a:r>
            <a:r>
              <a:rPr lang="pt-PT" sz="2200" dirty="0" smtClean="0"/>
              <a:t>documento:</a:t>
            </a:r>
          </a:p>
          <a:p>
            <a:pPr marL="361950" lvl="8" indent="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 smtClean="0"/>
              <a:t>(Se </a:t>
            </a:r>
            <a:r>
              <a:rPr lang="pt-PT" sz="2000" dirty="0"/>
              <a:t>o documento foi encontrado </a:t>
            </a:r>
            <a:r>
              <a:rPr lang="pt-PT" sz="2000" i="1" dirty="0"/>
              <a:t>online</a:t>
            </a:r>
            <a:r>
              <a:rPr lang="pt-PT" sz="2000" dirty="0"/>
              <a:t>, deve referir-se o </a:t>
            </a:r>
            <a:r>
              <a:rPr lang="pt-PT" sz="2000" dirty="0" smtClean="0"/>
              <a:t>URL)</a:t>
            </a:r>
            <a:endParaRPr lang="pt-PT" sz="2000" dirty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Fotografia:</a:t>
            </a: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16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16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16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Folheto:</a:t>
            </a: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16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I</a:t>
            </a:r>
            <a:r>
              <a:rPr lang="pt-PT" sz="2400" b="1" dirty="0" smtClean="0"/>
              <a:t>magens</a:t>
            </a:r>
            <a:r>
              <a:rPr lang="pt-PT" sz="2400" b="1" dirty="0"/>
              <a:t>, folhetos, cartazes e </a:t>
            </a:r>
            <a:r>
              <a:rPr lang="pt-PT" sz="2400" b="1" dirty="0" smtClean="0"/>
              <a:t>outros</a:t>
            </a:r>
            <a:endParaRPr lang="pt-PT" sz="2400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901148" y="3163888"/>
            <a:ext cx="7431934" cy="87716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Salgado, S. (fotógrafo) (2010). </a:t>
            </a:r>
            <a:r>
              <a:rPr lang="pt-PT" sz="2000" i="1" dirty="0"/>
              <a:t>O trabalho </a:t>
            </a:r>
            <a:r>
              <a:rPr lang="pt-PT" sz="2000" dirty="0"/>
              <a:t>[Fotografia]. </a:t>
            </a:r>
            <a:r>
              <a:rPr lang="pt-PT" sz="1800" dirty="0"/>
              <a:t>Disponível em http://www.photography-now.net/sebastiao_salgado/portfolio1.html</a:t>
            </a:r>
          </a:p>
          <a:p>
            <a:pPr marL="450850" indent="-450850" algn="just"/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1148" y="4999496"/>
            <a:ext cx="7431934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Internet Segura. (2010). </a:t>
            </a:r>
            <a:r>
              <a:rPr lang="pt-PT" sz="2000" i="1" dirty="0"/>
              <a:t>Ser cidadão digital </a:t>
            </a:r>
            <a:r>
              <a:rPr lang="pt-PT" sz="2000" dirty="0"/>
              <a:t>[Folheto]. Disponível em http://www.internetsegura.pt/quiz#.</a:t>
            </a:r>
            <a:r>
              <a:rPr lang="pt-PT" sz="2000" dirty="0" smtClean="0"/>
              <a:t>UtMKp9J_uAg</a:t>
            </a:r>
          </a:p>
          <a:p>
            <a:pPr marL="450850" indent="-450850" algn="just"/>
            <a:endParaRPr lang="pt-PT" dirty="0"/>
          </a:p>
        </p:txBody>
      </p:sp>
      <p:grpSp>
        <p:nvGrpSpPr>
          <p:cNvPr id="16" name="Grupo 15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5222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" y="770187"/>
            <a:ext cx="9163880" cy="1865437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78295" y="928842"/>
            <a:ext cx="8547652" cy="1572312"/>
          </a:xfrm>
        </p:spPr>
        <p:txBody>
          <a:bodyPr rtlCol="0" anchor="t"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Lista </a:t>
            </a:r>
            <a:r>
              <a:rPr lang="pt-PT" sz="3200" b="1" dirty="0">
                <a:solidFill>
                  <a:schemeClr val="bg1">
                    <a:lumMod val="95000"/>
                  </a:schemeClr>
                </a:solidFill>
              </a:rPr>
              <a:t>de </a:t>
            </a: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referências:</a:t>
            </a:r>
            <a:endParaRPr lang="pt-PT" sz="3200" b="1" dirty="0">
              <a:solidFill>
                <a:schemeClr val="bg1">
                  <a:lumMod val="95000"/>
                </a:schemeClr>
              </a:solidFill>
            </a:endParaRP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(6.ª Ed.). Washington, DC: APA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Lee, C. (2013, outubro 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How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to cite social media in APA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Twitter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Facebook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Google+)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[Mensagem em blogue]. Disponível em http://blog.apastyle.org/apastyle/social-media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/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2900" dirty="0"/>
          </a:p>
        </p:txBody>
      </p:sp>
      <p:sp>
        <p:nvSpPr>
          <p:cNvPr id="12" name="Retângulo 11"/>
          <p:cNvSpPr/>
          <p:nvPr/>
        </p:nvSpPr>
        <p:spPr>
          <a:xfrm>
            <a:off x="-9940" y="4567937"/>
            <a:ext cx="9144001" cy="1721522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0" y="2844296"/>
            <a:ext cx="9134061" cy="1514969"/>
            <a:chOff x="0" y="2844296"/>
            <a:chExt cx="9134061" cy="1514969"/>
          </a:xfrm>
        </p:grpSpPr>
        <p:sp>
          <p:nvSpPr>
            <p:cNvPr id="13" name="Retângulo 12"/>
            <p:cNvSpPr/>
            <p:nvPr/>
          </p:nvSpPr>
          <p:spPr>
            <a:xfrm>
              <a:off x="0" y="2844296"/>
              <a:ext cx="9134061" cy="151496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4" name="Marcador de Posição de Conteúdo 2"/>
            <p:cNvSpPr txBox="1">
              <a:spLocks/>
            </p:cNvSpPr>
            <p:nvPr/>
          </p:nvSpPr>
          <p:spPr>
            <a:xfrm>
              <a:off x="278295" y="3071284"/>
              <a:ext cx="8501398" cy="118510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8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2100" b="1" dirty="0" smtClean="0">
                  <a:solidFill>
                    <a:schemeClr val="bg1">
                      <a:lumMod val="95000"/>
                    </a:schemeClr>
                  </a:solidFill>
                </a:rPr>
                <a:t>Outras fontes úteis: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Página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http://www.apastyle.org/index.aspx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Blogue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http://blog.apastyle.org/</a:t>
              </a:r>
              <a:endParaRPr lang="pt-PT" sz="2900" dirty="0"/>
            </a:p>
          </p:txBody>
        </p:sp>
      </p:grp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278295" y="4700626"/>
            <a:ext cx="8547652" cy="14561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pt-PT" sz="17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1700" b="1" dirty="0" smtClean="0">
                <a:solidFill>
                  <a:schemeClr val="bg1">
                    <a:lumMod val="95000"/>
                  </a:schemeClr>
                </a:solidFill>
              </a:rPr>
              <a:t>Ver ainda as apresentações no Aprendiz de Investigador: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500" dirty="0">
                <a:solidFill>
                  <a:schemeClr val="bg1">
                    <a:lumMod val="95000"/>
                  </a:schemeClr>
                </a:solidFill>
              </a:rPr>
              <a:t>Respeitar os direitos de </a:t>
            </a:r>
            <a:r>
              <a:rPr lang="pt-PT" sz="1500" dirty="0" smtClean="0">
                <a:solidFill>
                  <a:schemeClr val="bg1">
                    <a:lumMod val="95000"/>
                  </a:schemeClr>
                </a:solidFill>
              </a:rPr>
              <a:t>autor. As citações</a:t>
            </a:r>
            <a:endParaRPr lang="pt-PT" sz="15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500" dirty="0">
                <a:solidFill>
                  <a:schemeClr val="bg1">
                    <a:lumMod val="95000"/>
                  </a:schemeClr>
                </a:solidFill>
              </a:rPr>
              <a:t>Respeitar os direitos de autor</a:t>
            </a:r>
            <a:r>
              <a:rPr lang="pt-PT" sz="15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pt-PT" sz="1500" dirty="0">
                <a:solidFill>
                  <a:schemeClr val="bg1">
                    <a:lumMod val="95000"/>
                  </a:schemeClr>
                </a:solidFill>
              </a:rPr>
              <a:t>Respeitar os direitos de autor. Referências bibliográficas de livros,  publicações periódicas e </a:t>
            </a:r>
            <a:r>
              <a:rPr lang="pt-PT" sz="1500" dirty="0" smtClean="0">
                <a:solidFill>
                  <a:schemeClr val="bg1">
                    <a:lumMod val="95000"/>
                  </a:schemeClr>
                </a:solidFill>
              </a:rPr>
              <a:t>entrevistas</a:t>
            </a:r>
          </a:p>
          <a:p>
            <a:pPr marL="0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500" dirty="0">
                <a:solidFill>
                  <a:schemeClr val="bg1">
                    <a:lumMod val="95000"/>
                  </a:schemeClr>
                </a:solidFill>
              </a:rPr>
              <a:t>Respeitar os direitos de autor. A lista de referências </a:t>
            </a:r>
            <a:r>
              <a:rPr lang="pt-PT" sz="1500" dirty="0" smtClean="0">
                <a:solidFill>
                  <a:schemeClr val="bg1">
                    <a:lumMod val="95000"/>
                  </a:schemeClr>
                </a:solidFill>
              </a:rPr>
              <a:t>bibliográficas</a:t>
            </a:r>
            <a:endParaRPr lang="pt-PT" sz="15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pt-PT" sz="2400" b="1" dirty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622853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8174" y="954157"/>
            <a:ext cx="8547652" cy="2594801"/>
          </a:xfrm>
        </p:spPr>
        <p:txBody>
          <a:bodyPr rtlCol="0" anchor="t"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None/>
            </a:pPr>
            <a:endParaRPr lang="pt-PT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542925" indent="-54292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Título: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 O aprendiz de investigador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Respeitar os direitos de autor. Referências bibliográficas de páginas web, de redes sociais e de outros documentos com imagens e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sons.  Ensino secundário.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Autores: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 Graça Silva e Isabel Bernardo  |  Projeto </a:t>
            </a:r>
            <a:r>
              <a:rPr lang="pt-PT" sz="22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Fotos: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 Graça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Silva |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José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Plácido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Bibliotecas Escolares dos Agrupamentos de Escolas do Concelho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de Cantanhede,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2016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025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7" y="3934489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339047" y="4093763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investigador. Respeitar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os direitos de autor. Referências bibliográficas de páginas web, de redes sociais e de outros documentos com imagens e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sons.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Ensino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secundário.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5385556" y="3542614"/>
            <a:ext cx="3375728" cy="716624"/>
            <a:chOff x="5256559" y="3589214"/>
            <a:chExt cx="3375728" cy="716624"/>
          </a:xfrm>
        </p:grpSpPr>
        <p:grpSp>
          <p:nvGrpSpPr>
            <p:cNvPr id="33" name="Grupo 32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4" name="Imagem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39757" y="230188"/>
            <a:ext cx="9185345" cy="6593385"/>
            <a:chOff x="-39757" y="230188"/>
            <a:chExt cx="9185345" cy="6593385"/>
          </a:xfrm>
        </p:grpSpPr>
        <p:sp>
          <p:nvSpPr>
            <p:cNvPr id="6" name="Retângulo 5"/>
            <p:cNvSpPr/>
            <p:nvPr/>
          </p:nvSpPr>
          <p:spPr>
            <a:xfrm>
              <a:off x="-39757" y="1843088"/>
              <a:ext cx="9183757" cy="2828925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3076" name="Grupo 6"/>
            <p:cNvGrpSpPr>
              <a:grpSpLocks/>
            </p:cNvGrpSpPr>
            <p:nvPr/>
          </p:nvGrpSpPr>
          <p:grpSpPr bwMode="auto">
            <a:xfrm>
              <a:off x="1588" y="230188"/>
              <a:ext cx="9144000" cy="66675"/>
              <a:chOff x="0" y="234950"/>
              <a:chExt cx="9143999" cy="6584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0" y="247491"/>
                <a:ext cx="2949575" cy="532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194424" y="234950"/>
                <a:ext cx="2949575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097212" y="247491"/>
                <a:ext cx="2949575" cy="5329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0" name="Retângulo 19"/>
            <p:cNvSpPr/>
            <p:nvPr/>
          </p:nvSpPr>
          <p:spPr bwMode="auto">
            <a:xfrm>
              <a:off x="0" y="6546574"/>
              <a:ext cx="914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</p:grp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588" y="2346386"/>
            <a:ext cx="9142412" cy="1749364"/>
          </a:xfrm>
        </p:spPr>
        <p:txBody>
          <a:bodyPr rtlCol="0" anchor="ctr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A norma APA (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6.ª </a:t>
            </a: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ed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.)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pt-PT" sz="1400" dirty="0" smtClean="0">
                <a:solidFill>
                  <a:schemeClr val="bg1"/>
                </a:solidFill>
              </a:rPr>
              <a:t>APA </a:t>
            </a:r>
            <a:r>
              <a:rPr lang="pt-PT" sz="1400" dirty="0">
                <a:solidFill>
                  <a:schemeClr val="bg1"/>
                </a:solidFill>
              </a:rPr>
              <a:t>- </a:t>
            </a:r>
            <a:r>
              <a:rPr lang="pt-PT" sz="1400" dirty="0" err="1">
                <a:solidFill>
                  <a:schemeClr val="bg1"/>
                </a:solidFill>
              </a:rPr>
              <a:t>American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>
                <a:solidFill>
                  <a:schemeClr val="bg1"/>
                </a:solidFill>
              </a:rPr>
              <a:t>Psychological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 smtClean="0">
                <a:solidFill>
                  <a:schemeClr val="bg1"/>
                </a:solidFill>
              </a:rPr>
              <a:t>Association</a:t>
            </a:r>
            <a:endParaRPr lang="pt-PT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56447"/>
            <a:ext cx="7886700" cy="5087190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2" action="ppaction://hlinksldjump"/>
              </a:rPr>
              <a:t>Respeitar os direitos de autor</a:t>
            </a:r>
            <a:endParaRPr lang="pt-PT" sz="2400" dirty="0" smtClean="0"/>
          </a:p>
          <a:p>
            <a:pPr marL="177800" indent="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3" action="ppaction://hlinksldjump"/>
              </a:rPr>
              <a:t>Tipos </a:t>
            </a:r>
            <a:r>
              <a:rPr lang="pt-PT" sz="2400" dirty="0">
                <a:hlinkClick r:id="rId3" action="ppaction://hlinksldjump"/>
              </a:rPr>
              <a:t>de referências bibliográficas:</a:t>
            </a:r>
            <a:endParaRPr lang="pt-PT" sz="2400" dirty="0"/>
          </a:p>
          <a:p>
            <a:pPr marL="45085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pt-PT" sz="2000" dirty="0" smtClean="0">
                <a:hlinkClick r:id="rId3" action="ppaction://hlinksldjump"/>
              </a:rPr>
              <a:t>Documentos </a:t>
            </a:r>
            <a:r>
              <a:rPr lang="pt-PT" sz="2000" dirty="0">
                <a:hlinkClick r:id="rId3" action="ppaction://hlinksldjump"/>
              </a:rPr>
              <a:t>com imagens em movimento e com som</a:t>
            </a:r>
            <a:endParaRPr lang="pt-PT" sz="2000" dirty="0"/>
          </a:p>
          <a:p>
            <a:pPr marL="45085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pt-PT" sz="2000" dirty="0">
                <a:hlinkClick r:id="rId4" action="ppaction://hlinksldjump"/>
              </a:rPr>
              <a:t>Páginas </a:t>
            </a:r>
            <a:r>
              <a:rPr lang="pt-PT" sz="2000" i="1" dirty="0">
                <a:hlinkClick r:id="rId4" action="ppaction://hlinksldjump"/>
              </a:rPr>
              <a:t>web</a:t>
            </a:r>
            <a:r>
              <a:rPr lang="pt-PT" sz="2000" dirty="0">
                <a:hlinkClick r:id="rId4" action="ppaction://hlinksldjump"/>
              </a:rPr>
              <a:t>, redes sociais e outras fontes </a:t>
            </a:r>
            <a:r>
              <a:rPr lang="pt-PT" sz="2000" i="1" dirty="0">
                <a:hlinkClick r:id="rId4" action="ppaction://hlinksldjump"/>
              </a:rPr>
              <a:t>online</a:t>
            </a:r>
            <a:endParaRPr lang="pt-PT" sz="2000" dirty="0"/>
          </a:p>
          <a:p>
            <a:pPr marL="45085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pt-PT" sz="2000" dirty="0">
                <a:hlinkClick r:id="rId5" action="ppaction://hlinksldjump"/>
              </a:rPr>
              <a:t>Imagens, folhetos, cartazes e outros</a:t>
            </a:r>
            <a:endParaRPr lang="pt-PT" sz="2000" dirty="0"/>
          </a:p>
          <a:p>
            <a:pPr marL="45085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pt-PT" sz="20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smtClean="0"/>
              <a:t>sumário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6149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6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Respeitar os Direitos de Autor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307975" y="1219200"/>
            <a:ext cx="7886700" cy="5024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Em qualquer tipo de trabalho escolar que realizamos devemos, sempre, identificar as obras e os autores em que nos baseámos para o fazer, pois só assim estaremos a respeitar os direitos dos criadores, os seus autores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Para o fazer existem várias normas.  Nos agrupamentos de escolas do concelho de  Cantanhede  foi adotada a norma APA (6.ª edição) que é usada para fazer citações, transcrições e referências bibliográficas.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2683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338470"/>
            <a:ext cx="7886700" cy="5061853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referência a documentos de natureza audiovisual é similar à </a:t>
            </a:r>
            <a:r>
              <a:rPr lang="pt-PT" sz="2200" dirty="0" smtClean="0"/>
              <a:t>dos livros.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Os autores podem assumir várias funções podendo </a:t>
            </a:r>
            <a:r>
              <a:rPr lang="pt-PT" sz="2200" dirty="0"/>
              <a:t>ser realizadores, produtores, </a:t>
            </a:r>
            <a:r>
              <a:rPr lang="pt-PT" sz="2200" dirty="0" smtClean="0"/>
              <a:t>argumentistas. </a:t>
            </a:r>
            <a:r>
              <a:rPr lang="pt-PT" sz="2200" dirty="0"/>
              <a:t>A função intelectual </a:t>
            </a:r>
            <a:r>
              <a:rPr lang="pt-PT" sz="2200" dirty="0" smtClean="0"/>
              <a:t>é </a:t>
            </a:r>
            <a:r>
              <a:rPr lang="pt-PT" sz="2200" dirty="0"/>
              <a:t>indicada entre parêntesis curvos a seguir à identificação de cada </a:t>
            </a:r>
            <a:r>
              <a:rPr lang="pt-PT" sz="2200" dirty="0" smtClean="0"/>
              <a:t>nome.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</a:t>
            </a:r>
            <a:r>
              <a:rPr lang="pt-PT" sz="2200" dirty="0" smtClean="0"/>
              <a:t>É necessário </a:t>
            </a:r>
            <a:r>
              <a:rPr lang="pt-PT" sz="2200" dirty="0"/>
              <a:t>referir o suporte físico ou o tipo de documento, entre parêntesis retos a seguir ao título.</a:t>
            </a:r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Quando qualquer documento </a:t>
            </a:r>
            <a:r>
              <a:rPr lang="pt-PT" sz="2200" dirty="0" smtClean="0"/>
              <a:t>está online</a:t>
            </a:r>
            <a:r>
              <a:rPr lang="pt-PT" sz="2200" dirty="0"/>
              <a:t>, mesmo que exista em suporte físico (por exemplo, um filme que exista em DVD) deve referir-se o URL ou o DOI, se estiver disponível</a:t>
            </a:r>
            <a:r>
              <a:rPr lang="pt-PT" sz="2200" dirty="0" smtClean="0"/>
              <a:t>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Documentos </a:t>
            </a:r>
            <a:r>
              <a:rPr lang="pt-PT" sz="2400" b="1" dirty="0"/>
              <a:t>com imagens em movimento e com som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6107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028362"/>
            <a:ext cx="7886700" cy="5371962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Vídeo em </a:t>
            </a:r>
            <a:r>
              <a:rPr lang="pt-PT" sz="2200" dirty="0" smtClean="0"/>
              <a:t>videocassete </a:t>
            </a:r>
            <a:r>
              <a:rPr lang="pt-PT" sz="2200" dirty="0"/>
              <a:t>ou </a:t>
            </a:r>
            <a:r>
              <a:rPr lang="pt-PT" sz="2200" dirty="0" smtClean="0"/>
              <a:t>DVD: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Vídeo </a:t>
            </a:r>
            <a:r>
              <a:rPr lang="pt-PT" sz="2200" dirty="0"/>
              <a:t>alojado em páginas web </a:t>
            </a:r>
            <a:r>
              <a:rPr lang="pt-PT" sz="2200" dirty="0" smtClean="0"/>
              <a:t>(</a:t>
            </a:r>
            <a:r>
              <a:rPr lang="pt-PT" sz="2200" i="1" dirty="0" err="1" smtClean="0"/>
              <a:t>Youtube</a:t>
            </a:r>
            <a:r>
              <a:rPr lang="pt-PT" sz="2200" dirty="0" smtClean="0"/>
              <a:t>):</a:t>
            </a:r>
            <a:endParaRPr lang="pt-PT" sz="2200" i="1" dirty="0" smtClean="0"/>
          </a:p>
          <a:p>
            <a:pPr marL="62230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Esta regra de atribuição da autoria ao nome indicado no écran aplica-se quando o vídeo não se encontra submetido a nenhuma outra categoria como, por exemplo, um programa de </a:t>
            </a:r>
            <a:r>
              <a:rPr lang="pt-PT" sz="2000" dirty="0" smtClean="0"/>
              <a:t>televisão.</a:t>
            </a:r>
            <a:endParaRPr lang="pt-PT" sz="20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Documentos com imagens em movimento e com som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901148" y="1670985"/>
            <a:ext cx="7431934" cy="127727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 err="1"/>
              <a:t>Achbar</a:t>
            </a:r>
            <a:r>
              <a:rPr lang="pt-PT" sz="2000" dirty="0"/>
              <a:t>, M. (Diretor/Produtor), </a:t>
            </a:r>
            <a:r>
              <a:rPr lang="pt-PT" sz="2000" dirty="0" err="1"/>
              <a:t>Abbott</a:t>
            </a:r>
            <a:r>
              <a:rPr lang="pt-PT" sz="2000" dirty="0"/>
              <a:t>, J. (Diretor), </a:t>
            </a:r>
            <a:r>
              <a:rPr lang="pt-PT" sz="2000" dirty="0" err="1"/>
              <a:t>Bakan</a:t>
            </a:r>
            <a:r>
              <a:rPr lang="pt-PT" sz="2000" dirty="0"/>
              <a:t>, J. (Argumentista), &amp; </a:t>
            </a:r>
            <a:r>
              <a:rPr lang="pt-PT" sz="2000" dirty="0" err="1"/>
              <a:t>Simpson</a:t>
            </a:r>
            <a:r>
              <a:rPr lang="pt-PT" sz="2000" dirty="0"/>
              <a:t>, B. (Produtor). (2004). </a:t>
            </a:r>
            <a:r>
              <a:rPr lang="pt-PT" sz="2000" i="1" dirty="0" err="1"/>
              <a:t>The</a:t>
            </a:r>
            <a:r>
              <a:rPr lang="pt-PT" sz="2000" i="1" dirty="0"/>
              <a:t> </a:t>
            </a:r>
            <a:r>
              <a:rPr lang="pt-PT" sz="2000" i="1" dirty="0" err="1"/>
              <a:t>corporation</a:t>
            </a:r>
            <a:r>
              <a:rPr lang="pt-PT" sz="2000" i="1" dirty="0"/>
              <a:t> </a:t>
            </a:r>
            <a:r>
              <a:rPr lang="pt-PT" sz="2000" dirty="0"/>
              <a:t>[DVD]. Canada: </a:t>
            </a:r>
            <a:r>
              <a:rPr lang="pt-PT" sz="2000" dirty="0" err="1"/>
              <a:t>Big</a:t>
            </a:r>
            <a:r>
              <a:rPr lang="pt-PT" sz="2000" dirty="0"/>
              <a:t> Picture Media </a:t>
            </a:r>
            <a:r>
              <a:rPr lang="pt-PT" sz="2000" dirty="0" err="1"/>
              <a:t>Corporation</a:t>
            </a:r>
            <a:r>
              <a:rPr lang="pt-PT" sz="2000" dirty="0" smtClean="0"/>
              <a:t>.</a:t>
            </a:r>
          </a:p>
          <a:p>
            <a:pPr marL="450850" indent="-450850" algn="just"/>
            <a:endParaRPr lang="pt-PT" dirty="0"/>
          </a:p>
          <a:p>
            <a:pPr marL="450850" indent="-450850"/>
            <a:endParaRPr lang="pt-PT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01148" y="4950976"/>
            <a:ext cx="7431934" cy="1292662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Vilarinho, S. [nome no écran]. (2012, dezembro 2). </a:t>
            </a:r>
            <a:r>
              <a:rPr lang="pt-PT" sz="2000" i="1" dirty="0"/>
              <a:t>A Fada Oriana: animação realizada em Desenho A</a:t>
            </a:r>
            <a:r>
              <a:rPr lang="pt-PT" sz="2000" dirty="0"/>
              <a:t> [Ficheiro de vídeo].  Disponível em http://</a:t>
            </a:r>
            <a:r>
              <a:rPr lang="pt-PT" sz="2000" dirty="0" smtClean="0"/>
              <a:t>www.youtube.com/watch?v=k7KZKwaUAJM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8269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028362"/>
            <a:ext cx="7886700" cy="5371962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Filme: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Programa televisivo (documentário, programa de debates e entrevistas</a:t>
            </a:r>
            <a:r>
              <a:rPr lang="pt-PT" sz="2200" dirty="0" smtClean="0"/>
              <a:t>…):</a:t>
            </a:r>
            <a:endParaRPr lang="pt-PT" sz="2200" dirty="0"/>
          </a:p>
          <a:p>
            <a:pPr marL="62230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Deve indicar-se o dia e o mês em que o programa foi </a:t>
            </a:r>
            <a:r>
              <a:rPr lang="pt-PT" sz="2000" dirty="0" smtClean="0"/>
              <a:t>emitido.</a:t>
            </a:r>
            <a:endParaRPr lang="pt-PT" sz="20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Documentos com imagens em movimento e com som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901148" y="1644481"/>
            <a:ext cx="7431934" cy="969496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Gilbert, B. (Produtor</a:t>
            </a:r>
            <a:r>
              <a:rPr lang="pt-PT" sz="2000" dirty="0" smtClean="0"/>
              <a:t>), </a:t>
            </a:r>
            <a:r>
              <a:rPr lang="pt-PT" sz="2000" dirty="0"/>
              <a:t>&amp; Higgins, C. (Diretor). (1980). </a:t>
            </a:r>
            <a:r>
              <a:rPr lang="pt-PT" sz="2000" i="1" dirty="0"/>
              <a:t>Nine to </a:t>
            </a:r>
            <a:r>
              <a:rPr lang="pt-PT" sz="2000" i="1" dirty="0" err="1"/>
              <a:t>five</a:t>
            </a:r>
            <a:r>
              <a:rPr lang="pt-PT" sz="2000" i="1" dirty="0"/>
              <a:t> </a:t>
            </a:r>
            <a:r>
              <a:rPr lang="pt-PT" sz="2000" dirty="0"/>
              <a:t>[Filme]. United </a:t>
            </a:r>
            <a:r>
              <a:rPr lang="pt-PT" sz="2000" dirty="0" err="1"/>
              <a:t>States</a:t>
            </a:r>
            <a:r>
              <a:rPr lang="pt-PT" sz="2000" dirty="0"/>
              <a:t>: </a:t>
            </a:r>
            <a:r>
              <a:rPr lang="pt-PT" sz="2000" dirty="0" err="1"/>
              <a:t>Twentieth</a:t>
            </a:r>
            <a:r>
              <a:rPr lang="pt-PT" sz="2000" dirty="0"/>
              <a:t> </a:t>
            </a:r>
            <a:r>
              <a:rPr lang="pt-PT" sz="2000" dirty="0" err="1"/>
              <a:t>Century</a:t>
            </a:r>
            <a:r>
              <a:rPr lang="pt-PT" sz="2000" dirty="0"/>
              <a:t> Fox. </a:t>
            </a:r>
            <a:endParaRPr lang="pt-PT" sz="2000" dirty="0" smtClean="0"/>
          </a:p>
          <a:p>
            <a:pPr marL="450850" indent="-450850" algn="just"/>
            <a:endParaRPr lang="pt-PT" dirty="0"/>
          </a:p>
          <a:p>
            <a:pPr marL="450850" indent="-450850"/>
            <a:endParaRPr lang="pt-PT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01148" y="4903841"/>
            <a:ext cx="7431934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Anderson, R., &amp; Morgan, C. (Produtores). (2008, </a:t>
            </a:r>
            <a:r>
              <a:rPr lang="pt-PT" sz="2000" dirty="0" err="1"/>
              <a:t>June</a:t>
            </a:r>
            <a:r>
              <a:rPr lang="pt-PT" sz="2000" dirty="0"/>
              <a:t> 20). </a:t>
            </a:r>
            <a:r>
              <a:rPr lang="pt-PT" sz="2000" i="1" dirty="0"/>
              <a:t>60 minutos </a:t>
            </a:r>
            <a:r>
              <a:rPr lang="pt-PT" sz="2000" dirty="0"/>
              <a:t>[Programa de televisão]. Washington, DC: CBS </a:t>
            </a:r>
            <a:r>
              <a:rPr lang="pt-PT" sz="2000" dirty="0" err="1"/>
              <a:t>News</a:t>
            </a:r>
            <a:r>
              <a:rPr lang="pt-PT" sz="2000" dirty="0"/>
              <a:t>. </a:t>
            </a:r>
            <a:endParaRPr lang="pt-PT" sz="2000" dirty="0" smtClean="0"/>
          </a:p>
          <a:p>
            <a:pPr marL="450850" indent="-450850" algn="just"/>
            <a:endParaRPr lang="pt-PT" dirty="0"/>
          </a:p>
        </p:txBody>
      </p:sp>
      <p:cxnSp>
        <p:nvCxnSpPr>
          <p:cNvPr id="14" name="Conexão reta unidirecional 13"/>
          <p:cNvCxnSpPr/>
          <p:nvPr/>
        </p:nvCxnSpPr>
        <p:spPr>
          <a:xfrm>
            <a:off x="5989982" y="4649810"/>
            <a:ext cx="371062" cy="414607"/>
          </a:xfrm>
          <a:prstGeom prst="straightConnector1">
            <a:avLst/>
          </a:prstGeom>
          <a:ln w="12700">
            <a:solidFill>
              <a:srgbClr val="66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upo 15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8" name="Retângulo 17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0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2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235480"/>
            <a:ext cx="7886700" cy="5164843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Programa televisivo (episódio de uma série</a:t>
            </a:r>
            <a:r>
              <a:rPr lang="pt-PT" sz="2200" dirty="0" smtClean="0"/>
              <a:t>):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Gravação </a:t>
            </a:r>
            <a:r>
              <a:rPr lang="pt-PT" sz="2200" dirty="0"/>
              <a:t>áudio (cassete ou CD</a:t>
            </a:r>
            <a:r>
              <a:rPr lang="pt-PT" sz="2200" dirty="0" smtClean="0"/>
              <a:t>):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Documentos com imagens em movimento e com som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901148" y="1982410"/>
            <a:ext cx="7431934" cy="1646605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 err="1"/>
              <a:t>Whedon</a:t>
            </a:r>
            <a:r>
              <a:rPr lang="pt-PT" sz="2000" dirty="0"/>
              <a:t>, J. (Diretor). (1999, dezembro 14). </a:t>
            </a:r>
            <a:r>
              <a:rPr lang="pt-PT" sz="2000" i="1" dirty="0" err="1"/>
              <a:t>Hush</a:t>
            </a:r>
            <a:r>
              <a:rPr lang="pt-PT" sz="2000" dirty="0"/>
              <a:t> [Episódio de série de televisão]. In </a:t>
            </a:r>
            <a:r>
              <a:rPr lang="pt-PT" sz="2000" dirty="0" err="1"/>
              <a:t>Whedon</a:t>
            </a:r>
            <a:r>
              <a:rPr lang="pt-PT" sz="2000" dirty="0"/>
              <a:t>, J., </a:t>
            </a:r>
            <a:r>
              <a:rPr lang="pt-PT" sz="2000" dirty="0" err="1"/>
              <a:t>Berman</a:t>
            </a:r>
            <a:r>
              <a:rPr lang="pt-PT" sz="2000" dirty="0"/>
              <a:t>, G., </a:t>
            </a:r>
            <a:r>
              <a:rPr lang="pt-PT" sz="2000" dirty="0" err="1"/>
              <a:t>Gallin</a:t>
            </a:r>
            <a:r>
              <a:rPr lang="pt-PT" sz="2000" dirty="0"/>
              <a:t>, S., </a:t>
            </a:r>
            <a:r>
              <a:rPr lang="pt-PT" sz="2000" dirty="0" err="1"/>
              <a:t>Kuzui</a:t>
            </a:r>
            <a:r>
              <a:rPr lang="pt-PT" sz="2000" dirty="0"/>
              <a:t>, F., &amp; </a:t>
            </a:r>
            <a:r>
              <a:rPr lang="pt-PT" sz="2000" dirty="0" err="1"/>
              <a:t>Kuzui,K</a:t>
            </a:r>
            <a:r>
              <a:rPr lang="pt-PT" sz="2000" dirty="0"/>
              <a:t>. (Produtores executivos), </a:t>
            </a:r>
            <a:r>
              <a:rPr lang="pt-PT" sz="2000" dirty="0" err="1"/>
              <a:t>Buffy</a:t>
            </a:r>
            <a:r>
              <a:rPr lang="pt-PT" sz="2000" dirty="0"/>
              <a:t> </a:t>
            </a:r>
            <a:r>
              <a:rPr lang="pt-PT" sz="2000" dirty="0" err="1"/>
              <a:t>the</a:t>
            </a:r>
            <a:r>
              <a:rPr lang="pt-PT" sz="2000" dirty="0"/>
              <a:t> Vampire </a:t>
            </a:r>
            <a:r>
              <a:rPr lang="pt-PT" sz="2000" dirty="0" err="1"/>
              <a:t>Slayer</a:t>
            </a:r>
            <a:r>
              <a:rPr lang="pt-PT" sz="2000" dirty="0"/>
              <a:t>. </a:t>
            </a:r>
            <a:r>
              <a:rPr lang="pt-PT" sz="2000" dirty="0" err="1"/>
              <a:t>Burbank</a:t>
            </a:r>
            <a:r>
              <a:rPr lang="pt-PT" sz="2000" dirty="0"/>
              <a:t>, CA: </a:t>
            </a:r>
            <a:r>
              <a:rPr lang="pt-PT" sz="2000" dirty="0" err="1"/>
              <a:t>Warner</a:t>
            </a:r>
            <a:r>
              <a:rPr lang="pt-PT" sz="2000" dirty="0"/>
              <a:t> </a:t>
            </a:r>
            <a:r>
              <a:rPr lang="pt-PT" sz="2000" dirty="0" err="1"/>
              <a:t>Bros</a:t>
            </a:r>
            <a:r>
              <a:rPr lang="pt-PT" sz="2000" dirty="0" smtClean="0"/>
              <a:t>.</a:t>
            </a:r>
          </a:p>
          <a:p>
            <a:pPr marL="450850" indent="-450850" algn="just"/>
            <a:endParaRPr lang="pt-PT" dirty="0"/>
          </a:p>
          <a:p>
            <a:pPr marL="450850" indent="-450850" algn="just"/>
            <a:endParaRPr lang="pt-PT" dirty="0"/>
          </a:p>
          <a:p>
            <a:pPr marL="450850" indent="-450850"/>
            <a:endParaRPr lang="pt-PT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01148" y="4805789"/>
            <a:ext cx="7431934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 err="1"/>
              <a:t>Nhat</a:t>
            </a:r>
            <a:r>
              <a:rPr lang="pt-PT" sz="2000" dirty="0"/>
              <a:t> </a:t>
            </a:r>
            <a:r>
              <a:rPr lang="pt-PT" sz="2000" dirty="0" err="1"/>
              <a:t>Hanh</a:t>
            </a:r>
            <a:r>
              <a:rPr lang="pt-PT" sz="2000" dirty="0"/>
              <a:t>, T. (voz). (1998). </a:t>
            </a:r>
            <a:r>
              <a:rPr lang="pt-PT" sz="2000" i="1" dirty="0"/>
              <a:t>O livro do dia </a:t>
            </a:r>
            <a:r>
              <a:rPr lang="pt-PT" sz="2000" dirty="0"/>
              <a:t>[CD]. Boulder, CO: </a:t>
            </a:r>
            <a:r>
              <a:rPr lang="pt-PT" sz="2000" dirty="0" err="1"/>
              <a:t>Sounds</a:t>
            </a:r>
            <a:r>
              <a:rPr lang="pt-PT" sz="2000" dirty="0"/>
              <a:t> </a:t>
            </a:r>
            <a:r>
              <a:rPr lang="pt-PT" sz="2000" dirty="0" err="1"/>
              <a:t>True</a:t>
            </a:r>
            <a:r>
              <a:rPr lang="pt-PT" sz="2000" dirty="0"/>
              <a:t> </a:t>
            </a:r>
            <a:r>
              <a:rPr lang="pt-PT" sz="2000" dirty="0" err="1"/>
              <a:t>Audio</a:t>
            </a:r>
            <a:r>
              <a:rPr lang="pt-PT" sz="2000" dirty="0"/>
              <a:t>. </a:t>
            </a:r>
          </a:p>
          <a:p>
            <a:pPr marL="450850" indent="-450850" algn="just"/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294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524000"/>
            <a:ext cx="7886700" cy="4876323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Gravação áudio (</a:t>
            </a:r>
            <a:r>
              <a:rPr lang="pt-PT" sz="2200" i="1" dirty="0" err="1"/>
              <a:t>podcast</a:t>
            </a:r>
            <a:r>
              <a:rPr lang="pt-PT" sz="2200" dirty="0"/>
              <a:t> disponível </a:t>
            </a:r>
            <a:r>
              <a:rPr lang="pt-PT" sz="2200" i="1" dirty="0"/>
              <a:t>online</a:t>
            </a:r>
            <a:r>
              <a:rPr lang="pt-PT" sz="2200" dirty="0" smtClean="0"/>
              <a:t>):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lvl="8" indent="-177800" algn="just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Música </a:t>
            </a:r>
            <a:r>
              <a:rPr lang="pt-PT" sz="2200" dirty="0" smtClean="0"/>
              <a:t>gravada: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/>
              <a:t>Documentos com imagens em movimento e com som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901148" y="2266388"/>
            <a:ext cx="7431934" cy="1523494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Marques, C. V. (voz). (1998). </a:t>
            </a:r>
            <a:r>
              <a:rPr lang="pt-PT" sz="2000" i="1" dirty="0"/>
              <a:t>O livro do dia. “A identidade cultural” de Vasco Graça Moura</a:t>
            </a:r>
            <a:r>
              <a:rPr lang="pt-PT" sz="2000" dirty="0"/>
              <a:t> [Emissão rádio]. TSF. Disponível em http://www.tsf.pt/Programas/programa.aspx?content_id=2316097&amp;audio_id=3623834</a:t>
            </a:r>
          </a:p>
          <a:p>
            <a:pPr marL="450850" indent="-450850" algn="just"/>
            <a:endParaRPr lang="pt-PT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01148" y="5057730"/>
            <a:ext cx="7431934" cy="600164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Jackson, M. (1982). </a:t>
            </a:r>
            <a:r>
              <a:rPr lang="pt-PT" sz="2000" i="1" dirty="0"/>
              <a:t>Beat </a:t>
            </a:r>
            <a:r>
              <a:rPr lang="pt-PT" sz="2000" i="1" dirty="0" err="1"/>
              <a:t>it</a:t>
            </a:r>
            <a:r>
              <a:rPr lang="pt-PT" sz="2000" i="1" dirty="0"/>
              <a:t>. </a:t>
            </a:r>
            <a:r>
              <a:rPr lang="pt-PT" sz="2000" i="1" dirty="0" err="1"/>
              <a:t>On</a:t>
            </a:r>
            <a:r>
              <a:rPr lang="pt-PT" sz="2000" i="1" dirty="0"/>
              <a:t> Thriller </a:t>
            </a:r>
            <a:r>
              <a:rPr lang="pt-PT" sz="2000" dirty="0"/>
              <a:t>[CD]. New York: Sony </a:t>
            </a:r>
            <a:r>
              <a:rPr lang="pt-PT" sz="2000" dirty="0" err="1"/>
              <a:t>Music</a:t>
            </a:r>
            <a:r>
              <a:rPr lang="pt-PT" sz="2000" dirty="0" smtClean="0"/>
              <a:t>.</a:t>
            </a:r>
          </a:p>
          <a:p>
            <a:pPr marL="450850" indent="-450850" algn="just"/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8668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1868</TotalTime>
  <Words>1512</Words>
  <Application>Microsoft Office PowerPoint</Application>
  <PresentationFormat>Apresentação no Ecrã (4:3)</PresentationFormat>
  <Paragraphs>199</Paragraphs>
  <Slides>17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1_Tema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184</cp:revision>
  <dcterms:created xsi:type="dcterms:W3CDTF">2014-01-18T09:26:29Z</dcterms:created>
  <dcterms:modified xsi:type="dcterms:W3CDTF">2017-02-03T13:49:28Z</dcterms:modified>
</cp:coreProperties>
</file>