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notesMasterIdLst>
    <p:notesMasterId r:id="rId27"/>
  </p:notesMasterIdLst>
  <p:sldIdLst>
    <p:sldId id="331" r:id="rId3"/>
    <p:sldId id="302" r:id="rId4"/>
    <p:sldId id="311" r:id="rId5"/>
    <p:sldId id="316" r:id="rId6"/>
    <p:sldId id="312" r:id="rId7"/>
    <p:sldId id="317" r:id="rId8"/>
    <p:sldId id="313" r:id="rId9"/>
    <p:sldId id="318" r:id="rId10"/>
    <p:sldId id="315" r:id="rId11"/>
    <p:sldId id="319" r:id="rId12"/>
    <p:sldId id="314" r:id="rId13"/>
    <p:sldId id="320" r:id="rId14"/>
    <p:sldId id="289" r:id="rId15"/>
    <p:sldId id="322" r:id="rId16"/>
    <p:sldId id="323" r:id="rId17"/>
    <p:sldId id="324" r:id="rId18"/>
    <p:sldId id="325" r:id="rId19"/>
    <p:sldId id="326" r:id="rId20"/>
    <p:sldId id="327" r:id="rId21"/>
    <p:sldId id="328" r:id="rId22"/>
    <p:sldId id="329" r:id="rId23"/>
    <p:sldId id="330" r:id="rId24"/>
    <p:sldId id="278" r:id="rId25"/>
    <p:sldId id="303" r:id="rId26"/>
  </p:sldIdLst>
  <p:sldSz cx="9144000" cy="6858000" type="screen4x3"/>
  <p:notesSz cx="6858000" cy="9144000"/>
  <p:defaultTextStyle>
    <a:defPPr>
      <a:defRPr lang="pt-P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Graça" initials="G" lastIdx="5" clrIdx="0">
    <p:extLst/>
  </p:cmAuthor>
  <p:cmAuthor id="2" name="Isabel" initials="I" lastIdx="4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81831"/>
    <a:srgbClr val="7A003D"/>
    <a:srgbClr val="FFEBF5"/>
    <a:srgbClr val="660033"/>
    <a:srgbClr val="8E8E8E"/>
    <a:srgbClr val="FFCC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édio 2 - Destaqu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2" d="100"/>
          <a:sy n="72" d="100"/>
        </p:scale>
        <p:origin x="1266" y="5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commentAuthors" Target="commentAuthor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PT"/>
          </a:p>
        </p:txBody>
      </p:sp>
      <p:sp>
        <p:nvSpPr>
          <p:cNvPr id="3" name="Marcador de Posição d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E54154-DAFD-4118-B86B-28F6DAB81031}" type="datetimeFigureOut">
              <a:rPr lang="pt-PT" smtClean="0"/>
              <a:t>03-02-2017</a:t>
            </a:fld>
            <a:endParaRPr lang="pt-PT"/>
          </a:p>
        </p:txBody>
      </p:sp>
      <p:sp>
        <p:nvSpPr>
          <p:cNvPr id="4" name="Marcador de Posição da Imagem do Diapositivo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PT"/>
          </a:p>
        </p:txBody>
      </p:sp>
      <p:sp>
        <p:nvSpPr>
          <p:cNvPr id="5" name="Marcador de Posição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09AB10C-F6D7-489E-8BFD-AF7D159CCB85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5566076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9AB10C-F6D7-489E-8BFD-AF7D159CCB85}" type="slidenum">
              <a:rPr lang="pt-PT" smtClean="0">
                <a:solidFill>
                  <a:prstClr val="black"/>
                </a:solidFill>
              </a:rPr>
              <a:pPr/>
              <a:t>1</a:t>
            </a:fld>
            <a:endParaRPr lang="pt-P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486686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PT" smtClean="0"/>
              <a:t>Clique para editar o estilo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PT" smtClean="0"/>
              <a:t>Faça clique para editar o estilo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ED8BA9-56A0-46C9-A242-3A8038846A2C}" type="datetimeFigureOut">
              <a:rPr lang="pt-PT" smtClean="0"/>
              <a:t>03-02-2017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6AF56-4B67-446F-9E64-D1DB91503AD1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0280360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ED8BA9-56A0-46C9-A242-3A8038846A2C}" type="datetimeFigureOut">
              <a:rPr lang="pt-PT" smtClean="0"/>
              <a:t>03-02-2017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6AF56-4B67-446F-9E64-D1DB91503AD1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3332985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pt-PT" smtClean="0"/>
              <a:t>Clique para editar o estilo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ED8BA9-56A0-46C9-A242-3A8038846A2C}" type="datetimeFigureOut">
              <a:rPr lang="pt-PT" smtClean="0"/>
              <a:t>03-02-2017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6AF56-4B67-446F-9E64-D1DB91503AD1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32059695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PT" smtClean="0"/>
              <a:t>Clique para editar o estilo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PT" smtClean="0"/>
              <a:t>Faça clique para editar o estilo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ED8BA9-56A0-46C9-A242-3A8038846A2C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03-02-2017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6AF56-4B67-446F-9E64-D1DB91503AD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470552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obje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ED8BA9-56A0-46C9-A242-3A8038846A2C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03-02-2017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6AF56-4B67-446F-9E64-D1DB91503AD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568552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c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PT" smtClean="0"/>
              <a:t>Clique para editar o estilo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ED8BA9-56A0-46C9-A242-3A8038846A2C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03-02-2017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6AF56-4B67-446F-9E64-D1DB91503AD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052789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ED8BA9-56A0-46C9-A242-3A8038846A2C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03-02-2017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6AF56-4B67-446F-9E64-D1DB91503AD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387732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pt-PT" smtClean="0"/>
              <a:t>Clique para editar o estilo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ED8BA9-56A0-46C9-A242-3A8038846A2C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03-02-2017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6AF56-4B67-446F-9E64-D1DB91503AD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884597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ED8BA9-56A0-46C9-A242-3A8038846A2C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03-02-2017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6AF56-4B67-446F-9E64-D1DB91503AD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749364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ED8BA9-56A0-46C9-A242-3A8038846A2C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03-02-2017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6AF56-4B67-446F-9E64-D1DB91503AD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451565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PT" smtClean="0"/>
              <a:t>Clique para editar o estilo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ED8BA9-56A0-46C9-A242-3A8038846A2C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03-02-2017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6AF56-4B67-446F-9E64-D1DB91503AD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52057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obje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ED8BA9-56A0-46C9-A242-3A8038846A2C}" type="datetimeFigureOut">
              <a:rPr lang="pt-PT" smtClean="0"/>
              <a:t>03-02-2017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6AF56-4B67-446F-9E64-D1DB91503AD1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4973025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PT" smtClean="0"/>
              <a:t>Clique para editar o estilo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pt-PT" smtClean="0"/>
              <a:t>Clique no ícone para adicionar uma imagem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ED8BA9-56A0-46C9-A242-3A8038846A2C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03-02-2017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6AF56-4B67-446F-9E64-D1DB91503AD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098940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ED8BA9-56A0-46C9-A242-3A8038846A2C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03-02-2017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6AF56-4B67-446F-9E64-D1DB91503AD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86785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pt-PT" smtClean="0"/>
              <a:t>Clique para editar o estilo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ED8BA9-56A0-46C9-A242-3A8038846A2C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03-02-2017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6AF56-4B67-446F-9E64-D1DB91503AD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382976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c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PT" smtClean="0"/>
              <a:t>Clique para editar o estilo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ED8BA9-56A0-46C9-A242-3A8038846A2C}" type="datetimeFigureOut">
              <a:rPr lang="pt-PT" smtClean="0"/>
              <a:t>03-02-2017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6AF56-4B67-446F-9E64-D1DB91503AD1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5791246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ED8BA9-56A0-46C9-A242-3A8038846A2C}" type="datetimeFigureOut">
              <a:rPr lang="pt-PT" smtClean="0"/>
              <a:t>03-02-2017</a:t>
            </a:fld>
            <a:endParaRPr lang="pt-P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6AF56-4B67-446F-9E64-D1DB91503AD1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3639908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pt-PT" smtClean="0"/>
              <a:t>Clique para editar o estilo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ED8BA9-56A0-46C9-A242-3A8038846A2C}" type="datetimeFigureOut">
              <a:rPr lang="pt-PT" smtClean="0"/>
              <a:t>03-02-2017</a:t>
            </a:fld>
            <a:endParaRPr lang="pt-PT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6AF56-4B67-446F-9E64-D1DB91503AD1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6596244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ED8BA9-56A0-46C9-A242-3A8038846A2C}" type="datetimeFigureOut">
              <a:rPr lang="pt-PT" smtClean="0"/>
              <a:t>03-02-2017</a:t>
            </a:fld>
            <a:endParaRPr lang="pt-PT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6AF56-4B67-446F-9E64-D1DB91503AD1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1170076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ED8BA9-56A0-46C9-A242-3A8038846A2C}" type="datetimeFigureOut">
              <a:rPr lang="pt-PT" smtClean="0"/>
              <a:t>03-02-2017</a:t>
            </a:fld>
            <a:endParaRPr lang="pt-PT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6AF56-4B67-446F-9E64-D1DB91503AD1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1853573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PT" smtClean="0"/>
              <a:t>Clique para editar o estilo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ED8BA9-56A0-46C9-A242-3A8038846A2C}" type="datetimeFigureOut">
              <a:rPr lang="pt-PT" smtClean="0"/>
              <a:t>03-02-2017</a:t>
            </a:fld>
            <a:endParaRPr lang="pt-P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6AF56-4B67-446F-9E64-D1DB91503AD1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7588757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PT" smtClean="0"/>
              <a:t>Clique para editar o estilo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pt-PT" smtClean="0"/>
              <a:t>Clique no ícone para adicionar uma imagem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ED8BA9-56A0-46C9-A242-3A8038846A2C}" type="datetimeFigureOut">
              <a:rPr lang="pt-PT" smtClean="0"/>
              <a:t>03-02-2017</a:t>
            </a:fld>
            <a:endParaRPr lang="pt-P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6AF56-4B67-446F-9E64-D1DB91503AD1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4170650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PT" smtClean="0"/>
              <a:t>Clique para editar o estilo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ED8BA9-56A0-46C9-A242-3A8038846A2C}" type="datetimeFigureOut">
              <a:rPr lang="pt-PT" smtClean="0"/>
              <a:t>03-02-2017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06AF56-4B67-446F-9E64-D1DB91503AD1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41639128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PT" smtClean="0"/>
              <a:t>Clique para editar o estilo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ED8BA9-56A0-46C9-A242-3A8038846A2C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03-02-2017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06AF56-4B67-446F-9E64-D1DB91503AD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36304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13" Type="http://schemas.openxmlformats.org/officeDocument/2006/relationships/image" Target="../media/image7.jpeg"/><Relationship Id="rId3" Type="http://schemas.openxmlformats.org/officeDocument/2006/relationships/image" Target="../media/image1.png"/><Relationship Id="rId7" Type="http://schemas.openxmlformats.org/officeDocument/2006/relationships/image" Target="../media/image3.png"/><Relationship Id="rId12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6" Type="http://schemas.microsoft.com/office/2007/relationships/hdphoto" Target="../media/hdphoto2.wdp"/><Relationship Id="rId11" Type="http://schemas.microsoft.com/office/2007/relationships/hdphoto" Target="../media/hdphoto4.wdp"/><Relationship Id="rId5" Type="http://schemas.openxmlformats.org/officeDocument/2006/relationships/image" Target="../media/image2.png"/><Relationship Id="rId10" Type="http://schemas.openxmlformats.org/officeDocument/2006/relationships/image" Target="../media/image5.png"/><Relationship Id="rId4" Type="http://schemas.microsoft.com/office/2007/relationships/hdphoto" Target="../media/hdphoto1.wdp"/><Relationship Id="rId9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13" Type="http://schemas.openxmlformats.org/officeDocument/2006/relationships/image" Target="../media/image9.png"/><Relationship Id="rId18" Type="http://schemas.openxmlformats.org/officeDocument/2006/relationships/image" Target="../media/image14.jpeg"/><Relationship Id="rId3" Type="http://schemas.microsoft.com/office/2007/relationships/hdphoto" Target="../media/hdphoto1.wdp"/><Relationship Id="rId7" Type="http://schemas.microsoft.com/office/2007/relationships/hdphoto" Target="../media/hdphoto5.wdp"/><Relationship Id="rId12" Type="http://schemas.openxmlformats.org/officeDocument/2006/relationships/hyperlink" Target="http://creativecommons.org/licenses/by-nc-nd/4.0/deed.pt_PT" TargetMode="External"/><Relationship Id="rId17" Type="http://schemas.openxmlformats.org/officeDocument/2006/relationships/image" Target="../media/image13.jpeg"/><Relationship Id="rId2" Type="http://schemas.openxmlformats.org/officeDocument/2006/relationships/image" Target="../media/image1.png"/><Relationship Id="rId16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11" Type="http://schemas.openxmlformats.org/officeDocument/2006/relationships/image" Target="../media/image6.png"/><Relationship Id="rId5" Type="http://schemas.microsoft.com/office/2007/relationships/hdphoto" Target="../media/hdphoto2.wdp"/><Relationship Id="rId15" Type="http://schemas.openxmlformats.org/officeDocument/2006/relationships/image" Target="../media/image11.png"/><Relationship Id="rId10" Type="http://schemas.microsoft.com/office/2007/relationships/hdphoto" Target="../media/hdphoto6.wdp"/><Relationship Id="rId4" Type="http://schemas.openxmlformats.org/officeDocument/2006/relationships/image" Target="../media/image2.png"/><Relationship Id="rId9" Type="http://schemas.openxmlformats.org/officeDocument/2006/relationships/image" Target="../media/image5.png"/><Relationship Id="rId14" Type="http://schemas.openxmlformats.org/officeDocument/2006/relationships/image" Target="../media/image1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" y="1452407"/>
            <a:ext cx="9143998" cy="895350"/>
          </a:xfrm>
        </p:spPr>
        <p:txBody>
          <a:bodyPr>
            <a:noAutofit/>
          </a:bodyPr>
          <a:lstStyle/>
          <a:p>
            <a:r>
              <a:rPr lang="pt-PT" sz="4000" b="1" dirty="0" smtClean="0">
                <a:solidFill>
                  <a:srgbClr val="481831"/>
                </a:solidFill>
                <a:latin typeface="+mn-lt"/>
              </a:rPr>
              <a:t>O aprendiz de investigador</a:t>
            </a:r>
            <a:endParaRPr lang="pt-PT" sz="3800" b="1" dirty="0">
              <a:solidFill>
                <a:srgbClr val="481831"/>
              </a:solidFill>
              <a:latin typeface="+mn-lt"/>
            </a:endParaRP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0" y="2403222"/>
            <a:ext cx="9143999" cy="1075479"/>
          </a:xfrm>
        </p:spPr>
        <p:txBody>
          <a:bodyPr>
            <a:noAutofit/>
          </a:bodyPr>
          <a:lstStyle/>
          <a:p>
            <a:pPr>
              <a:spcAft>
                <a:spcPts val="600"/>
              </a:spcAft>
            </a:pPr>
            <a:r>
              <a:rPr lang="pt-PT" sz="3200" dirty="0"/>
              <a:t>Direitos de autor e referências </a:t>
            </a:r>
            <a:r>
              <a:rPr lang="pt-PT" sz="3200" dirty="0"/>
              <a:t>bibliográficas</a:t>
            </a:r>
          </a:p>
          <a:p>
            <a:pPr>
              <a:spcAft>
                <a:spcPts val="600"/>
              </a:spcAft>
            </a:pPr>
            <a:r>
              <a:rPr lang="pt-PT" sz="2800" b="1" dirty="0"/>
              <a:t>a </a:t>
            </a:r>
            <a:r>
              <a:rPr lang="pt-PT" sz="2800" b="1" dirty="0"/>
              <a:t>norma APA | exercícios</a:t>
            </a:r>
          </a:p>
        </p:txBody>
      </p:sp>
      <p:grpSp>
        <p:nvGrpSpPr>
          <p:cNvPr id="9" name="Grupo 8"/>
          <p:cNvGrpSpPr/>
          <p:nvPr/>
        </p:nvGrpSpPr>
        <p:grpSpPr>
          <a:xfrm>
            <a:off x="0" y="234950"/>
            <a:ext cx="9144001" cy="6699250"/>
            <a:chOff x="0" y="234950"/>
            <a:chExt cx="9144001" cy="6699250"/>
          </a:xfrm>
        </p:grpSpPr>
        <p:sp>
          <p:nvSpPr>
            <p:cNvPr id="4" name="Retângulo 3"/>
            <p:cNvSpPr/>
            <p:nvPr/>
          </p:nvSpPr>
          <p:spPr>
            <a:xfrm>
              <a:off x="0" y="4051300"/>
              <a:ext cx="9144000" cy="2882900"/>
            </a:xfrm>
            <a:prstGeom prst="rect">
              <a:avLst/>
            </a:prstGeom>
            <a:solidFill>
              <a:srgbClr val="481831"/>
            </a:solidFill>
            <a:ln>
              <a:solidFill>
                <a:srgbClr val="66003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>
                <a:solidFill>
                  <a:prstClr val="white"/>
                </a:solidFill>
              </a:endParaRPr>
            </a:p>
          </p:txBody>
        </p:sp>
        <p:sp>
          <p:nvSpPr>
            <p:cNvPr id="13" name="Retângulo 12"/>
            <p:cNvSpPr/>
            <p:nvPr/>
          </p:nvSpPr>
          <p:spPr>
            <a:xfrm>
              <a:off x="1" y="5154715"/>
              <a:ext cx="9144000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pt-PT" sz="1600" kern="100" spc="600" dirty="0">
                  <a:solidFill>
                    <a:prstClr val="white">
                      <a:lumMod val="85000"/>
                    </a:prstClr>
                  </a:solidFill>
                </a:rPr>
                <a:t>Literacias na escola: formar os parceiros da biblioteca</a:t>
              </a:r>
            </a:p>
          </p:txBody>
        </p:sp>
        <p:grpSp>
          <p:nvGrpSpPr>
            <p:cNvPr id="21" name="Grupo 20"/>
            <p:cNvGrpSpPr/>
            <p:nvPr/>
          </p:nvGrpSpPr>
          <p:grpSpPr>
            <a:xfrm>
              <a:off x="0" y="234950"/>
              <a:ext cx="9143999" cy="65840"/>
              <a:chOff x="0" y="234950"/>
              <a:chExt cx="9143999" cy="65840"/>
            </a:xfrm>
          </p:grpSpPr>
          <p:sp>
            <p:nvSpPr>
              <p:cNvPr id="14" name="Retângulo 13"/>
              <p:cNvSpPr/>
              <p:nvPr/>
            </p:nvSpPr>
            <p:spPr>
              <a:xfrm>
                <a:off x="0" y="246921"/>
                <a:ext cx="2949620" cy="53869"/>
              </a:xfrm>
              <a:prstGeom prst="rect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t-PT">
                  <a:solidFill>
                    <a:prstClr val="white"/>
                  </a:solidFill>
                </a:endParaRPr>
              </a:p>
            </p:txBody>
          </p:sp>
          <p:sp>
            <p:nvSpPr>
              <p:cNvPr id="17" name="Retângulo 16"/>
              <p:cNvSpPr/>
              <p:nvPr/>
            </p:nvSpPr>
            <p:spPr>
              <a:xfrm>
                <a:off x="6194379" y="234950"/>
                <a:ext cx="2949620" cy="65840"/>
              </a:xfrm>
              <a:prstGeom prst="rect">
                <a:avLst/>
              </a:prstGeom>
              <a:solidFill>
                <a:srgbClr val="8E8E8E"/>
              </a:solidFill>
              <a:ln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t-PT">
                  <a:solidFill>
                    <a:prstClr val="white"/>
                  </a:solidFill>
                </a:endParaRPr>
              </a:p>
            </p:txBody>
          </p:sp>
          <p:sp>
            <p:nvSpPr>
              <p:cNvPr id="18" name="Retângulo 17"/>
              <p:cNvSpPr/>
              <p:nvPr/>
            </p:nvSpPr>
            <p:spPr>
              <a:xfrm>
                <a:off x="3097189" y="246921"/>
                <a:ext cx="2949620" cy="53869"/>
              </a:xfrm>
              <a:prstGeom prst="rect">
                <a:avLst/>
              </a:prstGeom>
              <a:solidFill>
                <a:srgbClr val="481831"/>
              </a:solidFill>
              <a:ln>
                <a:solidFill>
                  <a:srgbClr val="48183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t-PT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5" name="Grupo 14"/>
            <p:cNvGrpSpPr/>
            <p:nvPr/>
          </p:nvGrpSpPr>
          <p:grpSpPr>
            <a:xfrm>
              <a:off x="339047" y="5715913"/>
              <a:ext cx="8422237" cy="1006330"/>
              <a:chOff x="339047" y="5715913"/>
              <a:chExt cx="8422237" cy="1006330"/>
            </a:xfrm>
          </p:grpSpPr>
          <p:pic>
            <p:nvPicPr>
              <p:cNvPr id="8" name="Imagem 7"/>
              <p:cNvPicPr preferRelativeResize="0">
                <a:picLocks/>
              </p:cNvPicPr>
              <p:nvPr/>
            </p:nvPicPr>
            <p:blipFill rotWithShape="1">
              <a:blip r:embed="rId3" cstate="print"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brightnessContrast contrast="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-736" r="23364" b="7890"/>
              <a:stretch/>
            </p:blipFill>
            <p:spPr>
              <a:xfrm>
                <a:off x="7681284" y="5715913"/>
                <a:ext cx="1080000" cy="982800"/>
              </a:xfrm>
              <a:prstGeom prst="rect">
                <a:avLst/>
              </a:prstGeom>
            </p:spPr>
          </p:pic>
          <p:pic>
            <p:nvPicPr>
              <p:cNvPr id="11" name="Imagem 10"/>
              <p:cNvPicPr preferRelativeResize="0">
                <a:picLocks/>
              </p:cNvPicPr>
              <p:nvPr/>
            </p:nvPicPr>
            <p:blipFill rotWithShape="1">
              <a:blip r:embed="rId5" cstate="print">
                <a:extLst>
                  <a:ext uri="{BEBA8EAE-BF5A-486C-A8C5-ECC9F3942E4B}">
                    <a14:imgProps xmlns:a14="http://schemas.microsoft.com/office/drawing/2010/main">
                      <a14:imgLayer r:embed="rId6">
                        <a14:imgEffect>
                          <a14:brightnessContrast bright="-20000" contrast="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4583" r="7870"/>
              <a:stretch/>
            </p:blipFill>
            <p:spPr>
              <a:xfrm>
                <a:off x="1790973" y="5715913"/>
                <a:ext cx="1080000" cy="982800"/>
              </a:xfrm>
              <a:prstGeom prst="rect">
                <a:avLst/>
              </a:prstGeom>
            </p:spPr>
          </p:pic>
          <p:pic>
            <p:nvPicPr>
              <p:cNvPr id="26" name="Imagem 25"/>
              <p:cNvPicPr>
                <a:picLocks noChangeAspect="1"/>
              </p:cNvPicPr>
              <p:nvPr/>
            </p:nvPicPr>
            <p:blipFill>
              <a:blip r:embed="rId7">
                <a:extLst>
                  <a:ext uri="{BEBA8EAE-BF5A-486C-A8C5-ECC9F3942E4B}">
                    <a14:imgProps xmlns:a14="http://schemas.microsoft.com/office/drawing/2010/main">
                      <a14:imgLayer r:embed="rId8">
                        <a14:imgEffect>
                          <a14:brightnessContrast bright="20000" contrast="20000"/>
                        </a14:imgEffect>
                      </a14:imgLayer>
                    </a14:imgProps>
                  </a:ext>
                </a:extLst>
              </a:blip>
              <a:stretch>
                <a:fillRect/>
              </a:stretch>
            </p:blipFill>
            <p:spPr>
              <a:xfrm>
                <a:off x="339047" y="5716908"/>
                <a:ext cx="1080000" cy="981818"/>
              </a:xfrm>
              <a:prstGeom prst="rect">
                <a:avLst/>
              </a:prstGeom>
            </p:spPr>
          </p:pic>
          <p:pic>
            <p:nvPicPr>
              <p:cNvPr id="32" name="Imagem 31"/>
              <p:cNvPicPr preferRelativeResize="0">
                <a:picLocks/>
              </p:cNvPicPr>
              <p:nvPr/>
            </p:nvPicPr>
            <p:blipFill rotWithShape="1">
              <a:blip r:embed="rId9"/>
              <a:srcRect t="1487" b="10755"/>
              <a:stretch/>
            </p:blipFill>
            <p:spPr>
              <a:xfrm>
                <a:off x="4768892" y="5739443"/>
                <a:ext cx="1080000" cy="982800"/>
              </a:xfrm>
              <a:prstGeom prst="rect">
                <a:avLst/>
              </a:prstGeom>
            </p:spPr>
          </p:pic>
          <p:pic>
            <p:nvPicPr>
              <p:cNvPr id="6" name="Imagem 5"/>
              <p:cNvPicPr preferRelativeResize="0">
                <a:picLocks/>
              </p:cNvPicPr>
              <p:nvPr/>
            </p:nvPicPr>
            <p:blipFill rotWithShape="1">
              <a:blip r:embed="rId10">
                <a:extLst>
                  <a:ext uri="{BEBA8EAE-BF5A-486C-A8C5-ECC9F3942E4B}">
                    <a14:imgProps xmlns:a14="http://schemas.microsoft.com/office/drawing/2010/main">
                      <a14:imgLayer r:embed="rId11">
                        <a14:imgEffect>
                          <a14:brightnessContrast bright="-20000" contrast="40000"/>
                        </a14:imgEffect>
                      </a14:imgLayer>
                    </a14:imgProps>
                  </a:ext>
                </a:extLst>
              </a:blip>
              <a:srcRect l="-1" t="28399" r="59004" b="14363"/>
              <a:stretch/>
            </p:blipFill>
            <p:spPr>
              <a:xfrm>
                <a:off x="6225088" y="5715913"/>
                <a:ext cx="1080000" cy="982800"/>
              </a:xfrm>
              <a:prstGeom prst="rect">
                <a:avLst/>
              </a:prstGeom>
            </p:spPr>
          </p:pic>
          <p:pic>
            <p:nvPicPr>
              <p:cNvPr id="12" name="Imagem 11"/>
              <p:cNvPicPr preferRelativeResize="0">
                <a:picLocks/>
              </p:cNvPicPr>
              <p:nvPr/>
            </p:nvPicPr>
            <p:blipFill>
              <a:blip r:embed="rId12"/>
              <a:stretch>
                <a:fillRect/>
              </a:stretch>
            </p:blipFill>
            <p:spPr>
              <a:xfrm>
                <a:off x="3282068" y="5722334"/>
                <a:ext cx="1080000" cy="982800"/>
              </a:xfrm>
              <a:prstGeom prst="rect">
                <a:avLst/>
              </a:prstGeom>
            </p:spPr>
          </p:pic>
        </p:grpSp>
      </p:grpSp>
      <p:sp>
        <p:nvSpPr>
          <p:cNvPr id="19" name="Retângulo 18"/>
          <p:cNvSpPr/>
          <p:nvPr/>
        </p:nvSpPr>
        <p:spPr>
          <a:xfrm>
            <a:off x="6225089" y="3478702"/>
            <a:ext cx="257946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pt-PT" sz="2000" b="1" dirty="0">
                <a:solidFill>
                  <a:prstClr val="black">
                    <a:lumMod val="50000"/>
                    <a:lumOff val="50000"/>
                  </a:prstClr>
                </a:solidFill>
              </a:rPr>
              <a:t>ensino secundário</a:t>
            </a:r>
          </a:p>
        </p:txBody>
      </p:sp>
      <p:pic>
        <p:nvPicPr>
          <p:cNvPr id="20" name="Imagem 19"/>
          <p:cNvPicPr>
            <a:picLocks noChangeAspect="1"/>
          </p:cNvPicPr>
          <p:nvPr/>
        </p:nvPicPr>
        <p:blipFill>
          <a:blip r:embed="rId1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7091" y="355937"/>
            <a:ext cx="1327296" cy="13272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3906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442913" y="861391"/>
            <a:ext cx="7886700" cy="5382246"/>
          </a:xfrm>
        </p:spPr>
        <p:txBody>
          <a:bodyPr rtlCol="0">
            <a:normAutofit/>
          </a:bodyPr>
          <a:lstStyle/>
          <a:p>
            <a:pPr marL="355600" indent="-177800" algn="just">
              <a:lnSpc>
                <a:spcPct val="110000"/>
              </a:lnSpc>
              <a:spcBef>
                <a:spcPts val="1200"/>
              </a:spcBef>
              <a:spcAft>
                <a:spcPts val="1200"/>
              </a:spcAft>
              <a:buClr>
                <a:srgbClr val="481831"/>
              </a:buClr>
              <a:buSzPct val="80000"/>
              <a:buFont typeface="Wingdings" panose="05000000000000000000" pitchFamily="2" charset="2"/>
              <a:buChar char="§"/>
              <a:defRPr/>
            </a:pPr>
            <a:r>
              <a:rPr lang="pt-PT" sz="2200" dirty="0" smtClean="0">
                <a:solidFill>
                  <a:srgbClr val="481831"/>
                </a:solidFill>
              </a:rPr>
              <a:t>Indique a opção correta para </a:t>
            </a:r>
            <a:r>
              <a:rPr lang="pt-PT" sz="2200" dirty="0">
                <a:solidFill>
                  <a:srgbClr val="481831"/>
                </a:solidFill>
              </a:rPr>
              <a:t>referenciar um documento </a:t>
            </a:r>
            <a:r>
              <a:rPr lang="pt-PT" sz="2200" dirty="0" smtClean="0">
                <a:solidFill>
                  <a:srgbClr val="481831"/>
                </a:solidFill>
              </a:rPr>
              <a:t>livro com 8 autores:</a:t>
            </a:r>
            <a:endParaRPr lang="pt-PT" sz="2200" dirty="0">
              <a:solidFill>
                <a:srgbClr val="481831"/>
              </a:solidFill>
            </a:endParaRPr>
          </a:p>
          <a:p>
            <a:pPr marL="901700" indent="-342900" algn="just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Clr>
                <a:srgbClr val="481831"/>
              </a:buClr>
              <a:buSzPct val="80000"/>
              <a:buFont typeface="Wingdings" panose="05000000000000000000" pitchFamily="2" charset="2"/>
              <a:buChar char="q"/>
              <a:defRPr/>
            </a:pPr>
            <a:r>
              <a:rPr lang="pt-PT" sz="2200" dirty="0">
                <a:solidFill>
                  <a:srgbClr val="481831"/>
                </a:solidFill>
              </a:rPr>
              <a:t>Nobre, A., </a:t>
            </a:r>
            <a:r>
              <a:rPr lang="pt-PT" sz="2200" dirty="0" err="1" smtClean="0">
                <a:solidFill>
                  <a:srgbClr val="481831"/>
                </a:solidFill>
              </a:rPr>
              <a:t>et</a:t>
            </a:r>
            <a:r>
              <a:rPr lang="pt-PT" sz="2200" dirty="0" smtClean="0">
                <a:solidFill>
                  <a:srgbClr val="481831"/>
                </a:solidFill>
              </a:rPr>
              <a:t> </a:t>
            </a:r>
            <a:r>
              <a:rPr lang="pt-PT" sz="2200" dirty="0">
                <a:solidFill>
                  <a:srgbClr val="481831"/>
                </a:solidFill>
              </a:rPr>
              <a:t>al. (1984). </a:t>
            </a:r>
            <a:r>
              <a:rPr lang="pt-PT" sz="2200" i="1" dirty="0">
                <a:solidFill>
                  <a:srgbClr val="481831"/>
                </a:solidFill>
              </a:rPr>
              <a:t>Biologia funcional </a:t>
            </a:r>
            <a:r>
              <a:rPr lang="pt-PT" sz="2200" dirty="0">
                <a:solidFill>
                  <a:srgbClr val="481831"/>
                </a:solidFill>
              </a:rPr>
              <a:t>(2.ª ed.). Coimbra: Almedina.</a:t>
            </a:r>
          </a:p>
          <a:p>
            <a:pPr marL="901700" indent="-342900" algn="just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Clr>
                <a:srgbClr val="481831"/>
              </a:buClr>
              <a:buSzPct val="80000"/>
              <a:buFont typeface="Wingdings" panose="05000000000000000000" pitchFamily="2" charset="2"/>
              <a:buChar char="q"/>
              <a:defRPr/>
            </a:pPr>
            <a:r>
              <a:rPr lang="pt-PT" sz="2200" dirty="0">
                <a:solidFill>
                  <a:srgbClr val="481831"/>
                </a:solidFill>
              </a:rPr>
              <a:t>Nobre, A., Ferreira, F., Oliveira, F., Santos, R., Castro, M., Mendes, T. </a:t>
            </a:r>
            <a:r>
              <a:rPr lang="pt-PT" sz="2200" dirty="0" err="1">
                <a:solidFill>
                  <a:srgbClr val="481831"/>
                </a:solidFill>
              </a:rPr>
              <a:t>et</a:t>
            </a:r>
            <a:r>
              <a:rPr lang="pt-PT" sz="2200" dirty="0">
                <a:solidFill>
                  <a:srgbClr val="481831"/>
                </a:solidFill>
              </a:rPr>
              <a:t> al. (1984). </a:t>
            </a:r>
            <a:r>
              <a:rPr lang="pt-PT" sz="2200" i="1" dirty="0">
                <a:solidFill>
                  <a:srgbClr val="481831"/>
                </a:solidFill>
              </a:rPr>
              <a:t>Biologia funcional </a:t>
            </a:r>
            <a:r>
              <a:rPr lang="pt-PT" sz="2200" dirty="0">
                <a:solidFill>
                  <a:srgbClr val="481831"/>
                </a:solidFill>
              </a:rPr>
              <a:t>(2.ª ed.). Coimbra: Almedina.</a:t>
            </a:r>
          </a:p>
          <a:p>
            <a:pPr marL="901700" indent="-342900" algn="just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Clr>
                <a:srgbClr val="481831"/>
              </a:buClr>
              <a:buSzPct val="80000"/>
              <a:buFont typeface="Wingdings" panose="05000000000000000000" pitchFamily="2" charset="2"/>
              <a:buChar char="q"/>
              <a:defRPr/>
            </a:pPr>
            <a:r>
              <a:rPr lang="pt-PT" sz="2200" dirty="0">
                <a:solidFill>
                  <a:srgbClr val="481831"/>
                </a:solidFill>
              </a:rPr>
              <a:t>Nobre, A., Ferreira, F., Oliveira, F., </a:t>
            </a:r>
            <a:r>
              <a:rPr lang="pt-PT" sz="2200" dirty="0" err="1" smtClean="0">
                <a:solidFill>
                  <a:srgbClr val="481831"/>
                </a:solidFill>
              </a:rPr>
              <a:t>et</a:t>
            </a:r>
            <a:r>
              <a:rPr lang="pt-PT" sz="2200" dirty="0" smtClean="0">
                <a:solidFill>
                  <a:srgbClr val="481831"/>
                </a:solidFill>
              </a:rPr>
              <a:t> </a:t>
            </a:r>
            <a:r>
              <a:rPr lang="pt-PT" sz="2200" dirty="0">
                <a:solidFill>
                  <a:srgbClr val="481831"/>
                </a:solidFill>
              </a:rPr>
              <a:t>al. (1984). </a:t>
            </a:r>
            <a:r>
              <a:rPr lang="pt-PT" sz="2200" i="1" dirty="0">
                <a:solidFill>
                  <a:srgbClr val="481831"/>
                </a:solidFill>
              </a:rPr>
              <a:t>Biologia funcional</a:t>
            </a:r>
            <a:r>
              <a:rPr lang="pt-PT" sz="2200" dirty="0">
                <a:solidFill>
                  <a:srgbClr val="481831"/>
                </a:solidFill>
              </a:rPr>
              <a:t> (2.ª ed.). Coimbra: Almedina</a:t>
            </a:r>
            <a:r>
              <a:rPr lang="pt-PT" sz="2200" dirty="0" smtClean="0">
                <a:solidFill>
                  <a:srgbClr val="481831"/>
                </a:solidFill>
              </a:rPr>
              <a:t>.</a:t>
            </a:r>
          </a:p>
          <a:p>
            <a:pPr marL="355600" lvl="0" indent="-177800" algn="just">
              <a:lnSpc>
                <a:spcPct val="110000"/>
              </a:lnSpc>
              <a:spcBef>
                <a:spcPts val="1200"/>
              </a:spcBef>
              <a:spcAft>
                <a:spcPts val="1200"/>
              </a:spcAft>
              <a:buClr>
                <a:srgbClr val="481831"/>
              </a:buClr>
              <a:buSzPct val="80000"/>
              <a:buFont typeface="Wingdings" panose="05000000000000000000" pitchFamily="2" charset="2"/>
              <a:buChar char="§"/>
              <a:defRPr/>
            </a:pPr>
            <a:endParaRPr lang="pt-PT" sz="2200" dirty="0" smtClean="0"/>
          </a:p>
        </p:txBody>
      </p:sp>
      <p:sp>
        <p:nvSpPr>
          <p:cNvPr id="13" name="Retângulo 12"/>
          <p:cNvSpPr/>
          <p:nvPr/>
        </p:nvSpPr>
        <p:spPr>
          <a:xfrm>
            <a:off x="442913" y="-6350"/>
            <a:ext cx="8038769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defRPr/>
            </a:pPr>
            <a:r>
              <a:rPr lang="pt-PT" sz="2800" b="1" dirty="0" smtClean="0">
                <a:solidFill>
                  <a:srgbClr val="481831"/>
                </a:solidFill>
              </a:rPr>
              <a:t>Exercício 4 | correção</a:t>
            </a:r>
            <a:endParaRPr lang="pt-PT" sz="2800" b="1" dirty="0">
              <a:solidFill>
                <a:srgbClr val="481831"/>
              </a:solidFill>
            </a:endParaRPr>
          </a:p>
        </p:txBody>
      </p:sp>
      <p:sp>
        <p:nvSpPr>
          <p:cNvPr id="14" name="Seta para a direita 13"/>
          <p:cNvSpPr/>
          <p:nvPr/>
        </p:nvSpPr>
        <p:spPr>
          <a:xfrm>
            <a:off x="573087" y="2894340"/>
            <a:ext cx="349623" cy="224304"/>
          </a:xfrm>
          <a:prstGeom prst="rightArrow">
            <a:avLst/>
          </a:prstGeom>
          <a:solidFill>
            <a:srgbClr val="7A003D"/>
          </a:solidFill>
          <a:ln>
            <a:solidFill>
              <a:srgbClr val="48183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grpSp>
        <p:nvGrpSpPr>
          <p:cNvPr id="15" name="Grupo 14"/>
          <p:cNvGrpSpPr/>
          <p:nvPr/>
        </p:nvGrpSpPr>
        <p:grpSpPr>
          <a:xfrm>
            <a:off x="182563" y="-14288"/>
            <a:ext cx="8981178" cy="6880225"/>
            <a:chOff x="182563" y="-14288"/>
            <a:chExt cx="8981178" cy="6880225"/>
          </a:xfrm>
        </p:grpSpPr>
        <p:sp>
          <p:nvSpPr>
            <p:cNvPr id="16" name="Retângulo 15"/>
            <p:cNvSpPr/>
            <p:nvPr/>
          </p:nvSpPr>
          <p:spPr bwMode="auto">
            <a:xfrm>
              <a:off x="8558903" y="-14288"/>
              <a:ext cx="604838" cy="6249988"/>
            </a:xfrm>
            <a:prstGeom prst="rect">
              <a:avLst/>
            </a:prstGeom>
            <a:solidFill>
              <a:srgbClr val="48183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pt-PT"/>
            </a:p>
          </p:txBody>
        </p:sp>
        <p:grpSp>
          <p:nvGrpSpPr>
            <p:cNvPr id="17" name="Grupo 6"/>
            <p:cNvGrpSpPr>
              <a:grpSpLocks/>
            </p:cNvGrpSpPr>
            <p:nvPr/>
          </p:nvGrpSpPr>
          <p:grpSpPr bwMode="auto">
            <a:xfrm rot="5400000" flipV="1">
              <a:off x="-2909272" y="3149197"/>
              <a:ext cx="6365332" cy="67888"/>
              <a:chOff x="9983" y="-11824009"/>
              <a:chExt cx="9312369" cy="97760"/>
            </a:xfrm>
          </p:grpSpPr>
          <p:sp>
            <p:nvSpPr>
              <p:cNvPr id="20" name="Retângulo 19"/>
              <p:cNvSpPr/>
              <p:nvPr/>
            </p:nvSpPr>
            <p:spPr>
              <a:xfrm>
                <a:off x="11612" y="-11823631"/>
                <a:ext cx="2949555" cy="54865"/>
              </a:xfrm>
              <a:prstGeom prst="rect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pt-PT"/>
              </a:p>
            </p:txBody>
          </p:sp>
          <p:sp>
            <p:nvSpPr>
              <p:cNvPr id="21" name="Retângulo 20"/>
              <p:cNvSpPr/>
              <p:nvPr/>
            </p:nvSpPr>
            <p:spPr>
              <a:xfrm>
                <a:off x="6372896" y="-11791626"/>
                <a:ext cx="2949555" cy="66294"/>
              </a:xfrm>
              <a:prstGeom prst="rect">
                <a:avLst/>
              </a:prstGeom>
              <a:solidFill>
                <a:srgbClr val="8E8E8E"/>
              </a:solidFill>
              <a:ln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pt-PT"/>
              </a:p>
            </p:txBody>
          </p:sp>
          <p:sp>
            <p:nvSpPr>
              <p:cNvPr id="22" name="Retângulo 21"/>
              <p:cNvSpPr/>
              <p:nvPr/>
            </p:nvSpPr>
            <p:spPr>
              <a:xfrm>
                <a:off x="3163223" y="-11800771"/>
                <a:ext cx="2949555" cy="52578"/>
              </a:xfrm>
              <a:prstGeom prst="rect">
                <a:avLst/>
              </a:prstGeom>
              <a:solidFill>
                <a:srgbClr val="481831"/>
              </a:solidFill>
              <a:ln>
                <a:solidFill>
                  <a:srgbClr val="48183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pt-PT"/>
              </a:p>
            </p:txBody>
          </p:sp>
        </p:grpSp>
        <p:sp>
          <p:nvSpPr>
            <p:cNvPr id="18" name="Retângulo 17"/>
            <p:cNvSpPr/>
            <p:nvPr/>
          </p:nvSpPr>
          <p:spPr bwMode="auto">
            <a:xfrm>
              <a:off x="182563" y="6415088"/>
              <a:ext cx="8407400" cy="276225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pt-PT" sz="1200" kern="0" spc="650" dirty="0">
                  <a:latin typeface="+mn-lt"/>
                  <a:cs typeface="+mn-cs"/>
                </a:rPr>
                <a:t>Literacias na escola: formar os parceiros da biblioteca</a:t>
              </a:r>
            </a:p>
          </p:txBody>
        </p:sp>
        <p:pic>
          <p:nvPicPr>
            <p:cNvPr id="19" name="Imagem 18"/>
            <p:cNvPicPr>
              <a:picLocks noChangeAspect="1"/>
            </p:cNvPicPr>
            <p:nvPr/>
          </p:nvPicPr>
          <p:blipFill rotWithShape="1">
            <a:blip r:embed="rId2"/>
            <a:srcRect r="6767"/>
            <a:stretch/>
          </p:blipFill>
          <p:spPr>
            <a:xfrm>
              <a:off x="8558903" y="6243637"/>
              <a:ext cx="604838" cy="622300"/>
            </a:xfrm>
            <a:prstGeom prst="rect">
              <a:avLst/>
            </a:prstGeom>
            <a:ln>
              <a:noFill/>
            </a:ln>
          </p:spPr>
        </p:pic>
      </p:grpSp>
    </p:spTree>
    <p:extLst>
      <p:ext uri="{BB962C8B-B14F-4D97-AF65-F5344CB8AC3E}">
        <p14:creationId xmlns:p14="http://schemas.microsoft.com/office/powerpoint/2010/main" val="27306008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442913" y="861391"/>
            <a:ext cx="7886700" cy="5382246"/>
          </a:xfrm>
        </p:spPr>
        <p:txBody>
          <a:bodyPr rtlCol="0">
            <a:normAutofit/>
          </a:bodyPr>
          <a:lstStyle/>
          <a:p>
            <a:pPr marL="355600" indent="-177800" algn="just">
              <a:lnSpc>
                <a:spcPct val="110000"/>
              </a:lnSpc>
              <a:spcBef>
                <a:spcPts val="1200"/>
              </a:spcBef>
              <a:spcAft>
                <a:spcPts val="1200"/>
              </a:spcAft>
              <a:buClr>
                <a:srgbClr val="481831"/>
              </a:buClr>
              <a:buSzPct val="80000"/>
              <a:buFont typeface="Wingdings" panose="05000000000000000000" pitchFamily="2" charset="2"/>
              <a:buChar char="§"/>
              <a:defRPr/>
            </a:pPr>
            <a:r>
              <a:rPr lang="pt-PT" sz="2200" dirty="0" smtClean="0">
                <a:solidFill>
                  <a:srgbClr val="481831"/>
                </a:solidFill>
              </a:rPr>
              <a:t>Indique </a:t>
            </a:r>
            <a:r>
              <a:rPr lang="pt-PT" sz="2200" dirty="0">
                <a:solidFill>
                  <a:srgbClr val="481831"/>
                </a:solidFill>
              </a:rPr>
              <a:t>a opção correta para referenciar </a:t>
            </a:r>
            <a:r>
              <a:rPr lang="pt-PT" sz="2200" dirty="0" smtClean="0">
                <a:solidFill>
                  <a:srgbClr val="481831"/>
                </a:solidFill>
              </a:rPr>
              <a:t>um </a:t>
            </a:r>
            <a:r>
              <a:rPr lang="pt-PT" sz="2200" dirty="0">
                <a:solidFill>
                  <a:srgbClr val="481831"/>
                </a:solidFill>
              </a:rPr>
              <a:t>dicionário, </a:t>
            </a:r>
            <a:r>
              <a:rPr lang="pt-PT" sz="2200" dirty="0" smtClean="0">
                <a:solidFill>
                  <a:srgbClr val="481831"/>
                </a:solidFill>
              </a:rPr>
              <a:t>sem </a:t>
            </a:r>
            <a:r>
              <a:rPr lang="pt-PT" sz="2200" dirty="0">
                <a:solidFill>
                  <a:srgbClr val="481831"/>
                </a:solidFill>
              </a:rPr>
              <a:t>autor expresso:</a:t>
            </a:r>
          </a:p>
          <a:p>
            <a:pPr marL="177800" indent="0" algn="just">
              <a:lnSpc>
                <a:spcPct val="110000"/>
              </a:lnSpc>
              <a:spcBef>
                <a:spcPts val="1200"/>
              </a:spcBef>
              <a:spcAft>
                <a:spcPts val="1200"/>
              </a:spcAft>
              <a:buClr>
                <a:srgbClr val="481831"/>
              </a:buClr>
              <a:buSzPct val="80000"/>
              <a:buNone/>
              <a:defRPr/>
            </a:pPr>
            <a:endParaRPr lang="pt-PT" sz="2200" dirty="0">
              <a:solidFill>
                <a:srgbClr val="481831"/>
              </a:solidFill>
            </a:endParaRPr>
          </a:p>
          <a:p>
            <a:pPr marL="901700" indent="-342900" algn="just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Clr>
                <a:srgbClr val="481831"/>
              </a:buClr>
              <a:buSzPct val="80000"/>
              <a:buFont typeface="Wingdings" panose="05000000000000000000" pitchFamily="2" charset="2"/>
              <a:buChar char="q"/>
              <a:defRPr/>
            </a:pPr>
            <a:r>
              <a:rPr lang="pt-PT" sz="2200" dirty="0" smtClean="0">
                <a:solidFill>
                  <a:srgbClr val="481831"/>
                </a:solidFill>
              </a:rPr>
              <a:t>(s/a) </a:t>
            </a:r>
            <a:r>
              <a:rPr lang="pt-PT" sz="2200" i="1" dirty="0" smtClean="0">
                <a:solidFill>
                  <a:srgbClr val="481831"/>
                </a:solidFill>
              </a:rPr>
              <a:t>Dicionário </a:t>
            </a:r>
            <a:r>
              <a:rPr lang="pt-PT" sz="2200" i="1" dirty="0">
                <a:solidFill>
                  <a:srgbClr val="481831"/>
                </a:solidFill>
              </a:rPr>
              <a:t>de Matemática</a:t>
            </a:r>
            <a:r>
              <a:rPr lang="pt-PT" sz="2200" dirty="0">
                <a:solidFill>
                  <a:srgbClr val="481831"/>
                </a:solidFill>
              </a:rPr>
              <a:t>. (1979). São Paulo: Planalto Editora.</a:t>
            </a:r>
          </a:p>
          <a:p>
            <a:pPr marL="901700" indent="-342900" algn="just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Clr>
                <a:srgbClr val="481831"/>
              </a:buClr>
              <a:buSzPct val="80000"/>
              <a:buFont typeface="Wingdings" panose="05000000000000000000" pitchFamily="2" charset="2"/>
              <a:buChar char="q"/>
              <a:defRPr/>
            </a:pPr>
            <a:r>
              <a:rPr lang="pt-PT" sz="2200" dirty="0" smtClean="0">
                <a:solidFill>
                  <a:srgbClr val="481831"/>
                </a:solidFill>
              </a:rPr>
              <a:t>Dicionário. </a:t>
            </a:r>
            <a:r>
              <a:rPr lang="pt-PT" sz="2200" i="1" dirty="0" smtClean="0">
                <a:solidFill>
                  <a:srgbClr val="481831"/>
                </a:solidFill>
              </a:rPr>
              <a:t>Dicionário </a:t>
            </a:r>
            <a:r>
              <a:rPr lang="pt-PT" sz="2200" i="1" dirty="0">
                <a:solidFill>
                  <a:srgbClr val="481831"/>
                </a:solidFill>
              </a:rPr>
              <a:t>de Matemática</a:t>
            </a:r>
            <a:r>
              <a:rPr lang="pt-PT" sz="2200" dirty="0">
                <a:solidFill>
                  <a:srgbClr val="481831"/>
                </a:solidFill>
              </a:rPr>
              <a:t>. (1979). São Paulo: Planalto Editora</a:t>
            </a:r>
            <a:r>
              <a:rPr lang="pt-PT" sz="2200" dirty="0" smtClean="0">
                <a:solidFill>
                  <a:srgbClr val="481831"/>
                </a:solidFill>
              </a:rPr>
              <a:t>.</a:t>
            </a:r>
            <a:endParaRPr lang="pt-PT" sz="2200" dirty="0">
              <a:solidFill>
                <a:srgbClr val="481831"/>
              </a:solidFill>
            </a:endParaRPr>
          </a:p>
          <a:p>
            <a:pPr marL="901700" indent="-342900" algn="just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Clr>
                <a:srgbClr val="481831"/>
              </a:buClr>
              <a:buSzPct val="80000"/>
              <a:buFont typeface="Wingdings" panose="05000000000000000000" pitchFamily="2" charset="2"/>
              <a:buChar char="q"/>
              <a:defRPr/>
            </a:pPr>
            <a:r>
              <a:rPr lang="pt-PT" sz="2200" i="1" dirty="0">
                <a:solidFill>
                  <a:srgbClr val="481831"/>
                </a:solidFill>
              </a:rPr>
              <a:t>Dicionário de Matemática</a:t>
            </a:r>
            <a:r>
              <a:rPr lang="pt-PT" sz="2200" dirty="0">
                <a:solidFill>
                  <a:srgbClr val="481831"/>
                </a:solidFill>
              </a:rPr>
              <a:t>. (1979). São Paulo: Planalto Editora.</a:t>
            </a:r>
          </a:p>
          <a:p>
            <a:pPr marL="355600" lvl="0" indent="-177800" algn="just">
              <a:lnSpc>
                <a:spcPct val="110000"/>
              </a:lnSpc>
              <a:spcBef>
                <a:spcPts val="1200"/>
              </a:spcBef>
              <a:spcAft>
                <a:spcPts val="1200"/>
              </a:spcAft>
              <a:buClr>
                <a:srgbClr val="481831"/>
              </a:buClr>
              <a:buSzPct val="80000"/>
              <a:buFont typeface="Wingdings" panose="05000000000000000000" pitchFamily="2" charset="2"/>
              <a:buChar char="§"/>
              <a:defRPr/>
            </a:pPr>
            <a:endParaRPr lang="pt-PT" sz="2200" dirty="0" smtClean="0"/>
          </a:p>
        </p:txBody>
      </p:sp>
      <p:sp>
        <p:nvSpPr>
          <p:cNvPr id="13" name="Retângulo 12"/>
          <p:cNvSpPr/>
          <p:nvPr/>
        </p:nvSpPr>
        <p:spPr>
          <a:xfrm>
            <a:off x="442913" y="-6350"/>
            <a:ext cx="8038769" cy="6718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defRPr/>
            </a:pPr>
            <a:r>
              <a:rPr lang="pt-PT" sz="2800" b="1" dirty="0" smtClean="0">
                <a:solidFill>
                  <a:srgbClr val="481831"/>
                </a:solidFill>
              </a:rPr>
              <a:t>Exercício 5</a:t>
            </a:r>
            <a:endParaRPr lang="pt-PT" sz="2800" b="1" dirty="0">
              <a:solidFill>
                <a:srgbClr val="481831"/>
              </a:solidFill>
            </a:endParaRPr>
          </a:p>
        </p:txBody>
      </p:sp>
      <p:grpSp>
        <p:nvGrpSpPr>
          <p:cNvPr id="14" name="Grupo 13"/>
          <p:cNvGrpSpPr/>
          <p:nvPr/>
        </p:nvGrpSpPr>
        <p:grpSpPr>
          <a:xfrm>
            <a:off x="182563" y="-14288"/>
            <a:ext cx="8981178" cy="6880225"/>
            <a:chOff x="182563" y="-14288"/>
            <a:chExt cx="8981178" cy="6880225"/>
          </a:xfrm>
        </p:grpSpPr>
        <p:sp>
          <p:nvSpPr>
            <p:cNvPr id="15" name="Retângulo 14"/>
            <p:cNvSpPr/>
            <p:nvPr/>
          </p:nvSpPr>
          <p:spPr bwMode="auto">
            <a:xfrm>
              <a:off x="8558903" y="-14288"/>
              <a:ext cx="604838" cy="6249988"/>
            </a:xfrm>
            <a:prstGeom prst="rect">
              <a:avLst/>
            </a:prstGeom>
            <a:solidFill>
              <a:srgbClr val="48183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pt-PT"/>
            </a:p>
          </p:txBody>
        </p:sp>
        <p:grpSp>
          <p:nvGrpSpPr>
            <p:cNvPr id="16" name="Grupo 6"/>
            <p:cNvGrpSpPr>
              <a:grpSpLocks/>
            </p:cNvGrpSpPr>
            <p:nvPr/>
          </p:nvGrpSpPr>
          <p:grpSpPr bwMode="auto">
            <a:xfrm rot="5400000" flipV="1">
              <a:off x="-2909272" y="3149197"/>
              <a:ext cx="6365332" cy="67888"/>
              <a:chOff x="9983" y="-11824009"/>
              <a:chExt cx="9312369" cy="97760"/>
            </a:xfrm>
          </p:grpSpPr>
          <p:sp>
            <p:nvSpPr>
              <p:cNvPr id="19" name="Retângulo 18"/>
              <p:cNvSpPr/>
              <p:nvPr/>
            </p:nvSpPr>
            <p:spPr>
              <a:xfrm>
                <a:off x="11612" y="-11823631"/>
                <a:ext cx="2949555" cy="54865"/>
              </a:xfrm>
              <a:prstGeom prst="rect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pt-PT"/>
              </a:p>
            </p:txBody>
          </p:sp>
          <p:sp>
            <p:nvSpPr>
              <p:cNvPr id="20" name="Retângulo 19"/>
              <p:cNvSpPr/>
              <p:nvPr/>
            </p:nvSpPr>
            <p:spPr>
              <a:xfrm>
                <a:off x="6372896" y="-11791626"/>
                <a:ext cx="2949555" cy="66294"/>
              </a:xfrm>
              <a:prstGeom prst="rect">
                <a:avLst/>
              </a:prstGeom>
              <a:solidFill>
                <a:srgbClr val="8E8E8E"/>
              </a:solidFill>
              <a:ln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pt-PT"/>
              </a:p>
            </p:txBody>
          </p:sp>
          <p:sp>
            <p:nvSpPr>
              <p:cNvPr id="21" name="Retângulo 20"/>
              <p:cNvSpPr/>
              <p:nvPr/>
            </p:nvSpPr>
            <p:spPr>
              <a:xfrm>
                <a:off x="3163223" y="-11800771"/>
                <a:ext cx="2949555" cy="52578"/>
              </a:xfrm>
              <a:prstGeom prst="rect">
                <a:avLst/>
              </a:prstGeom>
              <a:solidFill>
                <a:srgbClr val="481831"/>
              </a:solidFill>
              <a:ln>
                <a:solidFill>
                  <a:srgbClr val="48183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pt-PT"/>
              </a:p>
            </p:txBody>
          </p:sp>
        </p:grpSp>
        <p:sp>
          <p:nvSpPr>
            <p:cNvPr id="17" name="Retângulo 16"/>
            <p:cNvSpPr/>
            <p:nvPr/>
          </p:nvSpPr>
          <p:spPr bwMode="auto">
            <a:xfrm>
              <a:off x="182563" y="6415088"/>
              <a:ext cx="8407400" cy="276225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pt-PT" sz="1200" kern="0" spc="650" dirty="0">
                  <a:latin typeface="+mn-lt"/>
                  <a:cs typeface="+mn-cs"/>
                </a:rPr>
                <a:t>Literacias na escola: formar os parceiros da biblioteca</a:t>
              </a:r>
            </a:p>
          </p:txBody>
        </p:sp>
        <p:pic>
          <p:nvPicPr>
            <p:cNvPr id="18" name="Imagem 17"/>
            <p:cNvPicPr>
              <a:picLocks noChangeAspect="1"/>
            </p:cNvPicPr>
            <p:nvPr/>
          </p:nvPicPr>
          <p:blipFill rotWithShape="1">
            <a:blip r:embed="rId2"/>
            <a:srcRect r="6767"/>
            <a:stretch/>
          </p:blipFill>
          <p:spPr>
            <a:xfrm>
              <a:off x="8558903" y="6243637"/>
              <a:ext cx="604838" cy="622300"/>
            </a:xfrm>
            <a:prstGeom prst="rect">
              <a:avLst/>
            </a:prstGeom>
            <a:ln>
              <a:noFill/>
            </a:ln>
          </p:spPr>
        </p:pic>
      </p:grpSp>
    </p:spTree>
    <p:extLst>
      <p:ext uri="{BB962C8B-B14F-4D97-AF65-F5344CB8AC3E}">
        <p14:creationId xmlns:p14="http://schemas.microsoft.com/office/powerpoint/2010/main" val="20544900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442913" y="861391"/>
            <a:ext cx="7886700" cy="5382246"/>
          </a:xfrm>
        </p:spPr>
        <p:txBody>
          <a:bodyPr rtlCol="0">
            <a:normAutofit/>
          </a:bodyPr>
          <a:lstStyle/>
          <a:p>
            <a:pPr marL="355600" indent="-177800" algn="just">
              <a:lnSpc>
                <a:spcPct val="110000"/>
              </a:lnSpc>
              <a:spcBef>
                <a:spcPts val="1200"/>
              </a:spcBef>
              <a:spcAft>
                <a:spcPts val="1200"/>
              </a:spcAft>
              <a:buClr>
                <a:srgbClr val="481831"/>
              </a:buClr>
              <a:buSzPct val="80000"/>
              <a:buFont typeface="Wingdings" panose="05000000000000000000" pitchFamily="2" charset="2"/>
              <a:buChar char="§"/>
              <a:defRPr/>
            </a:pPr>
            <a:r>
              <a:rPr lang="pt-PT" sz="2200" dirty="0" smtClean="0">
                <a:solidFill>
                  <a:srgbClr val="481831"/>
                </a:solidFill>
              </a:rPr>
              <a:t>Indique </a:t>
            </a:r>
            <a:r>
              <a:rPr lang="pt-PT" sz="2200" dirty="0">
                <a:solidFill>
                  <a:srgbClr val="481831"/>
                </a:solidFill>
              </a:rPr>
              <a:t>a opção correta para referenciar </a:t>
            </a:r>
            <a:r>
              <a:rPr lang="pt-PT" sz="2200" dirty="0" smtClean="0">
                <a:solidFill>
                  <a:srgbClr val="481831"/>
                </a:solidFill>
              </a:rPr>
              <a:t>um </a:t>
            </a:r>
            <a:r>
              <a:rPr lang="pt-PT" sz="2200" dirty="0">
                <a:solidFill>
                  <a:srgbClr val="481831"/>
                </a:solidFill>
              </a:rPr>
              <a:t>dicionário, </a:t>
            </a:r>
            <a:r>
              <a:rPr lang="pt-PT" sz="2200" dirty="0" smtClean="0">
                <a:solidFill>
                  <a:srgbClr val="481831"/>
                </a:solidFill>
              </a:rPr>
              <a:t>sem </a:t>
            </a:r>
            <a:r>
              <a:rPr lang="pt-PT" sz="2200" dirty="0">
                <a:solidFill>
                  <a:srgbClr val="481831"/>
                </a:solidFill>
              </a:rPr>
              <a:t>autor expresso:</a:t>
            </a:r>
          </a:p>
          <a:p>
            <a:pPr marL="177800" indent="0" algn="just">
              <a:lnSpc>
                <a:spcPct val="110000"/>
              </a:lnSpc>
              <a:spcBef>
                <a:spcPts val="1200"/>
              </a:spcBef>
              <a:spcAft>
                <a:spcPts val="1200"/>
              </a:spcAft>
              <a:buClr>
                <a:srgbClr val="481831"/>
              </a:buClr>
              <a:buSzPct val="80000"/>
              <a:buNone/>
              <a:defRPr/>
            </a:pPr>
            <a:endParaRPr lang="pt-PT" sz="2200" dirty="0">
              <a:solidFill>
                <a:srgbClr val="481831"/>
              </a:solidFill>
            </a:endParaRPr>
          </a:p>
          <a:p>
            <a:pPr marL="901700" indent="-342900" algn="just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Clr>
                <a:srgbClr val="481831"/>
              </a:buClr>
              <a:buSzPct val="80000"/>
              <a:buFont typeface="Wingdings" panose="05000000000000000000" pitchFamily="2" charset="2"/>
              <a:buChar char="q"/>
              <a:defRPr/>
            </a:pPr>
            <a:r>
              <a:rPr lang="pt-PT" sz="2200" dirty="0" smtClean="0">
                <a:solidFill>
                  <a:srgbClr val="481831"/>
                </a:solidFill>
              </a:rPr>
              <a:t>(s/a) </a:t>
            </a:r>
            <a:r>
              <a:rPr lang="pt-PT" sz="2200" i="1" dirty="0" smtClean="0">
                <a:solidFill>
                  <a:srgbClr val="481831"/>
                </a:solidFill>
              </a:rPr>
              <a:t>Dicionário </a:t>
            </a:r>
            <a:r>
              <a:rPr lang="pt-PT" sz="2200" i="1" dirty="0">
                <a:solidFill>
                  <a:srgbClr val="481831"/>
                </a:solidFill>
              </a:rPr>
              <a:t>de Matemática</a:t>
            </a:r>
            <a:r>
              <a:rPr lang="pt-PT" sz="2200" dirty="0">
                <a:solidFill>
                  <a:srgbClr val="481831"/>
                </a:solidFill>
              </a:rPr>
              <a:t>. (1979). São Paulo: Planalto Editora.</a:t>
            </a:r>
          </a:p>
          <a:p>
            <a:pPr marL="901700" indent="-342900" algn="just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Clr>
                <a:srgbClr val="481831"/>
              </a:buClr>
              <a:buSzPct val="80000"/>
              <a:buFont typeface="Wingdings" panose="05000000000000000000" pitchFamily="2" charset="2"/>
              <a:buChar char="q"/>
              <a:defRPr/>
            </a:pPr>
            <a:r>
              <a:rPr lang="pt-PT" sz="2200" dirty="0" smtClean="0">
                <a:solidFill>
                  <a:srgbClr val="481831"/>
                </a:solidFill>
              </a:rPr>
              <a:t>Dicionário. </a:t>
            </a:r>
            <a:r>
              <a:rPr lang="pt-PT" sz="2200" i="1" dirty="0" smtClean="0">
                <a:solidFill>
                  <a:srgbClr val="481831"/>
                </a:solidFill>
              </a:rPr>
              <a:t>Dicionário </a:t>
            </a:r>
            <a:r>
              <a:rPr lang="pt-PT" sz="2200" i="1" dirty="0">
                <a:solidFill>
                  <a:srgbClr val="481831"/>
                </a:solidFill>
              </a:rPr>
              <a:t>de Matemática</a:t>
            </a:r>
            <a:r>
              <a:rPr lang="pt-PT" sz="2200" dirty="0">
                <a:solidFill>
                  <a:srgbClr val="481831"/>
                </a:solidFill>
              </a:rPr>
              <a:t>. (1979). São Paulo: Planalto Editora</a:t>
            </a:r>
            <a:r>
              <a:rPr lang="pt-PT" sz="2200" dirty="0" smtClean="0">
                <a:solidFill>
                  <a:srgbClr val="481831"/>
                </a:solidFill>
              </a:rPr>
              <a:t>.</a:t>
            </a:r>
            <a:endParaRPr lang="pt-PT" sz="2200" dirty="0">
              <a:solidFill>
                <a:srgbClr val="481831"/>
              </a:solidFill>
            </a:endParaRPr>
          </a:p>
          <a:p>
            <a:pPr marL="901700" indent="-342900" algn="just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Clr>
                <a:srgbClr val="481831"/>
              </a:buClr>
              <a:buSzPct val="80000"/>
              <a:buFont typeface="Wingdings" panose="05000000000000000000" pitchFamily="2" charset="2"/>
              <a:buChar char="q"/>
              <a:defRPr/>
            </a:pPr>
            <a:r>
              <a:rPr lang="pt-PT" sz="2200" i="1" dirty="0">
                <a:solidFill>
                  <a:srgbClr val="481831"/>
                </a:solidFill>
              </a:rPr>
              <a:t>Dicionário de Matemática</a:t>
            </a:r>
            <a:r>
              <a:rPr lang="pt-PT" sz="2200" dirty="0">
                <a:solidFill>
                  <a:srgbClr val="481831"/>
                </a:solidFill>
              </a:rPr>
              <a:t>. (1979). São Paulo: Planalto Editora.</a:t>
            </a:r>
          </a:p>
          <a:p>
            <a:pPr marL="355600" lvl="0" indent="-177800" algn="just">
              <a:lnSpc>
                <a:spcPct val="110000"/>
              </a:lnSpc>
              <a:spcBef>
                <a:spcPts val="1200"/>
              </a:spcBef>
              <a:spcAft>
                <a:spcPts val="1200"/>
              </a:spcAft>
              <a:buClr>
                <a:srgbClr val="481831"/>
              </a:buClr>
              <a:buSzPct val="80000"/>
              <a:buFont typeface="Wingdings" panose="05000000000000000000" pitchFamily="2" charset="2"/>
              <a:buChar char="§"/>
              <a:defRPr/>
            </a:pPr>
            <a:endParaRPr lang="pt-PT" sz="2200" dirty="0" smtClean="0"/>
          </a:p>
        </p:txBody>
      </p:sp>
      <p:sp>
        <p:nvSpPr>
          <p:cNvPr id="13" name="Retângulo 12"/>
          <p:cNvSpPr/>
          <p:nvPr/>
        </p:nvSpPr>
        <p:spPr>
          <a:xfrm>
            <a:off x="442913" y="-6350"/>
            <a:ext cx="8038769" cy="6718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defRPr/>
            </a:pPr>
            <a:r>
              <a:rPr lang="pt-PT" sz="2800" b="1" dirty="0" smtClean="0">
                <a:solidFill>
                  <a:srgbClr val="481831"/>
                </a:solidFill>
              </a:rPr>
              <a:t>Exercício 5 | correção</a:t>
            </a:r>
            <a:endParaRPr lang="pt-PT" sz="2800" b="1" dirty="0">
              <a:solidFill>
                <a:srgbClr val="481831"/>
              </a:solidFill>
            </a:endParaRPr>
          </a:p>
        </p:txBody>
      </p:sp>
      <p:sp>
        <p:nvSpPr>
          <p:cNvPr id="14" name="Seta para a direita 13"/>
          <p:cNvSpPr/>
          <p:nvPr/>
        </p:nvSpPr>
        <p:spPr>
          <a:xfrm>
            <a:off x="588962" y="4349750"/>
            <a:ext cx="349623" cy="224304"/>
          </a:xfrm>
          <a:prstGeom prst="rightArrow">
            <a:avLst/>
          </a:prstGeom>
          <a:solidFill>
            <a:srgbClr val="7A003D"/>
          </a:solidFill>
          <a:ln>
            <a:solidFill>
              <a:srgbClr val="48183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grpSp>
        <p:nvGrpSpPr>
          <p:cNvPr id="15" name="Grupo 14"/>
          <p:cNvGrpSpPr/>
          <p:nvPr/>
        </p:nvGrpSpPr>
        <p:grpSpPr>
          <a:xfrm>
            <a:off x="182563" y="-14288"/>
            <a:ext cx="8981178" cy="6880225"/>
            <a:chOff x="182563" y="-14288"/>
            <a:chExt cx="8981178" cy="6880225"/>
          </a:xfrm>
        </p:grpSpPr>
        <p:sp>
          <p:nvSpPr>
            <p:cNvPr id="16" name="Retângulo 15"/>
            <p:cNvSpPr/>
            <p:nvPr/>
          </p:nvSpPr>
          <p:spPr bwMode="auto">
            <a:xfrm>
              <a:off x="8558903" y="-14288"/>
              <a:ext cx="604838" cy="6249988"/>
            </a:xfrm>
            <a:prstGeom prst="rect">
              <a:avLst/>
            </a:prstGeom>
            <a:solidFill>
              <a:srgbClr val="48183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pt-PT"/>
            </a:p>
          </p:txBody>
        </p:sp>
        <p:grpSp>
          <p:nvGrpSpPr>
            <p:cNvPr id="17" name="Grupo 6"/>
            <p:cNvGrpSpPr>
              <a:grpSpLocks/>
            </p:cNvGrpSpPr>
            <p:nvPr/>
          </p:nvGrpSpPr>
          <p:grpSpPr bwMode="auto">
            <a:xfrm rot="5400000" flipV="1">
              <a:off x="-2909272" y="3149197"/>
              <a:ext cx="6365332" cy="67888"/>
              <a:chOff x="9983" y="-11824009"/>
              <a:chExt cx="9312369" cy="97760"/>
            </a:xfrm>
          </p:grpSpPr>
          <p:sp>
            <p:nvSpPr>
              <p:cNvPr id="20" name="Retângulo 19"/>
              <p:cNvSpPr/>
              <p:nvPr/>
            </p:nvSpPr>
            <p:spPr>
              <a:xfrm>
                <a:off x="11612" y="-11823631"/>
                <a:ext cx="2949555" cy="54865"/>
              </a:xfrm>
              <a:prstGeom prst="rect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pt-PT"/>
              </a:p>
            </p:txBody>
          </p:sp>
          <p:sp>
            <p:nvSpPr>
              <p:cNvPr id="21" name="Retângulo 20"/>
              <p:cNvSpPr/>
              <p:nvPr/>
            </p:nvSpPr>
            <p:spPr>
              <a:xfrm>
                <a:off x="6372896" y="-11791626"/>
                <a:ext cx="2949555" cy="66294"/>
              </a:xfrm>
              <a:prstGeom prst="rect">
                <a:avLst/>
              </a:prstGeom>
              <a:solidFill>
                <a:srgbClr val="8E8E8E"/>
              </a:solidFill>
              <a:ln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pt-PT"/>
              </a:p>
            </p:txBody>
          </p:sp>
          <p:sp>
            <p:nvSpPr>
              <p:cNvPr id="22" name="Retângulo 21"/>
              <p:cNvSpPr/>
              <p:nvPr/>
            </p:nvSpPr>
            <p:spPr>
              <a:xfrm>
                <a:off x="3163223" y="-11800771"/>
                <a:ext cx="2949555" cy="52578"/>
              </a:xfrm>
              <a:prstGeom prst="rect">
                <a:avLst/>
              </a:prstGeom>
              <a:solidFill>
                <a:srgbClr val="481831"/>
              </a:solidFill>
              <a:ln>
                <a:solidFill>
                  <a:srgbClr val="48183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pt-PT"/>
              </a:p>
            </p:txBody>
          </p:sp>
        </p:grpSp>
        <p:sp>
          <p:nvSpPr>
            <p:cNvPr id="18" name="Retângulo 17"/>
            <p:cNvSpPr/>
            <p:nvPr/>
          </p:nvSpPr>
          <p:spPr bwMode="auto">
            <a:xfrm>
              <a:off x="182563" y="6415088"/>
              <a:ext cx="8407400" cy="276225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pt-PT" sz="1200" kern="0" spc="650" dirty="0">
                  <a:latin typeface="+mn-lt"/>
                  <a:cs typeface="+mn-cs"/>
                </a:rPr>
                <a:t>Literacias na escola: formar os parceiros da biblioteca</a:t>
              </a:r>
            </a:p>
          </p:txBody>
        </p:sp>
        <p:pic>
          <p:nvPicPr>
            <p:cNvPr id="19" name="Imagem 18"/>
            <p:cNvPicPr>
              <a:picLocks noChangeAspect="1"/>
            </p:cNvPicPr>
            <p:nvPr/>
          </p:nvPicPr>
          <p:blipFill rotWithShape="1">
            <a:blip r:embed="rId2"/>
            <a:srcRect r="6767"/>
            <a:stretch/>
          </p:blipFill>
          <p:spPr>
            <a:xfrm>
              <a:off x="8558903" y="6243637"/>
              <a:ext cx="604838" cy="622300"/>
            </a:xfrm>
            <a:prstGeom prst="rect">
              <a:avLst/>
            </a:prstGeom>
            <a:ln>
              <a:noFill/>
            </a:ln>
          </p:spPr>
        </p:pic>
      </p:grpSp>
    </p:spTree>
    <p:extLst>
      <p:ext uri="{BB962C8B-B14F-4D97-AF65-F5344CB8AC3E}">
        <p14:creationId xmlns:p14="http://schemas.microsoft.com/office/powerpoint/2010/main" val="27778240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446382" y="1139686"/>
            <a:ext cx="7886700" cy="5260637"/>
          </a:xfrm>
        </p:spPr>
        <p:txBody>
          <a:bodyPr rtlCol="0">
            <a:noAutofit/>
          </a:bodyPr>
          <a:lstStyle/>
          <a:p>
            <a:pPr marL="355600" indent="-177800" algn="just">
              <a:lnSpc>
                <a:spcPct val="110000"/>
              </a:lnSpc>
              <a:spcBef>
                <a:spcPts val="1200"/>
              </a:spcBef>
              <a:spcAft>
                <a:spcPts val="1200"/>
              </a:spcAft>
              <a:buClr>
                <a:srgbClr val="481831"/>
              </a:buClr>
              <a:buSzPct val="80000"/>
              <a:buFont typeface="Wingdings" panose="05000000000000000000" pitchFamily="2" charset="2"/>
              <a:buChar char="§"/>
              <a:defRPr/>
            </a:pPr>
            <a:r>
              <a:rPr lang="pt-PT" sz="2200" dirty="0" smtClean="0">
                <a:solidFill>
                  <a:srgbClr val="481831"/>
                </a:solidFill>
              </a:rPr>
              <a:t>Escolha a opção correta tendo em conta a referência de um </a:t>
            </a:r>
            <a:r>
              <a:rPr lang="pt-PT" sz="2200" dirty="0">
                <a:solidFill>
                  <a:srgbClr val="481831"/>
                </a:solidFill>
              </a:rPr>
              <a:t>livro cujo acesso foi apenas feito em formato digital </a:t>
            </a:r>
            <a:r>
              <a:rPr lang="pt-PT" sz="2200" dirty="0" smtClean="0">
                <a:solidFill>
                  <a:srgbClr val="481831"/>
                </a:solidFill>
              </a:rPr>
              <a:t>online:</a:t>
            </a:r>
          </a:p>
          <a:p>
            <a:pPr marL="355600" indent="-177800" algn="just">
              <a:lnSpc>
                <a:spcPct val="110000"/>
              </a:lnSpc>
              <a:spcBef>
                <a:spcPts val="1200"/>
              </a:spcBef>
              <a:spcAft>
                <a:spcPts val="1200"/>
              </a:spcAft>
              <a:buClr>
                <a:srgbClr val="481831"/>
              </a:buClr>
              <a:buSzPct val="80000"/>
              <a:buFont typeface="Wingdings" panose="05000000000000000000" pitchFamily="2" charset="2"/>
              <a:buChar char="§"/>
              <a:defRPr/>
            </a:pPr>
            <a:endParaRPr lang="pt-PT" sz="2200" dirty="0">
              <a:solidFill>
                <a:srgbClr val="481831"/>
              </a:solidFill>
            </a:endParaRPr>
          </a:p>
          <a:p>
            <a:pPr marL="901700" indent="-342900" algn="just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Clr>
                <a:srgbClr val="481831"/>
              </a:buClr>
              <a:buSzPct val="80000"/>
              <a:buFont typeface="Wingdings" panose="05000000000000000000" pitchFamily="2" charset="2"/>
              <a:buChar char="q"/>
              <a:defRPr/>
            </a:pPr>
            <a:r>
              <a:rPr lang="pt-PT" sz="2200" dirty="0" smtClean="0">
                <a:solidFill>
                  <a:srgbClr val="481831"/>
                </a:solidFill>
              </a:rPr>
              <a:t>Indicar o URL e o DOI</a:t>
            </a:r>
          </a:p>
          <a:p>
            <a:pPr marL="901700" indent="-342900" algn="just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Clr>
                <a:srgbClr val="481831"/>
              </a:buClr>
              <a:buSzPct val="80000"/>
              <a:buFont typeface="Wingdings" panose="05000000000000000000" pitchFamily="2" charset="2"/>
              <a:buChar char="q"/>
              <a:defRPr/>
            </a:pPr>
            <a:r>
              <a:rPr lang="pt-PT" sz="2200" dirty="0" smtClean="0">
                <a:solidFill>
                  <a:srgbClr val="481831"/>
                </a:solidFill>
              </a:rPr>
              <a:t>Indicar preferencialmente o DOI (quando existe)</a:t>
            </a:r>
          </a:p>
          <a:p>
            <a:pPr marL="901700" indent="-342900" algn="just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Clr>
                <a:srgbClr val="481831"/>
              </a:buClr>
              <a:buSzPct val="80000"/>
              <a:buFont typeface="Wingdings" panose="05000000000000000000" pitchFamily="2" charset="2"/>
              <a:buChar char="q"/>
              <a:defRPr/>
            </a:pPr>
            <a:r>
              <a:rPr lang="pt-PT" sz="2200" dirty="0" smtClean="0">
                <a:solidFill>
                  <a:srgbClr val="481831"/>
                </a:solidFill>
              </a:rPr>
              <a:t>Indicar </a:t>
            </a:r>
            <a:r>
              <a:rPr lang="pt-PT" sz="2200" dirty="0">
                <a:solidFill>
                  <a:srgbClr val="481831"/>
                </a:solidFill>
              </a:rPr>
              <a:t>preferencialmente o </a:t>
            </a:r>
            <a:r>
              <a:rPr lang="pt-PT" sz="2200" dirty="0" smtClean="0">
                <a:solidFill>
                  <a:srgbClr val="481831"/>
                </a:solidFill>
              </a:rPr>
              <a:t>URL </a:t>
            </a:r>
            <a:r>
              <a:rPr lang="pt-PT" sz="2200" dirty="0">
                <a:solidFill>
                  <a:srgbClr val="481831"/>
                </a:solidFill>
              </a:rPr>
              <a:t>(quando existe</a:t>
            </a:r>
            <a:r>
              <a:rPr lang="pt-PT" sz="2200" dirty="0" smtClean="0">
                <a:solidFill>
                  <a:srgbClr val="481831"/>
                </a:solidFill>
              </a:rPr>
              <a:t>)</a:t>
            </a:r>
          </a:p>
          <a:p>
            <a:pPr marL="901700" indent="-342900" algn="just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Clr>
                <a:srgbClr val="481831"/>
              </a:buClr>
              <a:buSzPct val="80000"/>
              <a:buFont typeface="Wingdings" panose="05000000000000000000" pitchFamily="2" charset="2"/>
              <a:buChar char="q"/>
              <a:defRPr/>
            </a:pPr>
            <a:endParaRPr lang="pt-PT" sz="2200" dirty="0">
              <a:solidFill>
                <a:srgbClr val="481831"/>
              </a:solidFill>
            </a:endParaRPr>
          </a:p>
          <a:p>
            <a:pPr marL="901700" indent="-342900" algn="just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Clr>
                <a:srgbClr val="481831"/>
              </a:buClr>
              <a:buSzPct val="80000"/>
              <a:buFont typeface="Wingdings" panose="05000000000000000000" pitchFamily="2" charset="2"/>
              <a:buChar char="q"/>
              <a:defRPr/>
            </a:pPr>
            <a:endParaRPr lang="pt-PT" sz="2200" dirty="0">
              <a:solidFill>
                <a:srgbClr val="481831"/>
              </a:solidFill>
            </a:endParaRPr>
          </a:p>
          <a:p>
            <a:pPr marL="901700" indent="-342900" algn="just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Clr>
                <a:srgbClr val="481831"/>
              </a:buClr>
              <a:buSzPct val="80000"/>
              <a:buFont typeface="Wingdings" panose="05000000000000000000" pitchFamily="2" charset="2"/>
              <a:buChar char="q"/>
              <a:defRPr/>
            </a:pPr>
            <a:endParaRPr lang="pt-PT" sz="2200" dirty="0" smtClean="0">
              <a:solidFill>
                <a:srgbClr val="481831"/>
              </a:solidFill>
            </a:endParaRPr>
          </a:p>
        </p:txBody>
      </p:sp>
      <p:sp>
        <p:nvSpPr>
          <p:cNvPr id="16" name="Retângulo 15"/>
          <p:cNvSpPr/>
          <p:nvPr/>
        </p:nvSpPr>
        <p:spPr>
          <a:xfrm>
            <a:off x="284956" y="62854"/>
            <a:ext cx="8038769" cy="6718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defRPr/>
            </a:pPr>
            <a:r>
              <a:rPr lang="pt-PT" sz="2800" b="1" dirty="0" smtClean="0">
                <a:solidFill>
                  <a:srgbClr val="481831"/>
                </a:solidFill>
              </a:rPr>
              <a:t>Exercício </a:t>
            </a:r>
            <a:r>
              <a:rPr lang="pt-PT" sz="2800" b="1" dirty="0">
                <a:solidFill>
                  <a:srgbClr val="481831"/>
                </a:solidFill>
              </a:rPr>
              <a:t>6</a:t>
            </a:r>
          </a:p>
        </p:txBody>
      </p:sp>
      <p:grpSp>
        <p:nvGrpSpPr>
          <p:cNvPr id="13" name="Grupo 12"/>
          <p:cNvGrpSpPr/>
          <p:nvPr/>
        </p:nvGrpSpPr>
        <p:grpSpPr>
          <a:xfrm>
            <a:off x="182563" y="-14288"/>
            <a:ext cx="8981178" cy="6880225"/>
            <a:chOff x="182563" y="-14288"/>
            <a:chExt cx="8981178" cy="6880225"/>
          </a:xfrm>
        </p:grpSpPr>
        <p:sp>
          <p:nvSpPr>
            <p:cNvPr id="14" name="Retângulo 13"/>
            <p:cNvSpPr/>
            <p:nvPr/>
          </p:nvSpPr>
          <p:spPr bwMode="auto">
            <a:xfrm>
              <a:off x="8558903" y="-14288"/>
              <a:ext cx="604838" cy="6249988"/>
            </a:xfrm>
            <a:prstGeom prst="rect">
              <a:avLst/>
            </a:prstGeom>
            <a:solidFill>
              <a:srgbClr val="48183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pt-PT"/>
            </a:p>
          </p:txBody>
        </p:sp>
        <p:grpSp>
          <p:nvGrpSpPr>
            <p:cNvPr id="15" name="Grupo 6"/>
            <p:cNvGrpSpPr>
              <a:grpSpLocks/>
            </p:cNvGrpSpPr>
            <p:nvPr/>
          </p:nvGrpSpPr>
          <p:grpSpPr bwMode="auto">
            <a:xfrm rot="5400000" flipV="1">
              <a:off x="-2909272" y="3149197"/>
              <a:ext cx="6365332" cy="67888"/>
              <a:chOff x="9983" y="-11824009"/>
              <a:chExt cx="9312369" cy="97760"/>
            </a:xfrm>
          </p:grpSpPr>
          <p:sp>
            <p:nvSpPr>
              <p:cNvPr id="19" name="Retângulo 18"/>
              <p:cNvSpPr/>
              <p:nvPr/>
            </p:nvSpPr>
            <p:spPr>
              <a:xfrm>
                <a:off x="11612" y="-11823631"/>
                <a:ext cx="2949555" cy="54865"/>
              </a:xfrm>
              <a:prstGeom prst="rect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pt-PT"/>
              </a:p>
            </p:txBody>
          </p:sp>
          <p:sp>
            <p:nvSpPr>
              <p:cNvPr id="20" name="Retângulo 19"/>
              <p:cNvSpPr/>
              <p:nvPr/>
            </p:nvSpPr>
            <p:spPr>
              <a:xfrm>
                <a:off x="6372896" y="-11791626"/>
                <a:ext cx="2949555" cy="66294"/>
              </a:xfrm>
              <a:prstGeom prst="rect">
                <a:avLst/>
              </a:prstGeom>
              <a:solidFill>
                <a:srgbClr val="8E8E8E"/>
              </a:solidFill>
              <a:ln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pt-PT"/>
              </a:p>
            </p:txBody>
          </p:sp>
          <p:sp>
            <p:nvSpPr>
              <p:cNvPr id="21" name="Retângulo 20"/>
              <p:cNvSpPr/>
              <p:nvPr/>
            </p:nvSpPr>
            <p:spPr>
              <a:xfrm>
                <a:off x="3163223" y="-11800771"/>
                <a:ext cx="2949555" cy="52578"/>
              </a:xfrm>
              <a:prstGeom prst="rect">
                <a:avLst/>
              </a:prstGeom>
              <a:solidFill>
                <a:srgbClr val="481831"/>
              </a:solidFill>
              <a:ln>
                <a:solidFill>
                  <a:srgbClr val="48183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pt-PT"/>
              </a:p>
            </p:txBody>
          </p:sp>
        </p:grpSp>
        <p:sp>
          <p:nvSpPr>
            <p:cNvPr id="17" name="Retângulo 16"/>
            <p:cNvSpPr/>
            <p:nvPr/>
          </p:nvSpPr>
          <p:spPr bwMode="auto">
            <a:xfrm>
              <a:off x="182563" y="6415088"/>
              <a:ext cx="8407400" cy="276225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pt-PT" sz="1200" kern="0" spc="650" dirty="0">
                  <a:latin typeface="+mn-lt"/>
                  <a:cs typeface="+mn-cs"/>
                </a:rPr>
                <a:t>Literacias na escola: formar os parceiros da biblioteca</a:t>
              </a:r>
            </a:p>
          </p:txBody>
        </p:sp>
        <p:pic>
          <p:nvPicPr>
            <p:cNvPr id="18" name="Imagem 17"/>
            <p:cNvPicPr>
              <a:picLocks noChangeAspect="1"/>
            </p:cNvPicPr>
            <p:nvPr/>
          </p:nvPicPr>
          <p:blipFill rotWithShape="1">
            <a:blip r:embed="rId2"/>
            <a:srcRect r="6767"/>
            <a:stretch/>
          </p:blipFill>
          <p:spPr>
            <a:xfrm>
              <a:off x="8558903" y="6243637"/>
              <a:ext cx="604838" cy="622300"/>
            </a:xfrm>
            <a:prstGeom prst="rect">
              <a:avLst/>
            </a:prstGeom>
            <a:ln>
              <a:noFill/>
            </a:ln>
          </p:spPr>
        </p:pic>
      </p:grpSp>
    </p:spTree>
    <p:extLst>
      <p:ext uri="{BB962C8B-B14F-4D97-AF65-F5344CB8AC3E}">
        <p14:creationId xmlns:p14="http://schemas.microsoft.com/office/powerpoint/2010/main" val="35916940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446382" y="1139686"/>
            <a:ext cx="7886700" cy="5260637"/>
          </a:xfrm>
        </p:spPr>
        <p:txBody>
          <a:bodyPr rtlCol="0">
            <a:noAutofit/>
          </a:bodyPr>
          <a:lstStyle/>
          <a:p>
            <a:pPr marL="355600" indent="-177800" algn="just">
              <a:lnSpc>
                <a:spcPct val="110000"/>
              </a:lnSpc>
              <a:spcBef>
                <a:spcPts val="1200"/>
              </a:spcBef>
              <a:spcAft>
                <a:spcPts val="1200"/>
              </a:spcAft>
              <a:buClr>
                <a:srgbClr val="481831"/>
              </a:buClr>
              <a:buSzPct val="80000"/>
              <a:buFont typeface="Wingdings" panose="05000000000000000000" pitchFamily="2" charset="2"/>
              <a:buChar char="§"/>
              <a:defRPr/>
            </a:pPr>
            <a:r>
              <a:rPr lang="pt-PT" sz="2200" dirty="0" smtClean="0">
                <a:solidFill>
                  <a:srgbClr val="481831"/>
                </a:solidFill>
              </a:rPr>
              <a:t>Escolha a opção correta tendo em conta a referência de um </a:t>
            </a:r>
            <a:r>
              <a:rPr lang="pt-PT" sz="2200" dirty="0">
                <a:solidFill>
                  <a:srgbClr val="481831"/>
                </a:solidFill>
              </a:rPr>
              <a:t>livro cujo acesso foi apenas feito em formato digital </a:t>
            </a:r>
            <a:r>
              <a:rPr lang="pt-PT" sz="2200" dirty="0" smtClean="0">
                <a:solidFill>
                  <a:srgbClr val="481831"/>
                </a:solidFill>
              </a:rPr>
              <a:t>online:</a:t>
            </a:r>
          </a:p>
          <a:p>
            <a:pPr marL="355600" indent="-177800" algn="just">
              <a:lnSpc>
                <a:spcPct val="110000"/>
              </a:lnSpc>
              <a:spcBef>
                <a:spcPts val="1200"/>
              </a:spcBef>
              <a:spcAft>
                <a:spcPts val="1200"/>
              </a:spcAft>
              <a:buClr>
                <a:srgbClr val="481831"/>
              </a:buClr>
              <a:buSzPct val="80000"/>
              <a:buFont typeface="Wingdings" panose="05000000000000000000" pitchFamily="2" charset="2"/>
              <a:buChar char="§"/>
              <a:defRPr/>
            </a:pPr>
            <a:endParaRPr lang="pt-PT" sz="2200" dirty="0">
              <a:solidFill>
                <a:srgbClr val="481831"/>
              </a:solidFill>
            </a:endParaRPr>
          </a:p>
          <a:p>
            <a:pPr marL="901700" indent="-342900" algn="just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Clr>
                <a:srgbClr val="481831"/>
              </a:buClr>
              <a:buSzPct val="80000"/>
              <a:buFont typeface="Wingdings" panose="05000000000000000000" pitchFamily="2" charset="2"/>
              <a:buChar char="q"/>
              <a:defRPr/>
            </a:pPr>
            <a:r>
              <a:rPr lang="pt-PT" sz="2200" dirty="0" smtClean="0">
                <a:solidFill>
                  <a:srgbClr val="481831"/>
                </a:solidFill>
              </a:rPr>
              <a:t>Indicar o URL e o DOI</a:t>
            </a:r>
          </a:p>
          <a:p>
            <a:pPr marL="901700" indent="-342900" algn="just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Clr>
                <a:srgbClr val="481831"/>
              </a:buClr>
              <a:buSzPct val="80000"/>
              <a:buFont typeface="Wingdings" panose="05000000000000000000" pitchFamily="2" charset="2"/>
              <a:buChar char="q"/>
              <a:defRPr/>
            </a:pPr>
            <a:r>
              <a:rPr lang="pt-PT" sz="2200" dirty="0" smtClean="0">
                <a:solidFill>
                  <a:srgbClr val="481831"/>
                </a:solidFill>
              </a:rPr>
              <a:t>Indicar preferencialmente o DOI (quando existe)</a:t>
            </a:r>
          </a:p>
          <a:p>
            <a:pPr marL="901700" indent="-342900" algn="just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Clr>
                <a:srgbClr val="481831"/>
              </a:buClr>
              <a:buSzPct val="80000"/>
              <a:buFont typeface="Wingdings" panose="05000000000000000000" pitchFamily="2" charset="2"/>
              <a:buChar char="q"/>
              <a:defRPr/>
            </a:pPr>
            <a:r>
              <a:rPr lang="pt-PT" sz="2200" dirty="0" smtClean="0">
                <a:solidFill>
                  <a:srgbClr val="481831"/>
                </a:solidFill>
              </a:rPr>
              <a:t>Indicar </a:t>
            </a:r>
            <a:r>
              <a:rPr lang="pt-PT" sz="2200" dirty="0">
                <a:solidFill>
                  <a:srgbClr val="481831"/>
                </a:solidFill>
              </a:rPr>
              <a:t>preferencialmente o </a:t>
            </a:r>
            <a:r>
              <a:rPr lang="pt-PT" sz="2200" dirty="0" smtClean="0">
                <a:solidFill>
                  <a:srgbClr val="481831"/>
                </a:solidFill>
              </a:rPr>
              <a:t>URL </a:t>
            </a:r>
            <a:r>
              <a:rPr lang="pt-PT" sz="2200" dirty="0">
                <a:solidFill>
                  <a:srgbClr val="481831"/>
                </a:solidFill>
              </a:rPr>
              <a:t>(quando existe</a:t>
            </a:r>
            <a:r>
              <a:rPr lang="pt-PT" sz="2200" dirty="0" smtClean="0">
                <a:solidFill>
                  <a:srgbClr val="481831"/>
                </a:solidFill>
              </a:rPr>
              <a:t>)</a:t>
            </a:r>
          </a:p>
          <a:p>
            <a:pPr marL="901700" indent="-342900" algn="just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Clr>
                <a:srgbClr val="481831"/>
              </a:buClr>
              <a:buSzPct val="80000"/>
              <a:buFont typeface="Wingdings" panose="05000000000000000000" pitchFamily="2" charset="2"/>
              <a:buChar char="q"/>
              <a:defRPr/>
            </a:pPr>
            <a:endParaRPr lang="pt-PT" sz="2200" dirty="0">
              <a:solidFill>
                <a:srgbClr val="481831"/>
              </a:solidFill>
            </a:endParaRPr>
          </a:p>
          <a:p>
            <a:pPr marL="901700" indent="-342900" algn="just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Clr>
                <a:srgbClr val="481831"/>
              </a:buClr>
              <a:buSzPct val="80000"/>
              <a:buFont typeface="Wingdings" panose="05000000000000000000" pitchFamily="2" charset="2"/>
              <a:buChar char="q"/>
              <a:defRPr/>
            </a:pPr>
            <a:endParaRPr lang="pt-PT" sz="2200" dirty="0">
              <a:solidFill>
                <a:srgbClr val="481831"/>
              </a:solidFill>
            </a:endParaRPr>
          </a:p>
          <a:p>
            <a:pPr marL="901700" indent="-342900" algn="just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Clr>
                <a:srgbClr val="481831"/>
              </a:buClr>
              <a:buSzPct val="80000"/>
              <a:buFont typeface="Wingdings" panose="05000000000000000000" pitchFamily="2" charset="2"/>
              <a:buChar char="q"/>
              <a:defRPr/>
            </a:pPr>
            <a:endParaRPr lang="pt-PT" sz="2200" dirty="0" smtClean="0">
              <a:solidFill>
                <a:srgbClr val="481831"/>
              </a:solidFill>
            </a:endParaRPr>
          </a:p>
        </p:txBody>
      </p:sp>
      <p:sp>
        <p:nvSpPr>
          <p:cNvPr id="16" name="Retângulo 15"/>
          <p:cNvSpPr/>
          <p:nvPr/>
        </p:nvSpPr>
        <p:spPr>
          <a:xfrm>
            <a:off x="284956" y="62854"/>
            <a:ext cx="8038769" cy="6718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defRPr/>
            </a:pPr>
            <a:r>
              <a:rPr lang="pt-PT" sz="2800" b="1" dirty="0" smtClean="0">
                <a:solidFill>
                  <a:srgbClr val="481831"/>
                </a:solidFill>
              </a:rPr>
              <a:t>Exercício 6 | correção</a:t>
            </a:r>
            <a:endParaRPr lang="pt-PT" sz="2800" b="1" dirty="0">
              <a:solidFill>
                <a:srgbClr val="481831"/>
              </a:solidFill>
            </a:endParaRPr>
          </a:p>
        </p:txBody>
      </p:sp>
      <p:sp>
        <p:nvSpPr>
          <p:cNvPr id="13" name="Seta para a direita 12"/>
          <p:cNvSpPr/>
          <p:nvPr/>
        </p:nvSpPr>
        <p:spPr>
          <a:xfrm>
            <a:off x="578975" y="3462744"/>
            <a:ext cx="349623" cy="224304"/>
          </a:xfrm>
          <a:prstGeom prst="rightArrow">
            <a:avLst/>
          </a:prstGeom>
          <a:solidFill>
            <a:srgbClr val="7A003D"/>
          </a:solidFill>
          <a:ln>
            <a:solidFill>
              <a:srgbClr val="48183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grpSp>
        <p:nvGrpSpPr>
          <p:cNvPr id="14" name="Grupo 13"/>
          <p:cNvGrpSpPr/>
          <p:nvPr/>
        </p:nvGrpSpPr>
        <p:grpSpPr>
          <a:xfrm>
            <a:off x="182563" y="-14288"/>
            <a:ext cx="8981178" cy="6880225"/>
            <a:chOff x="182563" y="-14288"/>
            <a:chExt cx="8981178" cy="6880225"/>
          </a:xfrm>
        </p:grpSpPr>
        <p:sp>
          <p:nvSpPr>
            <p:cNvPr id="15" name="Retângulo 14"/>
            <p:cNvSpPr/>
            <p:nvPr/>
          </p:nvSpPr>
          <p:spPr bwMode="auto">
            <a:xfrm>
              <a:off x="8558903" y="-14288"/>
              <a:ext cx="604838" cy="6249988"/>
            </a:xfrm>
            <a:prstGeom prst="rect">
              <a:avLst/>
            </a:prstGeom>
            <a:solidFill>
              <a:srgbClr val="48183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pt-PT"/>
            </a:p>
          </p:txBody>
        </p:sp>
        <p:grpSp>
          <p:nvGrpSpPr>
            <p:cNvPr id="17" name="Grupo 6"/>
            <p:cNvGrpSpPr>
              <a:grpSpLocks/>
            </p:cNvGrpSpPr>
            <p:nvPr/>
          </p:nvGrpSpPr>
          <p:grpSpPr bwMode="auto">
            <a:xfrm rot="5400000" flipV="1">
              <a:off x="-2909272" y="3149197"/>
              <a:ext cx="6365332" cy="67888"/>
              <a:chOff x="9983" y="-11824009"/>
              <a:chExt cx="9312369" cy="97760"/>
            </a:xfrm>
          </p:grpSpPr>
          <p:sp>
            <p:nvSpPr>
              <p:cNvPr id="20" name="Retângulo 19"/>
              <p:cNvSpPr/>
              <p:nvPr/>
            </p:nvSpPr>
            <p:spPr>
              <a:xfrm>
                <a:off x="11612" y="-11823631"/>
                <a:ext cx="2949555" cy="54865"/>
              </a:xfrm>
              <a:prstGeom prst="rect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pt-PT"/>
              </a:p>
            </p:txBody>
          </p:sp>
          <p:sp>
            <p:nvSpPr>
              <p:cNvPr id="21" name="Retângulo 20"/>
              <p:cNvSpPr/>
              <p:nvPr/>
            </p:nvSpPr>
            <p:spPr>
              <a:xfrm>
                <a:off x="6372896" y="-11791626"/>
                <a:ext cx="2949555" cy="66294"/>
              </a:xfrm>
              <a:prstGeom prst="rect">
                <a:avLst/>
              </a:prstGeom>
              <a:solidFill>
                <a:srgbClr val="8E8E8E"/>
              </a:solidFill>
              <a:ln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pt-PT"/>
              </a:p>
            </p:txBody>
          </p:sp>
          <p:sp>
            <p:nvSpPr>
              <p:cNvPr id="22" name="Retângulo 21"/>
              <p:cNvSpPr/>
              <p:nvPr/>
            </p:nvSpPr>
            <p:spPr>
              <a:xfrm>
                <a:off x="3163223" y="-11800771"/>
                <a:ext cx="2949555" cy="52578"/>
              </a:xfrm>
              <a:prstGeom prst="rect">
                <a:avLst/>
              </a:prstGeom>
              <a:solidFill>
                <a:srgbClr val="481831"/>
              </a:solidFill>
              <a:ln>
                <a:solidFill>
                  <a:srgbClr val="48183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pt-PT"/>
              </a:p>
            </p:txBody>
          </p:sp>
        </p:grpSp>
        <p:sp>
          <p:nvSpPr>
            <p:cNvPr id="18" name="Retângulo 17"/>
            <p:cNvSpPr/>
            <p:nvPr/>
          </p:nvSpPr>
          <p:spPr bwMode="auto">
            <a:xfrm>
              <a:off x="182563" y="6415088"/>
              <a:ext cx="8407400" cy="276225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pt-PT" sz="1200" kern="0" spc="650" dirty="0">
                  <a:latin typeface="+mn-lt"/>
                  <a:cs typeface="+mn-cs"/>
                </a:rPr>
                <a:t>Literacias na escola: formar os parceiros da biblioteca</a:t>
              </a:r>
            </a:p>
          </p:txBody>
        </p:sp>
        <p:pic>
          <p:nvPicPr>
            <p:cNvPr id="19" name="Imagem 18"/>
            <p:cNvPicPr>
              <a:picLocks noChangeAspect="1"/>
            </p:cNvPicPr>
            <p:nvPr/>
          </p:nvPicPr>
          <p:blipFill rotWithShape="1">
            <a:blip r:embed="rId2"/>
            <a:srcRect r="6767"/>
            <a:stretch/>
          </p:blipFill>
          <p:spPr>
            <a:xfrm>
              <a:off x="8558903" y="6243637"/>
              <a:ext cx="604838" cy="622300"/>
            </a:xfrm>
            <a:prstGeom prst="rect">
              <a:avLst/>
            </a:prstGeom>
            <a:ln>
              <a:noFill/>
            </a:ln>
          </p:spPr>
        </p:pic>
      </p:grpSp>
    </p:spTree>
    <p:extLst>
      <p:ext uri="{BB962C8B-B14F-4D97-AF65-F5344CB8AC3E}">
        <p14:creationId xmlns:p14="http://schemas.microsoft.com/office/powerpoint/2010/main" val="31352987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446382" y="1139686"/>
            <a:ext cx="7886700" cy="5260637"/>
          </a:xfrm>
        </p:spPr>
        <p:txBody>
          <a:bodyPr rtlCol="0">
            <a:noAutofit/>
          </a:bodyPr>
          <a:lstStyle/>
          <a:p>
            <a:pPr marL="355600" indent="-177800" algn="just">
              <a:lnSpc>
                <a:spcPct val="100000"/>
              </a:lnSpc>
              <a:spcBef>
                <a:spcPts val="2400"/>
              </a:spcBef>
              <a:spcAft>
                <a:spcPts val="2400"/>
              </a:spcAft>
              <a:buClr>
                <a:srgbClr val="481831"/>
              </a:buClr>
              <a:buSzPct val="80000"/>
              <a:buFont typeface="Wingdings" panose="05000000000000000000" pitchFamily="2" charset="2"/>
              <a:buChar char="§"/>
              <a:defRPr/>
            </a:pPr>
            <a:r>
              <a:rPr lang="pt-PT" sz="2200" dirty="0">
                <a:solidFill>
                  <a:srgbClr val="481831"/>
                </a:solidFill>
              </a:rPr>
              <a:t>Indique a única opção correta para a referência de um livro em que foi consultada apenas uma parte desse livro:</a:t>
            </a:r>
          </a:p>
          <a:p>
            <a:pPr marL="901700" indent="-342900" algn="just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Clr>
                <a:srgbClr val="481831"/>
              </a:buClr>
              <a:buSzPct val="80000"/>
              <a:buFont typeface="Wingdings" panose="05000000000000000000" pitchFamily="2" charset="2"/>
              <a:buChar char="q"/>
              <a:defRPr/>
            </a:pPr>
            <a:r>
              <a:rPr lang="pt-PT" sz="2200" dirty="0" smtClean="0">
                <a:solidFill>
                  <a:srgbClr val="481831"/>
                </a:solidFill>
              </a:rPr>
              <a:t>O </a:t>
            </a:r>
            <a:r>
              <a:rPr lang="pt-PT" sz="2200" dirty="0">
                <a:solidFill>
                  <a:srgbClr val="481831"/>
                </a:solidFill>
              </a:rPr>
              <a:t>título do livro e o capítulo são colocados em itálico</a:t>
            </a:r>
          </a:p>
          <a:p>
            <a:pPr marL="901700" indent="-342900" algn="just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Clr>
                <a:srgbClr val="481831"/>
              </a:buClr>
              <a:buSzPct val="80000"/>
              <a:buFont typeface="Wingdings" panose="05000000000000000000" pitchFamily="2" charset="2"/>
              <a:buChar char="q"/>
              <a:defRPr/>
            </a:pPr>
            <a:r>
              <a:rPr lang="pt-PT" sz="2200" dirty="0">
                <a:solidFill>
                  <a:srgbClr val="481831"/>
                </a:solidFill>
              </a:rPr>
              <a:t>O número das páginas é colocado entre parêntesis, a seguir ao título. Utiliza-se </a:t>
            </a:r>
            <a:r>
              <a:rPr lang="pt-PT" sz="2200" dirty="0" smtClean="0">
                <a:solidFill>
                  <a:srgbClr val="481831"/>
                </a:solidFill>
              </a:rPr>
              <a:t>“</a:t>
            </a:r>
            <a:r>
              <a:rPr lang="pt-PT" sz="2200" dirty="0">
                <a:solidFill>
                  <a:srgbClr val="481831"/>
                </a:solidFill>
              </a:rPr>
              <a:t>pp.” </a:t>
            </a:r>
            <a:r>
              <a:rPr lang="pt-PT" sz="2200" dirty="0" smtClean="0">
                <a:solidFill>
                  <a:srgbClr val="481831"/>
                </a:solidFill>
              </a:rPr>
              <a:t>referir as páginas</a:t>
            </a:r>
            <a:endParaRPr lang="pt-PT" sz="2200" dirty="0">
              <a:solidFill>
                <a:srgbClr val="481831"/>
              </a:solidFill>
            </a:endParaRPr>
          </a:p>
          <a:p>
            <a:pPr marL="901700" indent="-342900" algn="just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Clr>
                <a:srgbClr val="481831"/>
              </a:buClr>
              <a:buSzPct val="80000"/>
              <a:buFont typeface="Wingdings" panose="05000000000000000000" pitchFamily="2" charset="2"/>
              <a:buChar char="q"/>
              <a:defRPr/>
            </a:pPr>
            <a:r>
              <a:rPr lang="pt-PT" sz="2200" dirty="0">
                <a:solidFill>
                  <a:srgbClr val="481831"/>
                </a:solidFill>
              </a:rPr>
              <a:t>O número das páginas é colocado entre parêntesis, a seguir ao título. Utiliza-se “p.” para se referir uma página e “pp.” para </a:t>
            </a:r>
            <a:r>
              <a:rPr lang="pt-PT" sz="2200" dirty="0" smtClean="0">
                <a:solidFill>
                  <a:srgbClr val="481831"/>
                </a:solidFill>
              </a:rPr>
              <a:t>mais</a:t>
            </a:r>
          </a:p>
          <a:p>
            <a:pPr marL="901700" indent="-342900" algn="just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Clr>
                <a:srgbClr val="481831"/>
              </a:buClr>
              <a:buSzPct val="80000"/>
              <a:buFont typeface="Wingdings" panose="05000000000000000000" pitchFamily="2" charset="2"/>
              <a:buChar char="q"/>
              <a:defRPr/>
            </a:pPr>
            <a:r>
              <a:rPr lang="pt-PT" sz="2200" dirty="0" smtClean="0">
                <a:solidFill>
                  <a:srgbClr val="481831"/>
                </a:solidFill>
              </a:rPr>
              <a:t>O autor do capítulo aparece depois do autor do livro</a:t>
            </a:r>
            <a:endParaRPr lang="pt-PT" sz="2200" dirty="0">
              <a:solidFill>
                <a:srgbClr val="481831"/>
              </a:solidFill>
            </a:endParaRPr>
          </a:p>
          <a:p>
            <a:pPr marL="901700" indent="-342900" algn="just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Clr>
                <a:srgbClr val="481831"/>
              </a:buClr>
              <a:buSzPct val="80000"/>
              <a:buFont typeface="Wingdings" panose="05000000000000000000" pitchFamily="2" charset="2"/>
              <a:buChar char="q"/>
              <a:defRPr/>
            </a:pPr>
            <a:endParaRPr lang="pt-PT" sz="2200" dirty="0" smtClean="0">
              <a:solidFill>
                <a:srgbClr val="481831"/>
              </a:solidFill>
            </a:endParaRPr>
          </a:p>
        </p:txBody>
      </p:sp>
      <p:sp>
        <p:nvSpPr>
          <p:cNvPr id="16" name="Retângulo 15"/>
          <p:cNvSpPr/>
          <p:nvPr/>
        </p:nvSpPr>
        <p:spPr>
          <a:xfrm>
            <a:off x="284956" y="62854"/>
            <a:ext cx="8038769" cy="6718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defRPr/>
            </a:pPr>
            <a:r>
              <a:rPr lang="pt-PT" sz="2800" b="1" dirty="0" smtClean="0">
                <a:solidFill>
                  <a:srgbClr val="481831"/>
                </a:solidFill>
              </a:rPr>
              <a:t>Exercício 7</a:t>
            </a:r>
            <a:endParaRPr lang="pt-PT" sz="2800" b="1" dirty="0">
              <a:solidFill>
                <a:srgbClr val="481831"/>
              </a:solidFill>
            </a:endParaRPr>
          </a:p>
        </p:txBody>
      </p:sp>
      <p:grpSp>
        <p:nvGrpSpPr>
          <p:cNvPr id="13" name="Grupo 12"/>
          <p:cNvGrpSpPr/>
          <p:nvPr/>
        </p:nvGrpSpPr>
        <p:grpSpPr>
          <a:xfrm>
            <a:off x="182563" y="-14288"/>
            <a:ext cx="8981178" cy="6880225"/>
            <a:chOff x="182563" y="-14288"/>
            <a:chExt cx="8981178" cy="6880225"/>
          </a:xfrm>
        </p:grpSpPr>
        <p:sp>
          <p:nvSpPr>
            <p:cNvPr id="14" name="Retângulo 13"/>
            <p:cNvSpPr/>
            <p:nvPr/>
          </p:nvSpPr>
          <p:spPr bwMode="auto">
            <a:xfrm>
              <a:off x="8558903" y="-14288"/>
              <a:ext cx="604838" cy="6249988"/>
            </a:xfrm>
            <a:prstGeom prst="rect">
              <a:avLst/>
            </a:prstGeom>
            <a:solidFill>
              <a:srgbClr val="48183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pt-PT"/>
            </a:p>
          </p:txBody>
        </p:sp>
        <p:grpSp>
          <p:nvGrpSpPr>
            <p:cNvPr id="15" name="Grupo 6"/>
            <p:cNvGrpSpPr>
              <a:grpSpLocks/>
            </p:cNvGrpSpPr>
            <p:nvPr/>
          </p:nvGrpSpPr>
          <p:grpSpPr bwMode="auto">
            <a:xfrm rot="5400000" flipV="1">
              <a:off x="-2909272" y="3149197"/>
              <a:ext cx="6365332" cy="67888"/>
              <a:chOff x="9983" y="-11824009"/>
              <a:chExt cx="9312369" cy="97760"/>
            </a:xfrm>
          </p:grpSpPr>
          <p:sp>
            <p:nvSpPr>
              <p:cNvPr id="19" name="Retângulo 18"/>
              <p:cNvSpPr/>
              <p:nvPr/>
            </p:nvSpPr>
            <p:spPr>
              <a:xfrm>
                <a:off x="11612" y="-11823631"/>
                <a:ext cx="2949555" cy="54865"/>
              </a:xfrm>
              <a:prstGeom prst="rect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pt-PT"/>
              </a:p>
            </p:txBody>
          </p:sp>
          <p:sp>
            <p:nvSpPr>
              <p:cNvPr id="20" name="Retângulo 19"/>
              <p:cNvSpPr/>
              <p:nvPr/>
            </p:nvSpPr>
            <p:spPr>
              <a:xfrm>
                <a:off x="6372896" y="-11791626"/>
                <a:ext cx="2949555" cy="66294"/>
              </a:xfrm>
              <a:prstGeom prst="rect">
                <a:avLst/>
              </a:prstGeom>
              <a:solidFill>
                <a:srgbClr val="8E8E8E"/>
              </a:solidFill>
              <a:ln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pt-PT"/>
              </a:p>
            </p:txBody>
          </p:sp>
          <p:sp>
            <p:nvSpPr>
              <p:cNvPr id="21" name="Retângulo 20"/>
              <p:cNvSpPr/>
              <p:nvPr/>
            </p:nvSpPr>
            <p:spPr>
              <a:xfrm>
                <a:off x="3163223" y="-11800771"/>
                <a:ext cx="2949555" cy="52578"/>
              </a:xfrm>
              <a:prstGeom prst="rect">
                <a:avLst/>
              </a:prstGeom>
              <a:solidFill>
                <a:srgbClr val="481831"/>
              </a:solidFill>
              <a:ln>
                <a:solidFill>
                  <a:srgbClr val="48183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pt-PT"/>
              </a:p>
            </p:txBody>
          </p:sp>
        </p:grpSp>
        <p:sp>
          <p:nvSpPr>
            <p:cNvPr id="17" name="Retângulo 16"/>
            <p:cNvSpPr/>
            <p:nvPr/>
          </p:nvSpPr>
          <p:spPr bwMode="auto">
            <a:xfrm>
              <a:off x="182563" y="6415088"/>
              <a:ext cx="8407400" cy="276225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pt-PT" sz="1200" kern="0" spc="650" dirty="0">
                  <a:latin typeface="+mn-lt"/>
                  <a:cs typeface="+mn-cs"/>
                </a:rPr>
                <a:t>Literacias na escola: formar os parceiros da biblioteca</a:t>
              </a:r>
            </a:p>
          </p:txBody>
        </p:sp>
        <p:pic>
          <p:nvPicPr>
            <p:cNvPr id="18" name="Imagem 17"/>
            <p:cNvPicPr>
              <a:picLocks noChangeAspect="1"/>
            </p:cNvPicPr>
            <p:nvPr/>
          </p:nvPicPr>
          <p:blipFill rotWithShape="1">
            <a:blip r:embed="rId2"/>
            <a:srcRect r="6767"/>
            <a:stretch/>
          </p:blipFill>
          <p:spPr>
            <a:xfrm>
              <a:off x="8558903" y="6243637"/>
              <a:ext cx="604838" cy="622300"/>
            </a:xfrm>
            <a:prstGeom prst="rect">
              <a:avLst/>
            </a:prstGeom>
            <a:ln>
              <a:noFill/>
            </a:ln>
          </p:spPr>
        </p:pic>
      </p:grpSp>
    </p:spTree>
    <p:extLst>
      <p:ext uri="{BB962C8B-B14F-4D97-AF65-F5344CB8AC3E}">
        <p14:creationId xmlns:p14="http://schemas.microsoft.com/office/powerpoint/2010/main" val="1554211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tângulo 15"/>
          <p:cNvSpPr/>
          <p:nvPr/>
        </p:nvSpPr>
        <p:spPr>
          <a:xfrm>
            <a:off x="284956" y="62854"/>
            <a:ext cx="8038769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defRPr/>
            </a:pPr>
            <a:r>
              <a:rPr lang="pt-PT" sz="2800" b="1" dirty="0" smtClean="0">
                <a:solidFill>
                  <a:srgbClr val="481831"/>
                </a:solidFill>
              </a:rPr>
              <a:t>Exercício 7 | correção</a:t>
            </a:r>
            <a:endParaRPr lang="pt-PT" sz="2800" b="1" dirty="0">
              <a:solidFill>
                <a:srgbClr val="481831"/>
              </a:solidFill>
            </a:endParaRPr>
          </a:p>
        </p:txBody>
      </p:sp>
      <p:sp>
        <p:nvSpPr>
          <p:cNvPr id="13" name="Seta para a direita 12"/>
          <p:cNvSpPr/>
          <p:nvPr/>
        </p:nvSpPr>
        <p:spPr>
          <a:xfrm>
            <a:off x="569618" y="3770004"/>
            <a:ext cx="349623" cy="224304"/>
          </a:xfrm>
          <a:prstGeom prst="rightArrow">
            <a:avLst/>
          </a:prstGeom>
          <a:solidFill>
            <a:srgbClr val="7A003D"/>
          </a:solidFill>
          <a:ln>
            <a:solidFill>
              <a:srgbClr val="48183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14" name="Marcador de Posição de Conteúdo 2"/>
          <p:cNvSpPr>
            <a:spLocks noGrp="1"/>
          </p:cNvSpPr>
          <p:nvPr>
            <p:ph idx="1"/>
          </p:nvPr>
        </p:nvSpPr>
        <p:spPr>
          <a:xfrm>
            <a:off x="446382" y="1139686"/>
            <a:ext cx="7886700" cy="5260637"/>
          </a:xfrm>
        </p:spPr>
        <p:txBody>
          <a:bodyPr rtlCol="0">
            <a:noAutofit/>
          </a:bodyPr>
          <a:lstStyle/>
          <a:p>
            <a:pPr marL="355600" indent="-177800" algn="just">
              <a:lnSpc>
                <a:spcPct val="100000"/>
              </a:lnSpc>
              <a:spcBef>
                <a:spcPts val="2400"/>
              </a:spcBef>
              <a:spcAft>
                <a:spcPts val="2400"/>
              </a:spcAft>
              <a:buClr>
                <a:srgbClr val="481831"/>
              </a:buClr>
              <a:buSzPct val="80000"/>
              <a:buFont typeface="Wingdings" panose="05000000000000000000" pitchFamily="2" charset="2"/>
              <a:buChar char="§"/>
              <a:defRPr/>
            </a:pPr>
            <a:r>
              <a:rPr lang="pt-PT" sz="2200" dirty="0">
                <a:solidFill>
                  <a:srgbClr val="481831"/>
                </a:solidFill>
              </a:rPr>
              <a:t>Indique a única opção correta para a referência de um livro em que foi consultada apenas uma parte desse livro:</a:t>
            </a:r>
          </a:p>
          <a:p>
            <a:pPr marL="901700" indent="-342900" algn="just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Clr>
                <a:srgbClr val="481831"/>
              </a:buClr>
              <a:buSzPct val="80000"/>
              <a:buFont typeface="Wingdings" panose="05000000000000000000" pitchFamily="2" charset="2"/>
              <a:buChar char="q"/>
              <a:defRPr/>
            </a:pPr>
            <a:r>
              <a:rPr lang="pt-PT" sz="2200" dirty="0">
                <a:solidFill>
                  <a:srgbClr val="481831"/>
                </a:solidFill>
              </a:rPr>
              <a:t>O título do livro e o capítulo são colocados em itálico</a:t>
            </a:r>
          </a:p>
          <a:p>
            <a:pPr marL="901700" indent="-342900" algn="just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Clr>
                <a:srgbClr val="481831"/>
              </a:buClr>
              <a:buSzPct val="80000"/>
              <a:buFont typeface="Wingdings" panose="05000000000000000000" pitchFamily="2" charset="2"/>
              <a:buChar char="q"/>
              <a:defRPr/>
            </a:pPr>
            <a:r>
              <a:rPr lang="pt-PT" sz="2200" dirty="0">
                <a:solidFill>
                  <a:srgbClr val="481831"/>
                </a:solidFill>
              </a:rPr>
              <a:t>O número das páginas é colocado entre parêntesis, a seguir ao título. Utiliza-se </a:t>
            </a:r>
            <a:r>
              <a:rPr lang="pt-PT" sz="2200" dirty="0" smtClean="0">
                <a:solidFill>
                  <a:srgbClr val="481831"/>
                </a:solidFill>
              </a:rPr>
              <a:t>“</a:t>
            </a:r>
            <a:r>
              <a:rPr lang="pt-PT" sz="2200" dirty="0">
                <a:solidFill>
                  <a:srgbClr val="481831"/>
                </a:solidFill>
              </a:rPr>
              <a:t>pp.” </a:t>
            </a:r>
            <a:r>
              <a:rPr lang="pt-PT" sz="2200" dirty="0" smtClean="0">
                <a:solidFill>
                  <a:srgbClr val="481831"/>
                </a:solidFill>
              </a:rPr>
              <a:t>para referir as páginas</a:t>
            </a:r>
            <a:endParaRPr lang="pt-PT" sz="2200" dirty="0">
              <a:solidFill>
                <a:srgbClr val="481831"/>
              </a:solidFill>
            </a:endParaRPr>
          </a:p>
          <a:p>
            <a:pPr marL="901700" indent="-342900" algn="just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Clr>
                <a:srgbClr val="481831"/>
              </a:buClr>
              <a:buSzPct val="80000"/>
              <a:buFont typeface="Wingdings" panose="05000000000000000000" pitchFamily="2" charset="2"/>
              <a:buChar char="q"/>
              <a:defRPr/>
            </a:pPr>
            <a:r>
              <a:rPr lang="pt-PT" sz="2200" dirty="0">
                <a:solidFill>
                  <a:srgbClr val="481831"/>
                </a:solidFill>
              </a:rPr>
              <a:t>O número das páginas é colocado entre parêntesis, a seguir ao título. Utiliza-se “p.” para se referir uma página e “pp.” para </a:t>
            </a:r>
            <a:r>
              <a:rPr lang="pt-PT" sz="2200" dirty="0" smtClean="0">
                <a:solidFill>
                  <a:srgbClr val="481831"/>
                </a:solidFill>
              </a:rPr>
              <a:t>mais</a:t>
            </a:r>
          </a:p>
          <a:p>
            <a:pPr marL="901700" indent="-342900" algn="just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Clr>
                <a:srgbClr val="481831"/>
              </a:buClr>
              <a:buSzPct val="80000"/>
              <a:buFont typeface="Wingdings" panose="05000000000000000000" pitchFamily="2" charset="2"/>
              <a:buChar char="q"/>
              <a:defRPr/>
            </a:pPr>
            <a:r>
              <a:rPr lang="pt-PT" sz="2200" dirty="0">
                <a:solidFill>
                  <a:srgbClr val="481831"/>
                </a:solidFill>
              </a:rPr>
              <a:t>O autor do capítulo aparece depois do autor do livro</a:t>
            </a:r>
          </a:p>
          <a:p>
            <a:pPr marL="558800" indent="0" algn="just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Clr>
                <a:srgbClr val="481831"/>
              </a:buClr>
              <a:buSzPct val="80000"/>
              <a:buNone/>
              <a:defRPr/>
            </a:pPr>
            <a:endParaRPr lang="pt-PT" sz="2200" dirty="0">
              <a:solidFill>
                <a:srgbClr val="481831"/>
              </a:solidFill>
            </a:endParaRPr>
          </a:p>
          <a:p>
            <a:pPr marL="901700" indent="-342900" algn="just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Clr>
                <a:srgbClr val="481831"/>
              </a:buClr>
              <a:buSzPct val="80000"/>
              <a:buFont typeface="Wingdings" panose="05000000000000000000" pitchFamily="2" charset="2"/>
              <a:buChar char="q"/>
              <a:defRPr/>
            </a:pPr>
            <a:endParaRPr lang="pt-PT" sz="2200" dirty="0" smtClean="0">
              <a:solidFill>
                <a:srgbClr val="481831"/>
              </a:solidFill>
            </a:endParaRPr>
          </a:p>
        </p:txBody>
      </p:sp>
      <p:grpSp>
        <p:nvGrpSpPr>
          <p:cNvPr id="15" name="Grupo 14"/>
          <p:cNvGrpSpPr/>
          <p:nvPr/>
        </p:nvGrpSpPr>
        <p:grpSpPr>
          <a:xfrm>
            <a:off x="182563" y="-14288"/>
            <a:ext cx="8981178" cy="6880225"/>
            <a:chOff x="182563" y="-14288"/>
            <a:chExt cx="8981178" cy="6880225"/>
          </a:xfrm>
        </p:grpSpPr>
        <p:sp>
          <p:nvSpPr>
            <p:cNvPr id="17" name="Retângulo 16"/>
            <p:cNvSpPr/>
            <p:nvPr/>
          </p:nvSpPr>
          <p:spPr bwMode="auto">
            <a:xfrm>
              <a:off x="8558903" y="-14288"/>
              <a:ext cx="604838" cy="6249988"/>
            </a:xfrm>
            <a:prstGeom prst="rect">
              <a:avLst/>
            </a:prstGeom>
            <a:solidFill>
              <a:srgbClr val="48183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pt-PT"/>
            </a:p>
          </p:txBody>
        </p:sp>
        <p:grpSp>
          <p:nvGrpSpPr>
            <p:cNvPr id="18" name="Grupo 6"/>
            <p:cNvGrpSpPr>
              <a:grpSpLocks/>
            </p:cNvGrpSpPr>
            <p:nvPr/>
          </p:nvGrpSpPr>
          <p:grpSpPr bwMode="auto">
            <a:xfrm rot="5400000" flipV="1">
              <a:off x="-2909272" y="3149197"/>
              <a:ext cx="6365332" cy="67888"/>
              <a:chOff x="9983" y="-11824009"/>
              <a:chExt cx="9312369" cy="97760"/>
            </a:xfrm>
          </p:grpSpPr>
          <p:sp>
            <p:nvSpPr>
              <p:cNvPr id="21" name="Retângulo 20"/>
              <p:cNvSpPr/>
              <p:nvPr/>
            </p:nvSpPr>
            <p:spPr>
              <a:xfrm>
                <a:off x="11612" y="-11823631"/>
                <a:ext cx="2949555" cy="54865"/>
              </a:xfrm>
              <a:prstGeom prst="rect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pt-PT"/>
              </a:p>
            </p:txBody>
          </p:sp>
          <p:sp>
            <p:nvSpPr>
              <p:cNvPr id="22" name="Retângulo 21"/>
              <p:cNvSpPr/>
              <p:nvPr/>
            </p:nvSpPr>
            <p:spPr>
              <a:xfrm>
                <a:off x="6372896" y="-11791626"/>
                <a:ext cx="2949555" cy="66294"/>
              </a:xfrm>
              <a:prstGeom prst="rect">
                <a:avLst/>
              </a:prstGeom>
              <a:solidFill>
                <a:srgbClr val="8E8E8E"/>
              </a:solidFill>
              <a:ln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pt-PT"/>
              </a:p>
            </p:txBody>
          </p:sp>
          <p:sp>
            <p:nvSpPr>
              <p:cNvPr id="23" name="Retângulo 22"/>
              <p:cNvSpPr/>
              <p:nvPr/>
            </p:nvSpPr>
            <p:spPr>
              <a:xfrm>
                <a:off x="3163223" y="-11800771"/>
                <a:ext cx="2949555" cy="52578"/>
              </a:xfrm>
              <a:prstGeom prst="rect">
                <a:avLst/>
              </a:prstGeom>
              <a:solidFill>
                <a:srgbClr val="481831"/>
              </a:solidFill>
              <a:ln>
                <a:solidFill>
                  <a:srgbClr val="48183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pt-PT"/>
              </a:p>
            </p:txBody>
          </p:sp>
        </p:grpSp>
        <p:sp>
          <p:nvSpPr>
            <p:cNvPr id="19" name="Retângulo 18"/>
            <p:cNvSpPr/>
            <p:nvPr/>
          </p:nvSpPr>
          <p:spPr bwMode="auto">
            <a:xfrm>
              <a:off x="182563" y="6415088"/>
              <a:ext cx="8407400" cy="276225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pt-PT" sz="1200" kern="0" spc="650" dirty="0">
                  <a:latin typeface="+mn-lt"/>
                  <a:cs typeface="+mn-cs"/>
                </a:rPr>
                <a:t>Literacias na escola: formar os parceiros da biblioteca</a:t>
              </a:r>
            </a:p>
          </p:txBody>
        </p:sp>
        <p:pic>
          <p:nvPicPr>
            <p:cNvPr id="20" name="Imagem 19"/>
            <p:cNvPicPr>
              <a:picLocks noChangeAspect="1"/>
            </p:cNvPicPr>
            <p:nvPr/>
          </p:nvPicPr>
          <p:blipFill rotWithShape="1">
            <a:blip r:embed="rId2"/>
            <a:srcRect r="6767"/>
            <a:stretch/>
          </p:blipFill>
          <p:spPr>
            <a:xfrm>
              <a:off x="8558903" y="6243637"/>
              <a:ext cx="604838" cy="622300"/>
            </a:xfrm>
            <a:prstGeom prst="rect">
              <a:avLst/>
            </a:prstGeom>
            <a:ln>
              <a:noFill/>
            </a:ln>
          </p:spPr>
        </p:pic>
      </p:grpSp>
    </p:spTree>
    <p:extLst>
      <p:ext uri="{BB962C8B-B14F-4D97-AF65-F5344CB8AC3E}">
        <p14:creationId xmlns:p14="http://schemas.microsoft.com/office/powerpoint/2010/main" val="6858422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446382" y="1139686"/>
            <a:ext cx="7886700" cy="5260637"/>
          </a:xfrm>
        </p:spPr>
        <p:txBody>
          <a:bodyPr rtlCol="0">
            <a:noAutofit/>
          </a:bodyPr>
          <a:lstStyle/>
          <a:p>
            <a:pPr marL="355600" indent="-177800" algn="just">
              <a:lnSpc>
                <a:spcPct val="100000"/>
              </a:lnSpc>
              <a:spcBef>
                <a:spcPts val="2400"/>
              </a:spcBef>
              <a:spcAft>
                <a:spcPts val="2400"/>
              </a:spcAft>
              <a:buClr>
                <a:srgbClr val="481831"/>
              </a:buClr>
              <a:buSzPct val="80000"/>
              <a:buFont typeface="Wingdings" panose="05000000000000000000" pitchFamily="2" charset="2"/>
              <a:buChar char="§"/>
              <a:defRPr/>
            </a:pPr>
            <a:r>
              <a:rPr lang="pt-PT" sz="2200" dirty="0">
                <a:solidFill>
                  <a:srgbClr val="481831"/>
                </a:solidFill>
              </a:rPr>
              <a:t>Indique a única opção </a:t>
            </a:r>
            <a:r>
              <a:rPr lang="pt-PT" sz="2200" dirty="0" smtClean="0">
                <a:solidFill>
                  <a:srgbClr val="481831"/>
                </a:solidFill>
              </a:rPr>
              <a:t>incorreta </a:t>
            </a:r>
            <a:r>
              <a:rPr lang="pt-PT" sz="2200" dirty="0">
                <a:solidFill>
                  <a:srgbClr val="481831"/>
                </a:solidFill>
              </a:rPr>
              <a:t>para referenciar um artigo de uma  </a:t>
            </a:r>
            <a:r>
              <a:rPr lang="pt-PT" sz="2200" dirty="0" smtClean="0">
                <a:solidFill>
                  <a:srgbClr val="481831"/>
                </a:solidFill>
              </a:rPr>
              <a:t>revista:</a:t>
            </a:r>
            <a:endParaRPr lang="pt-PT" sz="2200" dirty="0">
              <a:solidFill>
                <a:srgbClr val="481831"/>
              </a:solidFill>
            </a:endParaRPr>
          </a:p>
          <a:p>
            <a:pPr marL="901700" lvl="0" indent="-342900" algn="just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Clr>
                <a:srgbClr val="481831"/>
              </a:buClr>
              <a:buSzPct val="80000"/>
              <a:buFont typeface="Wingdings" panose="05000000000000000000" pitchFamily="2" charset="2"/>
              <a:buChar char="q"/>
              <a:defRPr/>
            </a:pPr>
            <a:r>
              <a:rPr lang="pt-PT" sz="2200" dirty="0">
                <a:solidFill>
                  <a:srgbClr val="481831"/>
                </a:solidFill>
              </a:rPr>
              <a:t>Sempre que possível, a seguir ao ano, referencia-se o </a:t>
            </a:r>
            <a:r>
              <a:rPr lang="pt-PT" sz="2200" dirty="0" smtClean="0">
                <a:solidFill>
                  <a:srgbClr val="481831"/>
                </a:solidFill>
              </a:rPr>
              <a:t>mês</a:t>
            </a:r>
            <a:endParaRPr lang="pt-PT" sz="2200" dirty="0">
              <a:solidFill>
                <a:srgbClr val="481831"/>
              </a:solidFill>
            </a:endParaRPr>
          </a:p>
          <a:p>
            <a:pPr marL="901700" indent="-342900" algn="just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Clr>
                <a:srgbClr val="481831"/>
              </a:buClr>
              <a:buSzPct val="80000"/>
              <a:buFont typeface="Wingdings" panose="05000000000000000000" pitchFamily="2" charset="2"/>
              <a:buChar char="q"/>
              <a:defRPr/>
            </a:pPr>
            <a:r>
              <a:rPr lang="pt-PT" sz="2200" dirty="0">
                <a:solidFill>
                  <a:srgbClr val="481831"/>
                </a:solidFill>
              </a:rPr>
              <a:t> O título da publicação é escrito em </a:t>
            </a:r>
            <a:r>
              <a:rPr lang="pt-PT" sz="2200" dirty="0" smtClean="0">
                <a:solidFill>
                  <a:srgbClr val="481831"/>
                </a:solidFill>
              </a:rPr>
              <a:t>itálico</a:t>
            </a:r>
            <a:endParaRPr lang="pt-PT" sz="2200" dirty="0">
              <a:solidFill>
                <a:srgbClr val="481831"/>
              </a:solidFill>
            </a:endParaRPr>
          </a:p>
          <a:p>
            <a:pPr marL="901700" indent="-342900" algn="just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Clr>
                <a:srgbClr val="481831"/>
              </a:buClr>
              <a:buSzPct val="80000"/>
              <a:buFont typeface="Wingdings" panose="05000000000000000000" pitchFamily="2" charset="2"/>
              <a:buChar char="q"/>
              <a:defRPr/>
            </a:pPr>
            <a:r>
              <a:rPr lang="pt-PT" sz="2200" dirty="0" smtClean="0">
                <a:solidFill>
                  <a:srgbClr val="481831"/>
                </a:solidFill>
              </a:rPr>
              <a:t>Aquando </a:t>
            </a:r>
            <a:r>
              <a:rPr lang="pt-PT" sz="2200" dirty="0">
                <a:solidFill>
                  <a:srgbClr val="481831"/>
                </a:solidFill>
              </a:rPr>
              <a:t>da referência às páginas, </a:t>
            </a:r>
            <a:r>
              <a:rPr lang="pt-PT" sz="2200" dirty="0" smtClean="0">
                <a:solidFill>
                  <a:srgbClr val="481831"/>
                </a:solidFill>
              </a:rPr>
              <a:t>utiliza-se </a:t>
            </a:r>
            <a:r>
              <a:rPr lang="pt-PT" sz="2200" dirty="0">
                <a:solidFill>
                  <a:srgbClr val="481831"/>
                </a:solidFill>
              </a:rPr>
              <a:t>“p.” para se referir uma página e “pp.” para mais</a:t>
            </a:r>
          </a:p>
          <a:p>
            <a:pPr marL="901700" lvl="0" indent="-342900" algn="just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Clr>
                <a:srgbClr val="481831"/>
              </a:buClr>
              <a:buSzPct val="80000"/>
              <a:buFont typeface="Wingdings" panose="05000000000000000000" pitchFamily="2" charset="2"/>
              <a:buChar char="q"/>
              <a:defRPr/>
            </a:pPr>
            <a:r>
              <a:rPr lang="pt-PT" sz="2200" dirty="0" smtClean="0">
                <a:solidFill>
                  <a:srgbClr val="481831"/>
                </a:solidFill>
              </a:rPr>
              <a:t>Caso </a:t>
            </a:r>
            <a:r>
              <a:rPr lang="pt-PT" sz="2200" dirty="0">
                <a:solidFill>
                  <a:srgbClr val="481831"/>
                </a:solidFill>
              </a:rPr>
              <a:t>a publicação tenha sido consultada online, aplicam-se as mesmas regras que para os livros, com a indicação do DOI, de preferência, ou do URL</a:t>
            </a:r>
          </a:p>
        </p:txBody>
      </p:sp>
      <p:sp>
        <p:nvSpPr>
          <p:cNvPr id="16" name="Retângulo 15"/>
          <p:cNvSpPr/>
          <p:nvPr/>
        </p:nvSpPr>
        <p:spPr>
          <a:xfrm>
            <a:off x="284956" y="62854"/>
            <a:ext cx="8038769" cy="6718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defRPr/>
            </a:pPr>
            <a:r>
              <a:rPr lang="pt-PT" sz="2800" b="1" dirty="0" smtClean="0">
                <a:solidFill>
                  <a:srgbClr val="481831"/>
                </a:solidFill>
              </a:rPr>
              <a:t>Exercício 8</a:t>
            </a:r>
            <a:endParaRPr lang="pt-PT" sz="2800" b="1" dirty="0">
              <a:solidFill>
                <a:srgbClr val="481831"/>
              </a:solidFill>
            </a:endParaRPr>
          </a:p>
        </p:txBody>
      </p:sp>
      <p:grpSp>
        <p:nvGrpSpPr>
          <p:cNvPr id="13" name="Grupo 12"/>
          <p:cNvGrpSpPr/>
          <p:nvPr/>
        </p:nvGrpSpPr>
        <p:grpSpPr>
          <a:xfrm>
            <a:off x="182563" y="-14288"/>
            <a:ext cx="8981178" cy="6880225"/>
            <a:chOff x="182563" y="-14288"/>
            <a:chExt cx="8981178" cy="6880225"/>
          </a:xfrm>
        </p:grpSpPr>
        <p:sp>
          <p:nvSpPr>
            <p:cNvPr id="14" name="Retângulo 13"/>
            <p:cNvSpPr/>
            <p:nvPr/>
          </p:nvSpPr>
          <p:spPr bwMode="auto">
            <a:xfrm>
              <a:off x="8558903" y="-14288"/>
              <a:ext cx="604838" cy="6249988"/>
            </a:xfrm>
            <a:prstGeom prst="rect">
              <a:avLst/>
            </a:prstGeom>
            <a:solidFill>
              <a:srgbClr val="48183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pt-PT"/>
            </a:p>
          </p:txBody>
        </p:sp>
        <p:grpSp>
          <p:nvGrpSpPr>
            <p:cNvPr id="15" name="Grupo 6"/>
            <p:cNvGrpSpPr>
              <a:grpSpLocks/>
            </p:cNvGrpSpPr>
            <p:nvPr/>
          </p:nvGrpSpPr>
          <p:grpSpPr bwMode="auto">
            <a:xfrm rot="5400000" flipV="1">
              <a:off x="-2909272" y="3149197"/>
              <a:ext cx="6365332" cy="67888"/>
              <a:chOff x="9983" y="-11824009"/>
              <a:chExt cx="9312369" cy="97760"/>
            </a:xfrm>
          </p:grpSpPr>
          <p:sp>
            <p:nvSpPr>
              <p:cNvPr id="19" name="Retângulo 18"/>
              <p:cNvSpPr/>
              <p:nvPr/>
            </p:nvSpPr>
            <p:spPr>
              <a:xfrm>
                <a:off x="11612" y="-11823631"/>
                <a:ext cx="2949555" cy="54865"/>
              </a:xfrm>
              <a:prstGeom prst="rect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pt-PT"/>
              </a:p>
            </p:txBody>
          </p:sp>
          <p:sp>
            <p:nvSpPr>
              <p:cNvPr id="20" name="Retângulo 19"/>
              <p:cNvSpPr/>
              <p:nvPr/>
            </p:nvSpPr>
            <p:spPr>
              <a:xfrm>
                <a:off x="6372896" y="-11791626"/>
                <a:ext cx="2949555" cy="66294"/>
              </a:xfrm>
              <a:prstGeom prst="rect">
                <a:avLst/>
              </a:prstGeom>
              <a:solidFill>
                <a:srgbClr val="8E8E8E"/>
              </a:solidFill>
              <a:ln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pt-PT"/>
              </a:p>
            </p:txBody>
          </p:sp>
          <p:sp>
            <p:nvSpPr>
              <p:cNvPr id="21" name="Retângulo 20"/>
              <p:cNvSpPr/>
              <p:nvPr/>
            </p:nvSpPr>
            <p:spPr>
              <a:xfrm>
                <a:off x="3163223" y="-11800771"/>
                <a:ext cx="2949555" cy="52578"/>
              </a:xfrm>
              <a:prstGeom prst="rect">
                <a:avLst/>
              </a:prstGeom>
              <a:solidFill>
                <a:srgbClr val="481831"/>
              </a:solidFill>
              <a:ln>
                <a:solidFill>
                  <a:srgbClr val="48183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pt-PT"/>
              </a:p>
            </p:txBody>
          </p:sp>
        </p:grpSp>
        <p:sp>
          <p:nvSpPr>
            <p:cNvPr id="17" name="Retângulo 16"/>
            <p:cNvSpPr/>
            <p:nvPr/>
          </p:nvSpPr>
          <p:spPr bwMode="auto">
            <a:xfrm>
              <a:off x="182563" y="6415088"/>
              <a:ext cx="8407400" cy="276225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pt-PT" sz="1200" kern="0" spc="650" dirty="0">
                  <a:latin typeface="+mn-lt"/>
                  <a:cs typeface="+mn-cs"/>
                </a:rPr>
                <a:t>Literacias na escola: formar os parceiros da biblioteca</a:t>
              </a:r>
            </a:p>
          </p:txBody>
        </p:sp>
        <p:pic>
          <p:nvPicPr>
            <p:cNvPr id="18" name="Imagem 17"/>
            <p:cNvPicPr>
              <a:picLocks noChangeAspect="1"/>
            </p:cNvPicPr>
            <p:nvPr/>
          </p:nvPicPr>
          <p:blipFill rotWithShape="1">
            <a:blip r:embed="rId2"/>
            <a:srcRect r="6767"/>
            <a:stretch/>
          </p:blipFill>
          <p:spPr>
            <a:xfrm>
              <a:off x="8558903" y="6243637"/>
              <a:ext cx="604838" cy="622300"/>
            </a:xfrm>
            <a:prstGeom prst="rect">
              <a:avLst/>
            </a:prstGeom>
            <a:ln>
              <a:noFill/>
            </a:ln>
          </p:spPr>
        </p:pic>
      </p:grpSp>
    </p:spTree>
    <p:extLst>
      <p:ext uri="{BB962C8B-B14F-4D97-AF65-F5344CB8AC3E}">
        <p14:creationId xmlns:p14="http://schemas.microsoft.com/office/powerpoint/2010/main" val="28946448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tângulo 15"/>
          <p:cNvSpPr/>
          <p:nvPr/>
        </p:nvSpPr>
        <p:spPr>
          <a:xfrm>
            <a:off x="284956" y="62854"/>
            <a:ext cx="8038769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defRPr/>
            </a:pPr>
            <a:r>
              <a:rPr lang="pt-PT" sz="2800" b="1" dirty="0" smtClean="0">
                <a:solidFill>
                  <a:srgbClr val="481831"/>
                </a:solidFill>
              </a:rPr>
              <a:t>Exercício 8 | correção</a:t>
            </a:r>
            <a:endParaRPr lang="pt-PT" sz="2800" b="1" dirty="0">
              <a:solidFill>
                <a:srgbClr val="481831"/>
              </a:solidFill>
            </a:endParaRPr>
          </a:p>
        </p:txBody>
      </p:sp>
      <p:sp>
        <p:nvSpPr>
          <p:cNvPr id="13" name="Seta para a direita 12"/>
          <p:cNvSpPr/>
          <p:nvPr/>
        </p:nvSpPr>
        <p:spPr>
          <a:xfrm>
            <a:off x="569619" y="3383999"/>
            <a:ext cx="349623" cy="224304"/>
          </a:xfrm>
          <a:prstGeom prst="rightArrow">
            <a:avLst/>
          </a:prstGeom>
          <a:solidFill>
            <a:srgbClr val="7A003D"/>
          </a:solidFill>
          <a:ln>
            <a:solidFill>
              <a:srgbClr val="48183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14" name="Marcador de Posição de Conteúdo 2"/>
          <p:cNvSpPr>
            <a:spLocks noGrp="1"/>
          </p:cNvSpPr>
          <p:nvPr>
            <p:ph idx="1"/>
          </p:nvPr>
        </p:nvSpPr>
        <p:spPr>
          <a:xfrm>
            <a:off x="437322" y="1139686"/>
            <a:ext cx="7895759" cy="5260637"/>
          </a:xfrm>
        </p:spPr>
        <p:txBody>
          <a:bodyPr rtlCol="0">
            <a:noAutofit/>
          </a:bodyPr>
          <a:lstStyle/>
          <a:p>
            <a:pPr marL="355600" indent="-177800" algn="just">
              <a:lnSpc>
                <a:spcPct val="100000"/>
              </a:lnSpc>
              <a:spcBef>
                <a:spcPts val="2400"/>
              </a:spcBef>
              <a:spcAft>
                <a:spcPts val="2400"/>
              </a:spcAft>
              <a:buClr>
                <a:srgbClr val="481831"/>
              </a:buClr>
              <a:buSzPct val="80000"/>
              <a:buFont typeface="Wingdings" panose="05000000000000000000" pitchFamily="2" charset="2"/>
              <a:buChar char="§"/>
              <a:defRPr/>
            </a:pPr>
            <a:r>
              <a:rPr lang="pt-PT" sz="2200" dirty="0">
                <a:solidFill>
                  <a:srgbClr val="481831"/>
                </a:solidFill>
              </a:rPr>
              <a:t>Indique a única opção </a:t>
            </a:r>
            <a:r>
              <a:rPr lang="pt-PT" sz="2200" dirty="0" smtClean="0">
                <a:solidFill>
                  <a:srgbClr val="481831"/>
                </a:solidFill>
              </a:rPr>
              <a:t>incorreta </a:t>
            </a:r>
            <a:r>
              <a:rPr lang="pt-PT" sz="2200" dirty="0">
                <a:solidFill>
                  <a:srgbClr val="481831"/>
                </a:solidFill>
              </a:rPr>
              <a:t>para referenciar um artigo de uma  </a:t>
            </a:r>
            <a:r>
              <a:rPr lang="pt-PT" sz="2200" dirty="0" smtClean="0">
                <a:solidFill>
                  <a:srgbClr val="481831"/>
                </a:solidFill>
              </a:rPr>
              <a:t>revista:</a:t>
            </a:r>
            <a:endParaRPr lang="pt-PT" sz="2200" dirty="0">
              <a:solidFill>
                <a:srgbClr val="481831"/>
              </a:solidFill>
            </a:endParaRPr>
          </a:p>
          <a:p>
            <a:pPr marL="901700" lvl="0" indent="-342900" algn="just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Clr>
                <a:srgbClr val="481831"/>
              </a:buClr>
              <a:buSzPct val="80000"/>
              <a:buFont typeface="Wingdings" panose="05000000000000000000" pitchFamily="2" charset="2"/>
              <a:buChar char="q"/>
              <a:defRPr/>
            </a:pPr>
            <a:r>
              <a:rPr lang="pt-PT" sz="2200" dirty="0" smtClean="0">
                <a:solidFill>
                  <a:srgbClr val="481831"/>
                </a:solidFill>
              </a:rPr>
              <a:t>Sempre </a:t>
            </a:r>
            <a:r>
              <a:rPr lang="pt-PT" sz="2200" dirty="0">
                <a:solidFill>
                  <a:srgbClr val="481831"/>
                </a:solidFill>
              </a:rPr>
              <a:t>que possível, a seguir ao ano, referencia-se o mês</a:t>
            </a:r>
          </a:p>
          <a:p>
            <a:pPr marL="901700" indent="-342900" algn="just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Clr>
                <a:srgbClr val="481831"/>
              </a:buClr>
              <a:buSzPct val="80000"/>
              <a:buFont typeface="Wingdings" panose="05000000000000000000" pitchFamily="2" charset="2"/>
              <a:buChar char="q"/>
              <a:defRPr/>
            </a:pPr>
            <a:r>
              <a:rPr lang="pt-PT" sz="2200" dirty="0">
                <a:solidFill>
                  <a:srgbClr val="481831"/>
                </a:solidFill>
              </a:rPr>
              <a:t> O título da publicação é escrito em itálico</a:t>
            </a:r>
          </a:p>
          <a:p>
            <a:pPr marL="901700" indent="-342900" algn="just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Clr>
                <a:srgbClr val="481831"/>
              </a:buClr>
              <a:buSzPct val="80000"/>
              <a:buFont typeface="Wingdings" panose="05000000000000000000" pitchFamily="2" charset="2"/>
              <a:buChar char="q"/>
              <a:defRPr/>
            </a:pPr>
            <a:r>
              <a:rPr lang="pt-PT" sz="2200" dirty="0">
                <a:solidFill>
                  <a:srgbClr val="481831"/>
                </a:solidFill>
              </a:rPr>
              <a:t>Aquando da referência às páginas, utiliza-se “p.” para se referir uma página e “pp.” para mais</a:t>
            </a:r>
          </a:p>
          <a:p>
            <a:pPr marL="901700" lvl="0" indent="-342900" algn="just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Clr>
                <a:srgbClr val="481831"/>
              </a:buClr>
              <a:buSzPct val="80000"/>
              <a:buFont typeface="Wingdings" panose="05000000000000000000" pitchFamily="2" charset="2"/>
              <a:buChar char="q"/>
              <a:defRPr/>
            </a:pPr>
            <a:r>
              <a:rPr lang="pt-PT" sz="2200" dirty="0">
                <a:solidFill>
                  <a:srgbClr val="481831"/>
                </a:solidFill>
              </a:rPr>
              <a:t>Caso a publicação tenha sido consultada online, aplicam-se as mesmas regras que para os livros, com a indicação do DOI, de preferência, ou do URL</a:t>
            </a:r>
          </a:p>
          <a:p>
            <a:pPr marL="558800" indent="0" algn="just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Clr>
                <a:srgbClr val="481831"/>
              </a:buClr>
              <a:buSzPct val="80000"/>
              <a:buNone/>
              <a:defRPr/>
            </a:pPr>
            <a:endParaRPr lang="pt-PT" sz="2200" dirty="0">
              <a:solidFill>
                <a:srgbClr val="481831"/>
              </a:solidFill>
            </a:endParaRPr>
          </a:p>
          <a:p>
            <a:pPr marL="901700" indent="-342900" algn="just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Clr>
                <a:srgbClr val="481831"/>
              </a:buClr>
              <a:buSzPct val="80000"/>
              <a:buFont typeface="Wingdings" panose="05000000000000000000" pitchFamily="2" charset="2"/>
              <a:buChar char="q"/>
              <a:defRPr/>
            </a:pPr>
            <a:endParaRPr lang="pt-PT" sz="2200" dirty="0" smtClean="0">
              <a:solidFill>
                <a:srgbClr val="481831"/>
              </a:solidFill>
            </a:endParaRPr>
          </a:p>
        </p:txBody>
      </p:sp>
      <p:grpSp>
        <p:nvGrpSpPr>
          <p:cNvPr id="15" name="Grupo 14"/>
          <p:cNvGrpSpPr/>
          <p:nvPr/>
        </p:nvGrpSpPr>
        <p:grpSpPr>
          <a:xfrm>
            <a:off x="182563" y="-14288"/>
            <a:ext cx="8981178" cy="6880225"/>
            <a:chOff x="182563" y="-14288"/>
            <a:chExt cx="8981178" cy="6880225"/>
          </a:xfrm>
        </p:grpSpPr>
        <p:sp>
          <p:nvSpPr>
            <p:cNvPr id="17" name="Retângulo 16"/>
            <p:cNvSpPr/>
            <p:nvPr/>
          </p:nvSpPr>
          <p:spPr bwMode="auto">
            <a:xfrm>
              <a:off x="8558903" y="-14288"/>
              <a:ext cx="604838" cy="6249988"/>
            </a:xfrm>
            <a:prstGeom prst="rect">
              <a:avLst/>
            </a:prstGeom>
            <a:solidFill>
              <a:srgbClr val="48183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pt-PT"/>
            </a:p>
          </p:txBody>
        </p:sp>
        <p:grpSp>
          <p:nvGrpSpPr>
            <p:cNvPr id="18" name="Grupo 6"/>
            <p:cNvGrpSpPr>
              <a:grpSpLocks/>
            </p:cNvGrpSpPr>
            <p:nvPr/>
          </p:nvGrpSpPr>
          <p:grpSpPr bwMode="auto">
            <a:xfrm rot="5400000" flipV="1">
              <a:off x="-2909272" y="3149197"/>
              <a:ext cx="6365332" cy="67888"/>
              <a:chOff x="9983" y="-11824009"/>
              <a:chExt cx="9312369" cy="97760"/>
            </a:xfrm>
          </p:grpSpPr>
          <p:sp>
            <p:nvSpPr>
              <p:cNvPr id="21" name="Retângulo 20"/>
              <p:cNvSpPr/>
              <p:nvPr/>
            </p:nvSpPr>
            <p:spPr>
              <a:xfrm>
                <a:off x="11612" y="-11823631"/>
                <a:ext cx="2949555" cy="54865"/>
              </a:xfrm>
              <a:prstGeom prst="rect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pt-PT"/>
              </a:p>
            </p:txBody>
          </p:sp>
          <p:sp>
            <p:nvSpPr>
              <p:cNvPr id="22" name="Retângulo 21"/>
              <p:cNvSpPr/>
              <p:nvPr/>
            </p:nvSpPr>
            <p:spPr>
              <a:xfrm>
                <a:off x="6372896" y="-11791626"/>
                <a:ext cx="2949555" cy="66294"/>
              </a:xfrm>
              <a:prstGeom prst="rect">
                <a:avLst/>
              </a:prstGeom>
              <a:solidFill>
                <a:srgbClr val="8E8E8E"/>
              </a:solidFill>
              <a:ln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pt-PT"/>
              </a:p>
            </p:txBody>
          </p:sp>
          <p:sp>
            <p:nvSpPr>
              <p:cNvPr id="23" name="Retângulo 22"/>
              <p:cNvSpPr/>
              <p:nvPr/>
            </p:nvSpPr>
            <p:spPr>
              <a:xfrm>
                <a:off x="3163223" y="-11800771"/>
                <a:ext cx="2949555" cy="52578"/>
              </a:xfrm>
              <a:prstGeom prst="rect">
                <a:avLst/>
              </a:prstGeom>
              <a:solidFill>
                <a:srgbClr val="481831"/>
              </a:solidFill>
              <a:ln>
                <a:solidFill>
                  <a:srgbClr val="48183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pt-PT"/>
              </a:p>
            </p:txBody>
          </p:sp>
        </p:grpSp>
        <p:sp>
          <p:nvSpPr>
            <p:cNvPr id="19" name="Retângulo 18"/>
            <p:cNvSpPr/>
            <p:nvPr/>
          </p:nvSpPr>
          <p:spPr bwMode="auto">
            <a:xfrm>
              <a:off x="182563" y="6415088"/>
              <a:ext cx="8407400" cy="276225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pt-PT" sz="1200" kern="0" spc="650" dirty="0">
                  <a:latin typeface="+mn-lt"/>
                  <a:cs typeface="+mn-cs"/>
                </a:rPr>
                <a:t>Literacias na escola: formar os parceiros da biblioteca</a:t>
              </a:r>
            </a:p>
          </p:txBody>
        </p:sp>
        <p:pic>
          <p:nvPicPr>
            <p:cNvPr id="20" name="Imagem 19"/>
            <p:cNvPicPr>
              <a:picLocks noChangeAspect="1"/>
            </p:cNvPicPr>
            <p:nvPr/>
          </p:nvPicPr>
          <p:blipFill rotWithShape="1">
            <a:blip r:embed="rId2"/>
            <a:srcRect r="6767"/>
            <a:stretch/>
          </p:blipFill>
          <p:spPr>
            <a:xfrm>
              <a:off x="8558903" y="6243637"/>
              <a:ext cx="604838" cy="622300"/>
            </a:xfrm>
            <a:prstGeom prst="rect">
              <a:avLst/>
            </a:prstGeom>
            <a:ln>
              <a:noFill/>
            </a:ln>
          </p:spPr>
        </p:pic>
      </p:grpSp>
    </p:spTree>
    <p:extLst>
      <p:ext uri="{BB962C8B-B14F-4D97-AF65-F5344CB8AC3E}">
        <p14:creationId xmlns:p14="http://schemas.microsoft.com/office/powerpoint/2010/main" val="39692229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446382" y="783918"/>
            <a:ext cx="7886700" cy="5616405"/>
          </a:xfrm>
        </p:spPr>
        <p:txBody>
          <a:bodyPr rtlCol="0">
            <a:noAutofit/>
          </a:bodyPr>
          <a:lstStyle/>
          <a:p>
            <a:pPr marL="355600" indent="-177800" algn="just">
              <a:lnSpc>
                <a:spcPct val="100000"/>
              </a:lnSpc>
              <a:spcBef>
                <a:spcPts val="2400"/>
              </a:spcBef>
              <a:spcAft>
                <a:spcPts val="2400"/>
              </a:spcAft>
              <a:buClr>
                <a:srgbClr val="481831"/>
              </a:buClr>
              <a:buSzPct val="80000"/>
              <a:buFont typeface="Wingdings" panose="05000000000000000000" pitchFamily="2" charset="2"/>
              <a:buChar char="§"/>
              <a:defRPr/>
            </a:pPr>
            <a:r>
              <a:rPr lang="pt-PT" sz="2200" dirty="0" smtClean="0">
                <a:solidFill>
                  <a:srgbClr val="481831"/>
                </a:solidFill>
              </a:rPr>
              <a:t>Relativamente </a:t>
            </a:r>
            <a:r>
              <a:rPr lang="pt-PT" sz="2200" dirty="0">
                <a:solidFill>
                  <a:srgbClr val="481831"/>
                </a:solidFill>
              </a:rPr>
              <a:t>a um documento de natureza audiovisual indique a opção correta para o referenciar:</a:t>
            </a:r>
          </a:p>
          <a:p>
            <a:pPr marL="901700" indent="-342900" algn="just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Clr>
                <a:srgbClr val="481831"/>
              </a:buClr>
              <a:buSzPct val="80000"/>
              <a:buFont typeface="Wingdings" panose="05000000000000000000" pitchFamily="2" charset="2"/>
              <a:buChar char="q"/>
              <a:defRPr/>
            </a:pPr>
            <a:r>
              <a:rPr lang="pt-PT" sz="2200" dirty="0" smtClean="0">
                <a:solidFill>
                  <a:srgbClr val="481831"/>
                </a:solidFill>
              </a:rPr>
              <a:t>A </a:t>
            </a:r>
            <a:r>
              <a:rPr lang="pt-PT" sz="2200" dirty="0">
                <a:solidFill>
                  <a:srgbClr val="481831"/>
                </a:solidFill>
              </a:rPr>
              <a:t>função intelectual </a:t>
            </a:r>
            <a:r>
              <a:rPr lang="pt-PT" sz="2200" dirty="0" smtClean="0">
                <a:solidFill>
                  <a:srgbClr val="481831"/>
                </a:solidFill>
              </a:rPr>
              <a:t>dos autores é </a:t>
            </a:r>
            <a:r>
              <a:rPr lang="pt-PT" sz="2200" dirty="0">
                <a:solidFill>
                  <a:srgbClr val="481831"/>
                </a:solidFill>
              </a:rPr>
              <a:t>indicada entre parêntesis curvos a seguir à identificação de cada </a:t>
            </a:r>
            <a:r>
              <a:rPr lang="pt-PT" sz="2200" dirty="0" smtClean="0">
                <a:solidFill>
                  <a:srgbClr val="481831"/>
                </a:solidFill>
              </a:rPr>
              <a:t>nome. É </a:t>
            </a:r>
            <a:r>
              <a:rPr lang="pt-PT" sz="2200" dirty="0">
                <a:solidFill>
                  <a:srgbClr val="481831"/>
                </a:solidFill>
              </a:rPr>
              <a:t>necessário referir o suporte físico ou o tipo de documento, entre parêntesis retos a seguir ao </a:t>
            </a:r>
            <a:r>
              <a:rPr lang="pt-PT" sz="2200" dirty="0" smtClean="0">
                <a:solidFill>
                  <a:srgbClr val="481831"/>
                </a:solidFill>
              </a:rPr>
              <a:t>título</a:t>
            </a:r>
          </a:p>
          <a:p>
            <a:pPr marL="901700" indent="-342900" algn="just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Clr>
                <a:srgbClr val="481831"/>
              </a:buClr>
              <a:buSzPct val="80000"/>
              <a:buFont typeface="Wingdings" panose="05000000000000000000" pitchFamily="2" charset="2"/>
              <a:buChar char="q"/>
              <a:defRPr/>
            </a:pPr>
            <a:endParaRPr lang="pt-PT" sz="2200" dirty="0">
              <a:solidFill>
                <a:srgbClr val="481831"/>
              </a:solidFill>
            </a:endParaRPr>
          </a:p>
          <a:p>
            <a:pPr marL="901700" indent="-342900" algn="just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Clr>
                <a:srgbClr val="481831"/>
              </a:buClr>
              <a:buSzPct val="80000"/>
              <a:buFont typeface="Wingdings" panose="05000000000000000000" pitchFamily="2" charset="2"/>
              <a:buChar char="q"/>
              <a:defRPr/>
            </a:pPr>
            <a:r>
              <a:rPr lang="pt-PT" sz="2200" dirty="0">
                <a:solidFill>
                  <a:srgbClr val="481831"/>
                </a:solidFill>
              </a:rPr>
              <a:t>A função intelectual dos autores é indicada entre parêntesis </a:t>
            </a:r>
            <a:r>
              <a:rPr lang="pt-PT" sz="2200" dirty="0" smtClean="0">
                <a:solidFill>
                  <a:srgbClr val="481831"/>
                </a:solidFill>
              </a:rPr>
              <a:t>retos </a:t>
            </a:r>
            <a:r>
              <a:rPr lang="pt-PT" sz="2200" dirty="0">
                <a:solidFill>
                  <a:srgbClr val="481831"/>
                </a:solidFill>
              </a:rPr>
              <a:t>a seguir à identificação de cada nome</a:t>
            </a:r>
            <a:r>
              <a:rPr lang="pt-PT" sz="2200" dirty="0" smtClean="0">
                <a:solidFill>
                  <a:srgbClr val="481831"/>
                </a:solidFill>
              </a:rPr>
              <a:t>. É </a:t>
            </a:r>
            <a:r>
              <a:rPr lang="pt-PT" sz="2200" dirty="0">
                <a:solidFill>
                  <a:srgbClr val="481831"/>
                </a:solidFill>
              </a:rPr>
              <a:t>necessário referir o suporte físico ou o tipo de documento, entre parêntesis </a:t>
            </a:r>
            <a:r>
              <a:rPr lang="pt-PT" sz="2200" dirty="0" smtClean="0">
                <a:solidFill>
                  <a:srgbClr val="481831"/>
                </a:solidFill>
              </a:rPr>
              <a:t>curvos </a:t>
            </a:r>
            <a:r>
              <a:rPr lang="pt-PT" sz="2200" dirty="0">
                <a:solidFill>
                  <a:srgbClr val="481831"/>
                </a:solidFill>
              </a:rPr>
              <a:t>a seguir ao título.</a:t>
            </a:r>
          </a:p>
          <a:p>
            <a:pPr marL="901700" indent="-342900" algn="just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Clr>
                <a:srgbClr val="481831"/>
              </a:buClr>
              <a:buSzPct val="80000"/>
              <a:buFont typeface="Wingdings" panose="05000000000000000000" pitchFamily="2" charset="2"/>
              <a:buChar char="q"/>
              <a:defRPr/>
            </a:pPr>
            <a:endParaRPr lang="pt-PT" sz="2200" dirty="0">
              <a:solidFill>
                <a:srgbClr val="481831"/>
              </a:solidFill>
            </a:endParaRPr>
          </a:p>
        </p:txBody>
      </p:sp>
      <p:sp>
        <p:nvSpPr>
          <p:cNvPr id="16" name="Retângulo 15"/>
          <p:cNvSpPr/>
          <p:nvPr/>
        </p:nvSpPr>
        <p:spPr>
          <a:xfrm>
            <a:off x="284956" y="62854"/>
            <a:ext cx="8038769" cy="6718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defRPr/>
            </a:pPr>
            <a:r>
              <a:rPr lang="pt-PT" sz="2800" b="1" dirty="0" smtClean="0">
                <a:solidFill>
                  <a:srgbClr val="481831"/>
                </a:solidFill>
              </a:rPr>
              <a:t>Exercício 9</a:t>
            </a:r>
            <a:endParaRPr lang="pt-PT" sz="2800" b="1" dirty="0">
              <a:solidFill>
                <a:srgbClr val="481831"/>
              </a:solidFill>
            </a:endParaRPr>
          </a:p>
        </p:txBody>
      </p:sp>
      <p:grpSp>
        <p:nvGrpSpPr>
          <p:cNvPr id="13" name="Grupo 12"/>
          <p:cNvGrpSpPr/>
          <p:nvPr/>
        </p:nvGrpSpPr>
        <p:grpSpPr>
          <a:xfrm>
            <a:off x="182563" y="-14288"/>
            <a:ext cx="8981178" cy="6880225"/>
            <a:chOff x="182563" y="-14288"/>
            <a:chExt cx="8981178" cy="6880225"/>
          </a:xfrm>
        </p:grpSpPr>
        <p:sp>
          <p:nvSpPr>
            <p:cNvPr id="14" name="Retângulo 13"/>
            <p:cNvSpPr/>
            <p:nvPr/>
          </p:nvSpPr>
          <p:spPr bwMode="auto">
            <a:xfrm>
              <a:off x="8558903" y="-14288"/>
              <a:ext cx="604838" cy="6249988"/>
            </a:xfrm>
            <a:prstGeom prst="rect">
              <a:avLst/>
            </a:prstGeom>
            <a:solidFill>
              <a:srgbClr val="48183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pt-PT"/>
            </a:p>
          </p:txBody>
        </p:sp>
        <p:grpSp>
          <p:nvGrpSpPr>
            <p:cNvPr id="15" name="Grupo 6"/>
            <p:cNvGrpSpPr>
              <a:grpSpLocks/>
            </p:cNvGrpSpPr>
            <p:nvPr/>
          </p:nvGrpSpPr>
          <p:grpSpPr bwMode="auto">
            <a:xfrm rot="5400000" flipV="1">
              <a:off x="-2909272" y="3149197"/>
              <a:ext cx="6365332" cy="67888"/>
              <a:chOff x="9983" y="-11824009"/>
              <a:chExt cx="9312369" cy="97760"/>
            </a:xfrm>
          </p:grpSpPr>
          <p:sp>
            <p:nvSpPr>
              <p:cNvPr id="19" name="Retângulo 18"/>
              <p:cNvSpPr/>
              <p:nvPr/>
            </p:nvSpPr>
            <p:spPr>
              <a:xfrm>
                <a:off x="11612" y="-11823631"/>
                <a:ext cx="2949555" cy="54865"/>
              </a:xfrm>
              <a:prstGeom prst="rect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pt-PT"/>
              </a:p>
            </p:txBody>
          </p:sp>
          <p:sp>
            <p:nvSpPr>
              <p:cNvPr id="20" name="Retângulo 19"/>
              <p:cNvSpPr/>
              <p:nvPr/>
            </p:nvSpPr>
            <p:spPr>
              <a:xfrm>
                <a:off x="6372896" y="-11791626"/>
                <a:ext cx="2949555" cy="66294"/>
              </a:xfrm>
              <a:prstGeom prst="rect">
                <a:avLst/>
              </a:prstGeom>
              <a:solidFill>
                <a:srgbClr val="8E8E8E"/>
              </a:solidFill>
              <a:ln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pt-PT"/>
              </a:p>
            </p:txBody>
          </p:sp>
          <p:sp>
            <p:nvSpPr>
              <p:cNvPr id="21" name="Retângulo 20"/>
              <p:cNvSpPr/>
              <p:nvPr/>
            </p:nvSpPr>
            <p:spPr>
              <a:xfrm>
                <a:off x="3163223" y="-11800771"/>
                <a:ext cx="2949555" cy="52578"/>
              </a:xfrm>
              <a:prstGeom prst="rect">
                <a:avLst/>
              </a:prstGeom>
              <a:solidFill>
                <a:srgbClr val="481831"/>
              </a:solidFill>
              <a:ln>
                <a:solidFill>
                  <a:srgbClr val="48183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pt-PT"/>
              </a:p>
            </p:txBody>
          </p:sp>
        </p:grpSp>
        <p:sp>
          <p:nvSpPr>
            <p:cNvPr id="17" name="Retângulo 16"/>
            <p:cNvSpPr/>
            <p:nvPr/>
          </p:nvSpPr>
          <p:spPr bwMode="auto">
            <a:xfrm>
              <a:off x="182563" y="6415088"/>
              <a:ext cx="8407400" cy="276225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pt-PT" sz="1200" kern="0" spc="650" dirty="0">
                  <a:latin typeface="+mn-lt"/>
                  <a:cs typeface="+mn-cs"/>
                </a:rPr>
                <a:t>Literacias na escola: formar os parceiros da biblioteca</a:t>
              </a:r>
            </a:p>
          </p:txBody>
        </p:sp>
        <p:pic>
          <p:nvPicPr>
            <p:cNvPr id="18" name="Imagem 17"/>
            <p:cNvPicPr>
              <a:picLocks noChangeAspect="1"/>
            </p:cNvPicPr>
            <p:nvPr/>
          </p:nvPicPr>
          <p:blipFill rotWithShape="1">
            <a:blip r:embed="rId2"/>
            <a:srcRect r="6767"/>
            <a:stretch/>
          </p:blipFill>
          <p:spPr>
            <a:xfrm>
              <a:off x="8558903" y="6243637"/>
              <a:ext cx="604838" cy="622300"/>
            </a:xfrm>
            <a:prstGeom prst="rect">
              <a:avLst/>
            </a:prstGeom>
            <a:ln>
              <a:noFill/>
            </a:ln>
          </p:spPr>
        </p:pic>
      </p:grpSp>
    </p:spTree>
    <p:extLst>
      <p:ext uri="{BB962C8B-B14F-4D97-AF65-F5344CB8AC3E}">
        <p14:creationId xmlns:p14="http://schemas.microsoft.com/office/powerpoint/2010/main" val="5816747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upo 3"/>
          <p:cNvGrpSpPr/>
          <p:nvPr/>
        </p:nvGrpSpPr>
        <p:grpSpPr>
          <a:xfrm>
            <a:off x="0" y="230188"/>
            <a:ext cx="9145588" cy="6593385"/>
            <a:chOff x="0" y="230188"/>
            <a:chExt cx="9145588" cy="6593385"/>
          </a:xfrm>
        </p:grpSpPr>
        <p:sp>
          <p:nvSpPr>
            <p:cNvPr id="6" name="Retângulo 5"/>
            <p:cNvSpPr/>
            <p:nvPr/>
          </p:nvSpPr>
          <p:spPr>
            <a:xfrm>
              <a:off x="4763" y="1843088"/>
              <a:ext cx="9139237" cy="2828925"/>
            </a:xfrm>
            <a:prstGeom prst="rect">
              <a:avLst/>
            </a:prstGeom>
            <a:solidFill>
              <a:srgbClr val="481831"/>
            </a:solidFill>
            <a:ln>
              <a:solidFill>
                <a:srgbClr val="66003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pt-PT"/>
            </a:p>
          </p:txBody>
        </p:sp>
        <p:grpSp>
          <p:nvGrpSpPr>
            <p:cNvPr id="3076" name="Grupo 6"/>
            <p:cNvGrpSpPr>
              <a:grpSpLocks/>
            </p:cNvGrpSpPr>
            <p:nvPr/>
          </p:nvGrpSpPr>
          <p:grpSpPr bwMode="auto">
            <a:xfrm>
              <a:off x="1588" y="230188"/>
              <a:ext cx="9144000" cy="66675"/>
              <a:chOff x="0" y="234950"/>
              <a:chExt cx="9143999" cy="65840"/>
            </a:xfrm>
          </p:grpSpPr>
          <p:sp>
            <p:nvSpPr>
              <p:cNvPr id="8" name="Retângulo 7"/>
              <p:cNvSpPr/>
              <p:nvPr/>
            </p:nvSpPr>
            <p:spPr>
              <a:xfrm>
                <a:off x="0" y="247491"/>
                <a:ext cx="2949575" cy="53299"/>
              </a:xfrm>
              <a:prstGeom prst="rect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pt-PT"/>
              </a:p>
            </p:txBody>
          </p:sp>
          <p:sp>
            <p:nvSpPr>
              <p:cNvPr id="9" name="Retângulo 8"/>
              <p:cNvSpPr/>
              <p:nvPr/>
            </p:nvSpPr>
            <p:spPr>
              <a:xfrm>
                <a:off x="6194424" y="234950"/>
                <a:ext cx="2949575" cy="65840"/>
              </a:xfrm>
              <a:prstGeom prst="rect">
                <a:avLst/>
              </a:prstGeom>
              <a:solidFill>
                <a:srgbClr val="8E8E8E"/>
              </a:solidFill>
              <a:ln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pt-PT"/>
              </a:p>
            </p:txBody>
          </p:sp>
          <p:sp>
            <p:nvSpPr>
              <p:cNvPr id="10" name="Retângulo 9"/>
              <p:cNvSpPr/>
              <p:nvPr/>
            </p:nvSpPr>
            <p:spPr>
              <a:xfrm>
                <a:off x="3097212" y="247491"/>
                <a:ext cx="2949575" cy="53299"/>
              </a:xfrm>
              <a:prstGeom prst="rect">
                <a:avLst/>
              </a:prstGeom>
              <a:solidFill>
                <a:srgbClr val="481831"/>
              </a:solidFill>
              <a:ln>
                <a:solidFill>
                  <a:srgbClr val="48183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pt-PT"/>
              </a:p>
            </p:txBody>
          </p:sp>
        </p:grpSp>
        <p:sp>
          <p:nvSpPr>
            <p:cNvPr id="20" name="Retângulo 19"/>
            <p:cNvSpPr/>
            <p:nvPr/>
          </p:nvSpPr>
          <p:spPr bwMode="auto">
            <a:xfrm>
              <a:off x="0" y="6546574"/>
              <a:ext cx="9144000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pt-PT" sz="1200" kern="0" spc="650" dirty="0">
                  <a:latin typeface="+mn-lt"/>
                  <a:cs typeface="+mn-cs"/>
                </a:rPr>
                <a:t>Literacias na escola: formar os parceiros da biblioteca</a:t>
              </a:r>
            </a:p>
          </p:txBody>
        </p:sp>
      </p:grpSp>
      <p:sp>
        <p:nvSpPr>
          <p:cNvPr id="3" name="Marcador de Posição de Conteúdo 2"/>
          <p:cNvSpPr>
            <a:spLocks noGrp="1"/>
          </p:cNvSpPr>
          <p:nvPr>
            <p:ph idx="4294967295"/>
          </p:nvPr>
        </p:nvSpPr>
        <p:spPr>
          <a:xfrm>
            <a:off x="1588" y="2382838"/>
            <a:ext cx="9142412" cy="1897614"/>
          </a:xfrm>
        </p:spPr>
        <p:txBody>
          <a:bodyPr rtlCol="0" anchor="ctr">
            <a:normAutofit/>
          </a:bodyPr>
          <a:lstStyle/>
          <a:p>
            <a:pPr marL="0" indent="0" algn="ctr">
              <a:buNone/>
            </a:pPr>
            <a:r>
              <a:rPr lang="pt-PT" sz="4000" b="1" dirty="0">
                <a:solidFill>
                  <a:schemeClr val="bg1">
                    <a:lumMod val="95000"/>
                  </a:schemeClr>
                </a:solidFill>
              </a:rPr>
              <a:t>A norma APA (</a:t>
            </a:r>
            <a:r>
              <a:rPr lang="pt-PT" sz="4000" b="1" dirty="0" smtClean="0">
                <a:solidFill>
                  <a:schemeClr val="bg1">
                    <a:lumMod val="95000"/>
                  </a:schemeClr>
                </a:solidFill>
              </a:rPr>
              <a:t>6.ª </a:t>
            </a:r>
            <a:r>
              <a:rPr lang="pt-PT" sz="4000" b="1" dirty="0">
                <a:solidFill>
                  <a:schemeClr val="bg1">
                    <a:lumMod val="95000"/>
                  </a:schemeClr>
                </a:solidFill>
              </a:rPr>
              <a:t>ed</a:t>
            </a:r>
            <a:r>
              <a:rPr lang="pt-PT" sz="4000" b="1" dirty="0" smtClean="0">
                <a:solidFill>
                  <a:schemeClr val="bg1">
                    <a:lumMod val="95000"/>
                  </a:schemeClr>
                </a:solidFill>
              </a:rPr>
              <a:t>.)</a:t>
            </a:r>
          </a:p>
          <a:p>
            <a:pPr marL="0" indent="0" algn="ctr">
              <a:buNone/>
            </a:pPr>
            <a:r>
              <a:rPr lang="pt-PT" sz="4000" dirty="0" smtClean="0">
                <a:solidFill>
                  <a:schemeClr val="bg1">
                    <a:lumMod val="95000"/>
                  </a:schemeClr>
                </a:solidFill>
              </a:rPr>
              <a:t>exercícios de </a:t>
            </a:r>
            <a:r>
              <a:rPr lang="pt-PT" sz="4000" dirty="0" smtClean="0">
                <a:solidFill>
                  <a:schemeClr val="bg1">
                    <a:lumMod val="95000"/>
                  </a:schemeClr>
                </a:solidFill>
              </a:rPr>
              <a:t>treino</a:t>
            </a:r>
            <a:endParaRPr lang="pt-PT" sz="4000" dirty="0" smtClean="0">
              <a:solidFill>
                <a:schemeClr val="bg1">
                  <a:lumMod val="9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68205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Marcador de Posição de Conteúdo 2"/>
          <p:cNvSpPr>
            <a:spLocks noGrp="1"/>
          </p:cNvSpPr>
          <p:nvPr>
            <p:ph idx="1"/>
          </p:nvPr>
        </p:nvSpPr>
        <p:spPr>
          <a:xfrm>
            <a:off x="437322" y="1139686"/>
            <a:ext cx="7895759" cy="5260637"/>
          </a:xfrm>
        </p:spPr>
        <p:txBody>
          <a:bodyPr rtlCol="0">
            <a:noAutofit/>
          </a:bodyPr>
          <a:lstStyle/>
          <a:p>
            <a:pPr marL="355600" indent="-177800" algn="just">
              <a:lnSpc>
                <a:spcPct val="100000"/>
              </a:lnSpc>
              <a:spcBef>
                <a:spcPts val="2400"/>
              </a:spcBef>
              <a:spcAft>
                <a:spcPts val="2400"/>
              </a:spcAft>
              <a:buClr>
                <a:srgbClr val="481831"/>
              </a:buClr>
              <a:buSzPct val="80000"/>
              <a:buFont typeface="Wingdings" panose="05000000000000000000" pitchFamily="2" charset="2"/>
              <a:buChar char="§"/>
              <a:defRPr/>
            </a:pPr>
            <a:r>
              <a:rPr lang="pt-PT" sz="2200" dirty="0">
                <a:solidFill>
                  <a:srgbClr val="481831"/>
                </a:solidFill>
              </a:rPr>
              <a:t>Relativamente a um documento de natureza audiovisual indique a opção correta para o referenciar:</a:t>
            </a:r>
          </a:p>
          <a:p>
            <a:pPr marL="901700" indent="-342900" algn="just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Clr>
                <a:srgbClr val="481831"/>
              </a:buClr>
              <a:buSzPct val="80000"/>
              <a:buFont typeface="Wingdings" panose="05000000000000000000" pitchFamily="2" charset="2"/>
              <a:buChar char="q"/>
              <a:defRPr/>
            </a:pPr>
            <a:r>
              <a:rPr lang="pt-PT" sz="2200" dirty="0">
                <a:solidFill>
                  <a:srgbClr val="481831"/>
                </a:solidFill>
              </a:rPr>
              <a:t>A função intelectual dos autores é indicada entre parêntesis curvos a seguir à identificação de cada nome. É necessário referir o suporte físico ou o tipo de documento, entre parêntesis retos a seguir ao título</a:t>
            </a:r>
          </a:p>
          <a:p>
            <a:pPr marL="901700" indent="-342900" algn="just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Clr>
                <a:srgbClr val="481831"/>
              </a:buClr>
              <a:buSzPct val="80000"/>
              <a:buFont typeface="Wingdings" panose="05000000000000000000" pitchFamily="2" charset="2"/>
              <a:buChar char="q"/>
              <a:defRPr/>
            </a:pPr>
            <a:endParaRPr lang="pt-PT" sz="2200" dirty="0">
              <a:solidFill>
                <a:srgbClr val="481831"/>
              </a:solidFill>
            </a:endParaRPr>
          </a:p>
          <a:p>
            <a:pPr marL="901700" indent="-342900" algn="just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Clr>
                <a:srgbClr val="481831"/>
              </a:buClr>
              <a:buSzPct val="80000"/>
              <a:buFont typeface="Wingdings" panose="05000000000000000000" pitchFamily="2" charset="2"/>
              <a:buChar char="q"/>
              <a:defRPr/>
            </a:pPr>
            <a:r>
              <a:rPr lang="pt-PT" sz="2200" dirty="0">
                <a:solidFill>
                  <a:srgbClr val="481831"/>
                </a:solidFill>
              </a:rPr>
              <a:t>A função intelectual dos autores é indicada entre parêntesis retos a seguir à identificação de cada nome. É necessário referir o suporte físico ou o tipo de documento, entre parêntesis curvos a seguir ao título</a:t>
            </a:r>
            <a:r>
              <a:rPr lang="pt-PT" sz="2200" dirty="0" smtClean="0">
                <a:solidFill>
                  <a:srgbClr val="481831"/>
                </a:solidFill>
              </a:rPr>
              <a:t>.</a:t>
            </a:r>
            <a:endParaRPr lang="pt-PT" sz="2200" dirty="0">
              <a:solidFill>
                <a:srgbClr val="481831"/>
              </a:solidFill>
            </a:endParaRPr>
          </a:p>
          <a:p>
            <a:pPr marL="901700" indent="-342900" algn="just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Clr>
                <a:srgbClr val="481831"/>
              </a:buClr>
              <a:buSzPct val="80000"/>
              <a:buFont typeface="Wingdings" panose="05000000000000000000" pitchFamily="2" charset="2"/>
              <a:buChar char="q"/>
              <a:defRPr/>
            </a:pPr>
            <a:endParaRPr lang="pt-PT" sz="2200" dirty="0" smtClean="0">
              <a:solidFill>
                <a:srgbClr val="481831"/>
              </a:solidFill>
            </a:endParaRPr>
          </a:p>
        </p:txBody>
      </p:sp>
      <p:sp>
        <p:nvSpPr>
          <p:cNvPr id="16" name="Retângulo 15"/>
          <p:cNvSpPr/>
          <p:nvPr/>
        </p:nvSpPr>
        <p:spPr>
          <a:xfrm>
            <a:off x="284956" y="62854"/>
            <a:ext cx="8038769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defRPr/>
            </a:pPr>
            <a:r>
              <a:rPr lang="pt-PT" sz="2800" b="1" dirty="0" smtClean="0">
                <a:solidFill>
                  <a:srgbClr val="481831"/>
                </a:solidFill>
              </a:rPr>
              <a:t>Exercício 9 | correção</a:t>
            </a:r>
            <a:endParaRPr lang="pt-PT" sz="2800" b="1" dirty="0">
              <a:solidFill>
                <a:srgbClr val="481831"/>
              </a:solidFill>
            </a:endParaRPr>
          </a:p>
        </p:txBody>
      </p:sp>
      <p:sp>
        <p:nvSpPr>
          <p:cNvPr id="13" name="Seta para a direita 12"/>
          <p:cNvSpPr/>
          <p:nvPr/>
        </p:nvSpPr>
        <p:spPr>
          <a:xfrm>
            <a:off x="578975" y="2351330"/>
            <a:ext cx="349623" cy="224304"/>
          </a:xfrm>
          <a:prstGeom prst="rightArrow">
            <a:avLst/>
          </a:prstGeom>
          <a:solidFill>
            <a:srgbClr val="7A003D"/>
          </a:solidFill>
          <a:ln>
            <a:solidFill>
              <a:srgbClr val="48183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grpSp>
        <p:nvGrpSpPr>
          <p:cNvPr id="15" name="Grupo 14"/>
          <p:cNvGrpSpPr/>
          <p:nvPr/>
        </p:nvGrpSpPr>
        <p:grpSpPr>
          <a:xfrm>
            <a:off x="182563" y="-14288"/>
            <a:ext cx="8981178" cy="6880225"/>
            <a:chOff x="182563" y="-14288"/>
            <a:chExt cx="8981178" cy="6880225"/>
          </a:xfrm>
        </p:grpSpPr>
        <p:sp>
          <p:nvSpPr>
            <p:cNvPr id="17" name="Retângulo 16"/>
            <p:cNvSpPr/>
            <p:nvPr/>
          </p:nvSpPr>
          <p:spPr bwMode="auto">
            <a:xfrm>
              <a:off x="8558903" y="-14288"/>
              <a:ext cx="604838" cy="6249988"/>
            </a:xfrm>
            <a:prstGeom prst="rect">
              <a:avLst/>
            </a:prstGeom>
            <a:solidFill>
              <a:srgbClr val="48183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pt-PT"/>
            </a:p>
          </p:txBody>
        </p:sp>
        <p:grpSp>
          <p:nvGrpSpPr>
            <p:cNvPr id="18" name="Grupo 6"/>
            <p:cNvGrpSpPr>
              <a:grpSpLocks/>
            </p:cNvGrpSpPr>
            <p:nvPr/>
          </p:nvGrpSpPr>
          <p:grpSpPr bwMode="auto">
            <a:xfrm rot="5400000" flipV="1">
              <a:off x="-2909272" y="3149197"/>
              <a:ext cx="6365332" cy="67888"/>
              <a:chOff x="9983" y="-11824009"/>
              <a:chExt cx="9312369" cy="97760"/>
            </a:xfrm>
          </p:grpSpPr>
          <p:sp>
            <p:nvSpPr>
              <p:cNvPr id="21" name="Retângulo 20"/>
              <p:cNvSpPr/>
              <p:nvPr/>
            </p:nvSpPr>
            <p:spPr>
              <a:xfrm>
                <a:off x="11612" y="-11823631"/>
                <a:ext cx="2949555" cy="54865"/>
              </a:xfrm>
              <a:prstGeom prst="rect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pt-PT"/>
              </a:p>
            </p:txBody>
          </p:sp>
          <p:sp>
            <p:nvSpPr>
              <p:cNvPr id="22" name="Retângulo 21"/>
              <p:cNvSpPr/>
              <p:nvPr/>
            </p:nvSpPr>
            <p:spPr>
              <a:xfrm>
                <a:off x="6372896" y="-11791626"/>
                <a:ext cx="2949555" cy="66294"/>
              </a:xfrm>
              <a:prstGeom prst="rect">
                <a:avLst/>
              </a:prstGeom>
              <a:solidFill>
                <a:srgbClr val="8E8E8E"/>
              </a:solidFill>
              <a:ln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pt-PT"/>
              </a:p>
            </p:txBody>
          </p:sp>
          <p:sp>
            <p:nvSpPr>
              <p:cNvPr id="23" name="Retângulo 22"/>
              <p:cNvSpPr/>
              <p:nvPr/>
            </p:nvSpPr>
            <p:spPr>
              <a:xfrm>
                <a:off x="3163223" y="-11800771"/>
                <a:ext cx="2949555" cy="52578"/>
              </a:xfrm>
              <a:prstGeom prst="rect">
                <a:avLst/>
              </a:prstGeom>
              <a:solidFill>
                <a:srgbClr val="481831"/>
              </a:solidFill>
              <a:ln>
                <a:solidFill>
                  <a:srgbClr val="48183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pt-PT"/>
              </a:p>
            </p:txBody>
          </p:sp>
        </p:grpSp>
        <p:sp>
          <p:nvSpPr>
            <p:cNvPr id="19" name="Retângulo 18"/>
            <p:cNvSpPr/>
            <p:nvPr/>
          </p:nvSpPr>
          <p:spPr bwMode="auto">
            <a:xfrm>
              <a:off x="182563" y="6415088"/>
              <a:ext cx="8407400" cy="276225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pt-PT" sz="1200" kern="0" spc="650" dirty="0">
                  <a:latin typeface="+mn-lt"/>
                  <a:cs typeface="+mn-cs"/>
                </a:rPr>
                <a:t>Literacias na escola: formar os parceiros da biblioteca</a:t>
              </a:r>
            </a:p>
          </p:txBody>
        </p:sp>
        <p:pic>
          <p:nvPicPr>
            <p:cNvPr id="20" name="Imagem 19"/>
            <p:cNvPicPr>
              <a:picLocks noChangeAspect="1"/>
            </p:cNvPicPr>
            <p:nvPr/>
          </p:nvPicPr>
          <p:blipFill rotWithShape="1">
            <a:blip r:embed="rId2"/>
            <a:srcRect r="6767"/>
            <a:stretch/>
          </p:blipFill>
          <p:spPr>
            <a:xfrm>
              <a:off x="8558903" y="6243637"/>
              <a:ext cx="604838" cy="622300"/>
            </a:xfrm>
            <a:prstGeom prst="rect">
              <a:avLst/>
            </a:prstGeom>
            <a:ln>
              <a:noFill/>
            </a:ln>
          </p:spPr>
        </p:pic>
      </p:grpSp>
    </p:spTree>
    <p:extLst>
      <p:ext uri="{BB962C8B-B14F-4D97-AF65-F5344CB8AC3E}">
        <p14:creationId xmlns:p14="http://schemas.microsoft.com/office/powerpoint/2010/main" val="4361899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446382" y="1086678"/>
            <a:ext cx="7886700" cy="5313645"/>
          </a:xfrm>
        </p:spPr>
        <p:txBody>
          <a:bodyPr rtlCol="0">
            <a:noAutofit/>
          </a:bodyPr>
          <a:lstStyle/>
          <a:p>
            <a:pPr marL="355600" indent="-177800" algn="just">
              <a:lnSpc>
                <a:spcPct val="100000"/>
              </a:lnSpc>
              <a:spcBef>
                <a:spcPts val="2400"/>
              </a:spcBef>
              <a:spcAft>
                <a:spcPts val="2400"/>
              </a:spcAft>
              <a:buClr>
                <a:srgbClr val="481831"/>
              </a:buClr>
              <a:buSzPct val="80000"/>
              <a:buFont typeface="Wingdings" panose="05000000000000000000" pitchFamily="2" charset="2"/>
              <a:buChar char="§"/>
              <a:defRPr/>
            </a:pPr>
            <a:r>
              <a:rPr lang="pt-PT" sz="2200" dirty="0">
                <a:solidFill>
                  <a:srgbClr val="481831"/>
                </a:solidFill>
              </a:rPr>
              <a:t>Relativamente a um texto contido em páginas web indique </a:t>
            </a:r>
            <a:r>
              <a:rPr lang="pt-PT" sz="2200" dirty="0" smtClean="0">
                <a:solidFill>
                  <a:srgbClr val="481831"/>
                </a:solidFill>
              </a:rPr>
              <a:t>a ordem correta da entrada dos elementos para o referenciar:</a:t>
            </a:r>
            <a:endParaRPr lang="pt-PT" sz="2200" dirty="0">
              <a:solidFill>
                <a:srgbClr val="481831"/>
              </a:solidFill>
            </a:endParaRPr>
          </a:p>
          <a:p>
            <a:pPr marL="901700" indent="-342900" algn="just">
              <a:lnSpc>
                <a:spcPct val="110000"/>
              </a:lnSpc>
              <a:spcBef>
                <a:spcPts val="1200"/>
              </a:spcBef>
              <a:spcAft>
                <a:spcPts val="1200"/>
              </a:spcAft>
              <a:buClr>
                <a:srgbClr val="481831"/>
              </a:buClr>
              <a:buSzPct val="80000"/>
              <a:buFont typeface="Wingdings" panose="05000000000000000000" pitchFamily="2" charset="2"/>
              <a:buChar char="q"/>
              <a:defRPr/>
            </a:pPr>
            <a:r>
              <a:rPr lang="pt-PT" sz="2200" dirty="0" smtClean="0">
                <a:solidFill>
                  <a:srgbClr val="481831"/>
                </a:solidFill>
              </a:rPr>
              <a:t>Autor | Data </a:t>
            </a:r>
            <a:r>
              <a:rPr lang="pt-PT" sz="2200" dirty="0">
                <a:solidFill>
                  <a:srgbClr val="481831"/>
                </a:solidFill>
              </a:rPr>
              <a:t>de </a:t>
            </a:r>
            <a:r>
              <a:rPr lang="pt-PT" sz="2200" dirty="0" smtClean="0">
                <a:solidFill>
                  <a:srgbClr val="481831"/>
                </a:solidFill>
              </a:rPr>
              <a:t>publicação | Título | URL </a:t>
            </a:r>
            <a:r>
              <a:rPr lang="pt-PT" sz="2200" dirty="0">
                <a:solidFill>
                  <a:srgbClr val="481831"/>
                </a:solidFill>
              </a:rPr>
              <a:t>do documento</a:t>
            </a:r>
          </a:p>
          <a:p>
            <a:pPr marL="901700" indent="-342900" algn="just">
              <a:lnSpc>
                <a:spcPct val="110000"/>
              </a:lnSpc>
              <a:spcBef>
                <a:spcPts val="1200"/>
              </a:spcBef>
              <a:spcAft>
                <a:spcPts val="1200"/>
              </a:spcAft>
              <a:buClr>
                <a:srgbClr val="481831"/>
              </a:buClr>
              <a:buSzPct val="80000"/>
              <a:buFont typeface="Wingdings" panose="05000000000000000000" pitchFamily="2" charset="2"/>
              <a:buChar char="q"/>
              <a:defRPr/>
            </a:pPr>
            <a:r>
              <a:rPr lang="pt-PT" sz="2200" dirty="0" smtClean="0">
                <a:solidFill>
                  <a:srgbClr val="481831"/>
                </a:solidFill>
              </a:rPr>
              <a:t>Título | </a:t>
            </a:r>
            <a:r>
              <a:rPr lang="pt-PT" sz="2200" dirty="0">
                <a:solidFill>
                  <a:srgbClr val="481831"/>
                </a:solidFill>
              </a:rPr>
              <a:t>Data de </a:t>
            </a:r>
            <a:r>
              <a:rPr lang="pt-PT" sz="2200" dirty="0" smtClean="0">
                <a:solidFill>
                  <a:srgbClr val="481831"/>
                </a:solidFill>
              </a:rPr>
              <a:t>publicação | Autor | URL </a:t>
            </a:r>
            <a:r>
              <a:rPr lang="pt-PT" sz="2200" dirty="0">
                <a:solidFill>
                  <a:srgbClr val="481831"/>
                </a:solidFill>
              </a:rPr>
              <a:t>do documento</a:t>
            </a:r>
          </a:p>
          <a:p>
            <a:pPr marL="901700" indent="-342900" algn="just">
              <a:lnSpc>
                <a:spcPct val="110000"/>
              </a:lnSpc>
              <a:spcBef>
                <a:spcPts val="1200"/>
              </a:spcBef>
              <a:spcAft>
                <a:spcPts val="1200"/>
              </a:spcAft>
              <a:buClr>
                <a:srgbClr val="481831"/>
              </a:buClr>
              <a:buSzPct val="80000"/>
              <a:buFont typeface="Wingdings" panose="05000000000000000000" pitchFamily="2" charset="2"/>
              <a:buChar char="q"/>
              <a:defRPr/>
            </a:pPr>
            <a:r>
              <a:rPr lang="pt-PT" sz="2200" dirty="0" smtClean="0">
                <a:solidFill>
                  <a:srgbClr val="481831"/>
                </a:solidFill>
              </a:rPr>
              <a:t>Autor | Título | </a:t>
            </a:r>
            <a:r>
              <a:rPr lang="pt-PT" sz="2200" dirty="0">
                <a:solidFill>
                  <a:srgbClr val="481831"/>
                </a:solidFill>
              </a:rPr>
              <a:t>Data de </a:t>
            </a:r>
            <a:r>
              <a:rPr lang="pt-PT" sz="2200" dirty="0" smtClean="0">
                <a:solidFill>
                  <a:srgbClr val="481831"/>
                </a:solidFill>
              </a:rPr>
              <a:t>publicação | URL </a:t>
            </a:r>
            <a:r>
              <a:rPr lang="pt-PT" sz="2200" dirty="0">
                <a:solidFill>
                  <a:srgbClr val="481831"/>
                </a:solidFill>
              </a:rPr>
              <a:t>do documento</a:t>
            </a:r>
          </a:p>
          <a:p>
            <a:pPr marL="558800" indent="0" algn="just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Clr>
                <a:srgbClr val="481831"/>
              </a:buClr>
              <a:buSzPct val="80000"/>
              <a:buNone/>
              <a:defRPr/>
            </a:pPr>
            <a:endParaRPr lang="pt-PT" sz="2200" dirty="0">
              <a:solidFill>
                <a:srgbClr val="481831"/>
              </a:solidFill>
            </a:endParaRPr>
          </a:p>
          <a:p>
            <a:pPr marL="901700" indent="-342900" algn="just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Clr>
                <a:srgbClr val="481831"/>
              </a:buClr>
              <a:buSzPct val="80000"/>
              <a:buFont typeface="Wingdings" panose="05000000000000000000" pitchFamily="2" charset="2"/>
              <a:buChar char="q"/>
              <a:defRPr/>
            </a:pPr>
            <a:endParaRPr lang="pt-PT" sz="2200" dirty="0">
              <a:solidFill>
                <a:srgbClr val="481831"/>
              </a:solidFill>
            </a:endParaRPr>
          </a:p>
        </p:txBody>
      </p:sp>
      <p:sp>
        <p:nvSpPr>
          <p:cNvPr id="16" name="Retângulo 15"/>
          <p:cNvSpPr/>
          <p:nvPr/>
        </p:nvSpPr>
        <p:spPr>
          <a:xfrm>
            <a:off x="284956" y="62854"/>
            <a:ext cx="8038769" cy="6718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defRPr/>
            </a:pPr>
            <a:r>
              <a:rPr lang="pt-PT" sz="2800" b="1" dirty="0" smtClean="0">
                <a:solidFill>
                  <a:srgbClr val="481831"/>
                </a:solidFill>
              </a:rPr>
              <a:t>Exercício 10</a:t>
            </a:r>
            <a:endParaRPr lang="pt-PT" sz="2800" b="1" dirty="0">
              <a:solidFill>
                <a:srgbClr val="481831"/>
              </a:solidFill>
            </a:endParaRPr>
          </a:p>
        </p:txBody>
      </p:sp>
      <p:grpSp>
        <p:nvGrpSpPr>
          <p:cNvPr id="13" name="Grupo 12"/>
          <p:cNvGrpSpPr/>
          <p:nvPr/>
        </p:nvGrpSpPr>
        <p:grpSpPr>
          <a:xfrm>
            <a:off x="182563" y="-14288"/>
            <a:ext cx="8981178" cy="6880225"/>
            <a:chOff x="182563" y="-14288"/>
            <a:chExt cx="8981178" cy="6880225"/>
          </a:xfrm>
        </p:grpSpPr>
        <p:sp>
          <p:nvSpPr>
            <p:cNvPr id="14" name="Retângulo 13"/>
            <p:cNvSpPr/>
            <p:nvPr/>
          </p:nvSpPr>
          <p:spPr bwMode="auto">
            <a:xfrm>
              <a:off x="8558903" y="-14288"/>
              <a:ext cx="604838" cy="6249988"/>
            </a:xfrm>
            <a:prstGeom prst="rect">
              <a:avLst/>
            </a:prstGeom>
            <a:solidFill>
              <a:srgbClr val="48183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pt-PT"/>
            </a:p>
          </p:txBody>
        </p:sp>
        <p:grpSp>
          <p:nvGrpSpPr>
            <p:cNvPr id="15" name="Grupo 6"/>
            <p:cNvGrpSpPr>
              <a:grpSpLocks/>
            </p:cNvGrpSpPr>
            <p:nvPr/>
          </p:nvGrpSpPr>
          <p:grpSpPr bwMode="auto">
            <a:xfrm rot="5400000" flipV="1">
              <a:off x="-2909272" y="3149197"/>
              <a:ext cx="6365332" cy="67888"/>
              <a:chOff x="9983" y="-11824009"/>
              <a:chExt cx="9312369" cy="97760"/>
            </a:xfrm>
          </p:grpSpPr>
          <p:sp>
            <p:nvSpPr>
              <p:cNvPr id="19" name="Retângulo 18"/>
              <p:cNvSpPr/>
              <p:nvPr/>
            </p:nvSpPr>
            <p:spPr>
              <a:xfrm>
                <a:off x="11612" y="-11823631"/>
                <a:ext cx="2949555" cy="54865"/>
              </a:xfrm>
              <a:prstGeom prst="rect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pt-PT"/>
              </a:p>
            </p:txBody>
          </p:sp>
          <p:sp>
            <p:nvSpPr>
              <p:cNvPr id="20" name="Retângulo 19"/>
              <p:cNvSpPr/>
              <p:nvPr/>
            </p:nvSpPr>
            <p:spPr>
              <a:xfrm>
                <a:off x="6372896" y="-11791626"/>
                <a:ext cx="2949555" cy="66294"/>
              </a:xfrm>
              <a:prstGeom prst="rect">
                <a:avLst/>
              </a:prstGeom>
              <a:solidFill>
                <a:srgbClr val="8E8E8E"/>
              </a:solidFill>
              <a:ln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pt-PT"/>
              </a:p>
            </p:txBody>
          </p:sp>
          <p:sp>
            <p:nvSpPr>
              <p:cNvPr id="21" name="Retângulo 20"/>
              <p:cNvSpPr/>
              <p:nvPr/>
            </p:nvSpPr>
            <p:spPr>
              <a:xfrm>
                <a:off x="3163223" y="-11800771"/>
                <a:ext cx="2949555" cy="52578"/>
              </a:xfrm>
              <a:prstGeom prst="rect">
                <a:avLst/>
              </a:prstGeom>
              <a:solidFill>
                <a:srgbClr val="481831"/>
              </a:solidFill>
              <a:ln>
                <a:solidFill>
                  <a:srgbClr val="48183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pt-PT"/>
              </a:p>
            </p:txBody>
          </p:sp>
        </p:grpSp>
        <p:sp>
          <p:nvSpPr>
            <p:cNvPr id="17" name="Retângulo 16"/>
            <p:cNvSpPr/>
            <p:nvPr/>
          </p:nvSpPr>
          <p:spPr bwMode="auto">
            <a:xfrm>
              <a:off x="182563" y="6415088"/>
              <a:ext cx="8407400" cy="276225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pt-PT" sz="1200" kern="0" spc="650" dirty="0">
                  <a:latin typeface="+mn-lt"/>
                  <a:cs typeface="+mn-cs"/>
                </a:rPr>
                <a:t>Literacias na escola: formar os parceiros da biblioteca</a:t>
              </a:r>
            </a:p>
          </p:txBody>
        </p:sp>
        <p:pic>
          <p:nvPicPr>
            <p:cNvPr id="18" name="Imagem 17"/>
            <p:cNvPicPr>
              <a:picLocks noChangeAspect="1"/>
            </p:cNvPicPr>
            <p:nvPr/>
          </p:nvPicPr>
          <p:blipFill rotWithShape="1">
            <a:blip r:embed="rId2"/>
            <a:srcRect r="6767"/>
            <a:stretch/>
          </p:blipFill>
          <p:spPr>
            <a:xfrm>
              <a:off x="8558903" y="6243637"/>
              <a:ext cx="604838" cy="622300"/>
            </a:xfrm>
            <a:prstGeom prst="rect">
              <a:avLst/>
            </a:prstGeom>
            <a:ln>
              <a:noFill/>
            </a:ln>
          </p:spPr>
        </p:pic>
      </p:grpSp>
    </p:spTree>
    <p:extLst>
      <p:ext uri="{BB962C8B-B14F-4D97-AF65-F5344CB8AC3E}">
        <p14:creationId xmlns:p14="http://schemas.microsoft.com/office/powerpoint/2010/main" val="39585594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Marcador de Posição de Conteúdo 2"/>
          <p:cNvSpPr>
            <a:spLocks noGrp="1"/>
          </p:cNvSpPr>
          <p:nvPr>
            <p:ph idx="1"/>
          </p:nvPr>
        </p:nvSpPr>
        <p:spPr>
          <a:xfrm>
            <a:off x="437322" y="1139686"/>
            <a:ext cx="7895759" cy="5260637"/>
          </a:xfrm>
        </p:spPr>
        <p:txBody>
          <a:bodyPr rtlCol="0">
            <a:noAutofit/>
          </a:bodyPr>
          <a:lstStyle/>
          <a:p>
            <a:pPr marL="355600" indent="-177800" algn="just">
              <a:lnSpc>
                <a:spcPct val="100000"/>
              </a:lnSpc>
              <a:spcBef>
                <a:spcPts val="2400"/>
              </a:spcBef>
              <a:spcAft>
                <a:spcPts val="2400"/>
              </a:spcAft>
              <a:buClr>
                <a:srgbClr val="481831"/>
              </a:buClr>
              <a:buSzPct val="80000"/>
              <a:buFont typeface="Wingdings" panose="05000000000000000000" pitchFamily="2" charset="2"/>
              <a:buChar char="§"/>
              <a:defRPr/>
            </a:pPr>
            <a:r>
              <a:rPr lang="pt-PT" sz="2200" dirty="0">
                <a:solidFill>
                  <a:srgbClr val="481831"/>
                </a:solidFill>
              </a:rPr>
              <a:t>Relativamente a um texto contido em páginas web indique a ordem correta da entrada dos elementos para o referenciar:</a:t>
            </a:r>
          </a:p>
          <a:p>
            <a:pPr marL="901700" indent="-342900" algn="just">
              <a:lnSpc>
                <a:spcPct val="110000"/>
              </a:lnSpc>
              <a:spcBef>
                <a:spcPts val="1200"/>
              </a:spcBef>
              <a:spcAft>
                <a:spcPts val="1200"/>
              </a:spcAft>
              <a:buClr>
                <a:srgbClr val="481831"/>
              </a:buClr>
              <a:buSzPct val="80000"/>
              <a:buFont typeface="Wingdings" panose="05000000000000000000" pitchFamily="2" charset="2"/>
              <a:buChar char="q"/>
              <a:defRPr/>
            </a:pPr>
            <a:r>
              <a:rPr lang="pt-PT" sz="2200" dirty="0">
                <a:solidFill>
                  <a:srgbClr val="481831"/>
                </a:solidFill>
              </a:rPr>
              <a:t>Autor | Data de publicação | Título | URL do documento</a:t>
            </a:r>
          </a:p>
          <a:p>
            <a:pPr marL="901700" indent="-342900" algn="just">
              <a:lnSpc>
                <a:spcPct val="110000"/>
              </a:lnSpc>
              <a:spcBef>
                <a:spcPts val="1200"/>
              </a:spcBef>
              <a:spcAft>
                <a:spcPts val="1200"/>
              </a:spcAft>
              <a:buClr>
                <a:srgbClr val="481831"/>
              </a:buClr>
              <a:buSzPct val="80000"/>
              <a:buFont typeface="Wingdings" panose="05000000000000000000" pitchFamily="2" charset="2"/>
              <a:buChar char="q"/>
              <a:defRPr/>
            </a:pPr>
            <a:r>
              <a:rPr lang="pt-PT" sz="2200" dirty="0">
                <a:solidFill>
                  <a:srgbClr val="481831"/>
                </a:solidFill>
              </a:rPr>
              <a:t>Título | Data de publicação | Autor | URL do documento</a:t>
            </a:r>
          </a:p>
          <a:p>
            <a:pPr marL="901700" indent="-342900" algn="just">
              <a:lnSpc>
                <a:spcPct val="110000"/>
              </a:lnSpc>
              <a:spcBef>
                <a:spcPts val="1200"/>
              </a:spcBef>
              <a:spcAft>
                <a:spcPts val="1200"/>
              </a:spcAft>
              <a:buClr>
                <a:srgbClr val="481831"/>
              </a:buClr>
              <a:buSzPct val="80000"/>
              <a:buFont typeface="Wingdings" panose="05000000000000000000" pitchFamily="2" charset="2"/>
              <a:buChar char="q"/>
              <a:defRPr/>
            </a:pPr>
            <a:r>
              <a:rPr lang="pt-PT" sz="2200" dirty="0">
                <a:solidFill>
                  <a:srgbClr val="481831"/>
                </a:solidFill>
              </a:rPr>
              <a:t>Autor | Título | Data de publicação | URL do documento</a:t>
            </a:r>
          </a:p>
          <a:p>
            <a:pPr marL="558800" indent="0" algn="just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Clr>
                <a:srgbClr val="481831"/>
              </a:buClr>
              <a:buSzPct val="80000"/>
              <a:buNone/>
              <a:defRPr/>
            </a:pPr>
            <a:endParaRPr lang="pt-PT" sz="2200" dirty="0" smtClean="0">
              <a:solidFill>
                <a:srgbClr val="481831"/>
              </a:solidFill>
            </a:endParaRPr>
          </a:p>
        </p:txBody>
      </p:sp>
      <p:sp>
        <p:nvSpPr>
          <p:cNvPr id="16" name="Retângulo 15"/>
          <p:cNvSpPr/>
          <p:nvPr/>
        </p:nvSpPr>
        <p:spPr>
          <a:xfrm>
            <a:off x="284956" y="62854"/>
            <a:ext cx="8038769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defRPr/>
            </a:pPr>
            <a:r>
              <a:rPr lang="pt-PT" sz="2800" b="1" dirty="0" smtClean="0">
                <a:solidFill>
                  <a:srgbClr val="481831"/>
                </a:solidFill>
              </a:rPr>
              <a:t>Exercício 10 | correção</a:t>
            </a:r>
            <a:endParaRPr lang="pt-PT" sz="2800" b="1" dirty="0">
              <a:solidFill>
                <a:srgbClr val="481831"/>
              </a:solidFill>
            </a:endParaRPr>
          </a:p>
        </p:txBody>
      </p:sp>
      <p:sp>
        <p:nvSpPr>
          <p:cNvPr id="13" name="Seta para a direita 12"/>
          <p:cNvSpPr/>
          <p:nvPr/>
        </p:nvSpPr>
        <p:spPr>
          <a:xfrm>
            <a:off x="569619" y="2351330"/>
            <a:ext cx="349623" cy="224304"/>
          </a:xfrm>
          <a:prstGeom prst="rightArrow">
            <a:avLst/>
          </a:prstGeom>
          <a:solidFill>
            <a:srgbClr val="7A003D"/>
          </a:solidFill>
          <a:ln>
            <a:solidFill>
              <a:srgbClr val="48183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grpSp>
        <p:nvGrpSpPr>
          <p:cNvPr id="15" name="Grupo 14"/>
          <p:cNvGrpSpPr/>
          <p:nvPr/>
        </p:nvGrpSpPr>
        <p:grpSpPr>
          <a:xfrm>
            <a:off x="182563" y="-14288"/>
            <a:ext cx="8981178" cy="6880225"/>
            <a:chOff x="182563" y="-14288"/>
            <a:chExt cx="8981178" cy="6880225"/>
          </a:xfrm>
        </p:grpSpPr>
        <p:sp>
          <p:nvSpPr>
            <p:cNvPr id="17" name="Retângulo 16"/>
            <p:cNvSpPr/>
            <p:nvPr/>
          </p:nvSpPr>
          <p:spPr bwMode="auto">
            <a:xfrm>
              <a:off x="8558903" y="-14288"/>
              <a:ext cx="604838" cy="6249988"/>
            </a:xfrm>
            <a:prstGeom prst="rect">
              <a:avLst/>
            </a:prstGeom>
            <a:solidFill>
              <a:srgbClr val="48183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pt-PT"/>
            </a:p>
          </p:txBody>
        </p:sp>
        <p:grpSp>
          <p:nvGrpSpPr>
            <p:cNvPr id="18" name="Grupo 6"/>
            <p:cNvGrpSpPr>
              <a:grpSpLocks/>
            </p:cNvGrpSpPr>
            <p:nvPr/>
          </p:nvGrpSpPr>
          <p:grpSpPr bwMode="auto">
            <a:xfrm rot="5400000" flipV="1">
              <a:off x="-2909272" y="3149197"/>
              <a:ext cx="6365332" cy="67888"/>
              <a:chOff x="9983" y="-11824009"/>
              <a:chExt cx="9312369" cy="97760"/>
            </a:xfrm>
          </p:grpSpPr>
          <p:sp>
            <p:nvSpPr>
              <p:cNvPr id="21" name="Retângulo 20"/>
              <p:cNvSpPr/>
              <p:nvPr/>
            </p:nvSpPr>
            <p:spPr>
              <a:xfrm>
                <a:off x="11612" y="-11823631"/>
                <a:ext cx="2949555" cy="54865"/>
              </a:xfrm>
              <a:prstGeom prst="rect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pt-PT"/>
              </a:p>
            </p:txBody>
          </p:sp>
          <p:sp>
            <p:nvSpPr>
              <p:cNvPr id="22" name="Retângulo 21"/>
              <p:cNvSpPr/>
              <p:nvPr/>
            </p:nvSpPr>
            <p:spPr>
              <a:xfrm>
                <a:off x="6372896" y="-11791626"/>
                <a:ext cx="2949555" cy="66294"/>
              </a:xfrm>
              <a:prstGeom prst="rect">
                <a:avLst/>
              </a:prstGeom>
              <a:solidFill>
                <a:srgbClr val="8E8E8E"/>
              </a:solidFill>
              <a:ln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pt-PT"/>
              </a:p>
            </p:txBody>
          </p:sp>
          <p:sp>
            <p:nvSpPr>
              <p:cNvPr id="23" name="Retângulo 22"/>
              <p:cNvSpPr/>
              <p:nvPr/>
            </p:nvSpPr>
            <p:spPr>
              <a:xfrm>
                <a:off x="3163223" y="-11800771"/>
                <a:ext cx="2949555" cy="52578"/>
              </a:xfrm>
              <a:prstGeom prst="rect">
                <a:avLst/>
              </a:prstGeom>
              <a:solidFill>
                <a:srgbClr val="481831"/>
              </a:solidFill>
              <a:ln>
                <a:solidFill>
                  <a:srgbClr val="48183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pt-PT"/>
              </a:p>
            </p:txBody>
          </p:sp>
        </p:grpSp>
        <p:sp>
          <p:nvSpPr>
            <p:cNvPr id="19" name="Retângulo 18"/>
            <p:cNvSpPr/>
            <p:nvPr/>
          </p:nvSpPr>
          <p:spPr bwMode="auto">
            <a:xfrm>
              <a:off x="182563" y="6415088"/>
              <a:ext cx="8407400" cy="276225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pt-PT" sz="1200" kern="0" spc="650" dirty="0">
                  <a:latin typeface="+mn-lt"/>
                  <a:cs typeface="+mn-cs"/>
                </a:rPr>
                <a:t>Literacias na escola: formar os parceiros da biblioteca</a:t>
              </a:r>
            </a:p>
          </p:txBody>
        </p:sp>
        <p:pic>
          <p:nvPicPr>
            <p:cNvPr id="20" name="Imagem 19"/>
            <p:cNvPicPr>
              <a:picLocks noChangeAspect="1"/>
            </p:cNvPicPr>
            <p:nvPr/>
          </p:nvPicPr>
          <p:blipFill rotWithShape="1">
            <a:blip r:embed="rId2"/>
            <a:srcRect r="6767"/>
            <a:stretch/>
          </p:blipFill>
          <p:spPr>
            <a:xfrm>
              <a:off x="8558903" y="6243637"/>
              <a:ext cx="604838" cy="622300"/>
            </a:xfrm>
            <a:prstGeom prst="rect">
              <a:avLst/>
            </a:prstGeom>
            <a:ln>
              <a:noFill/>
            </a:ln>
          </p:spPr>
        </p:pic>
      </p:grpSp>
    </p:spTree>
    <p:extLst>
      <p:ext uri="{BB962C8B-B14F-4D97-AF65-F5344CB8AC3E}">
        <p14:creationId xmlns:p14="http://schemas.microsoft.com/office/powerpoint/2010/main" val="3395396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tângulo 5"/>
          <p:cNvSpPr/>
          <p:nvPr/>
        </p:nvSpPr>
        <p:spPr>
          <a:xfrm>
            <a:off x="0" y="861392"/>
            <a:ext cx="9139237" cy="5261112"/>
          </a:xfrm>
          <a:prstGeom prst="rect">
            <a:avLst/>
          </a:prstGeom>
          <a:solidFill>
            <a:srgbClr val="481831"/>
          </a:solidFill>
          <a:ln>
            <a:solidFill>
              <a:srgbClr val="6600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pt-PT"/>
          </a:p>
        </p:txBody>
      </p:sp>
      <p:grpSp>
        <p:nvGrpSpPr>
          <p:cNvPr id="3076" name="Grupo 6"/>
          <p:cNvGrpSpPr>
            <a:grpSpLocks/>
          </p:cNvGrpSpPr>
          <p:nvPr/>
        </p:nvGrpSpPr>
        <p:grpSpPr bwMode="auto">
          <a:xfrm>
            <a:off x="1588" y="230188"/>
            <a:ext cx="9144000" cy="66675"/>
            <a:chOff x="0" y="234950"/>
            <a:chExt cx="9143999" cy="65840"/>
          </a:xfrm>
        </p:grpSpPr>
        <p:sp>
          <p:nvSpPr>
            <p:cNvPr id="8" name="Retângulo 7"/>
            <p:cNvSpPr/>
            <p:nvPr/>
          </p:nvSpPr>
          <p:spPr>
            <a:xfrm>
              <a:off x="0" y="247491"/>
              <a:ext cx="2949575" cy="53299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pt-PT"/>
            </a:p>
          </p:txBody>
        </p:sp>
        <p:sp>
          <p:nvSpPr>
            <p:cNvPr id="9" name="Retângulo 8"/>
            <p:cNvSpPr/>
            <p:nvPr/>
          </p:nvSpPr>
          <p:spPr>
            <a:xfrm>
              <a:off x="6194424" y="234950"/>
              <a:ext cx="2949575" cy="65840"/>
            </a:xfrm>
            <a:prstGeom prst="rect">
              <a:avLst/>
            </a:prstGeom>
            <a:solidFill>
              <a:srgbClr val="8E8E8E"/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pt-PT"/>
            </a:p>
          </p:txBody>
        </p:sp>
        <p:sp>
          <p:nvSpPr>
            <p:cNvPr id="10" name="Retângulo 9"/>
            <p:cNvSpPr/>
            <p:nvPr/>
          </p:nvSpPr>
          <p:spPr>
            <a:xfrm>
              <a:off x="3097212" y="247491"/>
              <a:ext cx="2949575" cy="53299"/>
            </a:xfrm>
            <a:prstGeom prst="rect">
              <a:avLst/>
            </a:prstGeom>
            <a:solidFill>
              <a:srgbClr val="481831"/>
            </a:solidFill>
            <a:ln>
              <a:solidFill>
                <a:srgbClr val="48183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pt-PT"/>
            </a:p>
          </p:txBody>
        </p:sp>
      </p:grpSp>
      <p:sp>
        <p:nvSpPr>
          <p:cNvPr id="20" name="Retângulo 19"/>
          <p:cNvSpPr/>
          <p:nvPr/>
        </p:nvSpPr>
        <p:spPr bwMode="auto">
          <a:xfrm>
            <a:off x="0" y="6546574"/>
            <a:ext cx="914400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t-PT" sz="1200" kern="0" spc="650" dirty="0">
                <a:latin typeface="+mn-lt"/>
                <a:cs typeface="+mn-cs"/>
              </a:rPr>
              <a:t>Literacias na escola: formar os parceiros da biblioteca</a:t>
            </a:r>
          </a:p>
        </p:txBody>
      </p:sp>
      <p:sp>
        <p:nvSpPr>
          <p:cNvPr id="3" name="Marcador de Posição de Conteúdo 2"/>
          <p:cNvSpPr>
            <a:spLocks noGrp="1"/>
          </p:cNvSpPr>
          <p:nvPr>
            <p:ph idx="4294967295"/>
          </p:nvPr>
        </p:nvSpPr>
        <p:spPr>
          <a:xfrm>
            <a:off x="295792" y="1139686"/>
            <a:ext cx="8547652" cy="4890053"/>
          </a:xfrm>
        </p:spPr>
        <p:txBody>
          <a:bodyPr rtlCol="0" anchor="t">
            <a:normAutofit fontScale="55000" lnSpcReduction="20000"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pt-PT" sz="3500" b="1" dirty="0" smtClean="0">
                <a:solidFill>
                  <a:schemeClr val="bg1">
                    <a:lumMod val="95000"/>
                  </a:schemeClr>
                </a:solidFill>
              </a:rPr>
              <a:t>Lista </a:t>
            </a:r>
            <a:r>
              <a:rPr lang="pt-PT" sz="3500" b="1" dirty="0">
                <a:solidFill>
                  <a:schemeClr val="bg1">
                    <a:lumMod val="95000"/>
                  </a:schemeClr>
                </a:solidFill>
              </a:rPr>
              <a:t>de </a:t>
            </a:r>
            <a:r>
              <a:rPr lang="pt-PT" sz="3500" b="1" dirty="0" smtClean="0">
                <a:solidFill>
                  <a:schemeClr val="bg1">
                    <a:lumMod val="95000"/>
                  </a:schemeClr>
                </a:solidFill>
              </a:rPr>
              <a:t>referências: </a:t>
            </a:r>
            <a:endParaRPr lang="pt-PT" sz="3500" b="1" dirty="0">
              <a:solidFill>
                <a:schemeClr val="bg1">
                  <a:lumMod val="95000"/>
                </a:schemeClr>
              </a:solidFill>
            </a:endParaRPr>
          </a:p>
          <a:p>
            <a:pPr marL="622300" indent="-62230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pt-PT" sz="3500" dirty="0" err="1">
                <a:solidFill>
                  <a:schemeClr val="bg1">
                    <a:lumMod val="95000"/>
                  </a:schemeClr>
                </a:solidFill>
              </a:rPr>
              <a:t>American</a:t>
            </a:r>
            <a:r>
              <a:rPr lang="pt-PT" sz="3500" dirty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pt-PT" sz="3500" dirty="0" err="1">
                <a:solidFill>
                  <a:schemeClr val="bg1">
                    <a:lumMod val="95000"/>
                  </a:schemeClr>
                </a:solidFill>
              </a:rPr>
              <a:t>Psychological</a:t>
            </a:r>
            <a:r>
              <a:rPr lang="pt-PT" sz="3500" dirty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pt-PT" sz="3500" dirty="0" err="1">
                <a:solidFill>
                  <a:schemeClr val="bg1">
                    <a:lumMod val="95000"/>
                  </a:schemeClr>
                </a:solidFill>
              </a:rPr>
              <a:t>Association</a:t>
            </a:r>
            <a:r>
              <a:rPr lang="pt-PT" sz="3500" dirty="0">
                <a:solidFill>
                  <a:schemeClr val="bg1">
                    <a:lumMod val="95000"/>
                  </a:schemeClr>
                </a:solidFill>
              </a:rPr>
              <a:t>. (2010). </a:t>
            </a:r>
            <a:r>
              <a:rPr lang="pt-PT" sz="3500" i="1" dirty="0" err="1">
                <a:solidFill>
                  <a:schemeClr val="bg1">
                    <a:lumMod val="95000"/>
                  </a:schemeClr>
                </a:solidFill>
              </a:rPr>
              <a:t>Publication</a:t>
            </a:r>
            <a:r>
              <a:rPr lang="pt-PT" sz="3500" i="1" dirty="0">
                <a:solidFill>
                  <a:schemeClr val="bg1">
                    <a:lumMod val="95000"/>
                  </a:schemeClr>
                </a:solidFill>
              </a:rPr>
              <a:t> manual </a:t>
            </a:r>
            <a:r>
              <a:rPr lang="pt-PT" sz="3500" i="1" dirty="0" err="1">
                <a:solidFill>
                  <a:schemeClr val="bg1">
                    <a:lumMod val="95000"/>
                  </a:schemeClr>
                </a:solidFill>
              </a:rPr>
              <a:t>of</a:t>
            </a:r>
            <a:r>
              <a:rPr lang="pt-PT" sz="3500" i="1" dirty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pt-PT" sz="3500" i="1" dirty="0" err="1">
                <a:solidFill>
                  <a:schemeClr val="bg1">
                    <a:lumMod val="95000"/>
                  </a:schemeClr>
                </a:solidFill>
              </a:rPr>
              <a:t>the</a:t>
            </a:r>
            <a:r>
              <a:rPr lang="pt-PT" sz="3500" i="1" dirty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pt-PT" sz="3500" i="1" dirty="0" err="1">
                <a:solidFill>
                  <a:schemeClr val="bg1">
                    <a:lumMod val="95000"/>
                  </a:schemeClr>
                </a:solidFill>
              </a:rPr>
              <a:t>Americam</a:t>
            </a:r>
            <a:r>
              <a:rPr lang="pt-PT" sz="3500" i="1" dirty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pt-PT" sz="3500" i="1" dirty="0" err="1">
                <a:solidFill>
                  <a:schemeClr val="bg1">
                    <a:lumMod val="95000"/>
                  </a:schemeClr>
                </a:solidFill>
              </a:rPr>
              <a:t>Psychological</a:t>
            </a:r>
            <a:r>
              <a:rPr lang="pt-PT" sz="3500" i="1" dirty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pt-PT" sz="3500" i="1" dirty="0" err="1">
                <a:solidFill>
                  <a:schemeClr val="bg1">
                    <a:lumMod val="95000"/>
                  </a:schemeClr>
                </a:solidFill>
              </a:rPr>
              <a:t>Association</a:t>
            </a:r>
            <a:r>
              <a:rPr lang="pt-PT" sz="3500" dirty="0">
                <a:solidFill>
                  <a:schemeClr val="bg1">
                    <a:lumMod val="95000"/>
                  </a:schemeClr>
                </a:solidFill>
              </a:rPr>
              <a:t> (6.ª Ed.). Washington, DC: APA.</a:t>
            </a:r>
          </a:p>
          <a:p>
            <a:pPr marL="622300" indent="-62230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pt-PT" sz="3500" dirty="0">
                <a:solidFill>
                  <a:schemeClr val="bg1">
                    <a:lumMod val="95000"/>
                  </a:schemeClr>
                </a:solidFill>
              </a:rPr>
              <a:t>Lee, C. (2013, outubro 10). </a:t>
            </a:r>
            <a:r>
              <a:rPr lang="pt-PT" sz="3500" i="1" dirty="0" err="1">
                <a:solidFill>
                  <a:schemeClr val="bg1">
                    <a:lumMod val="95000"/>
                  </a:schemeClr>
                </a:solidFill>
              </a:rPr>
              <a:t>How</a:t>
            </a:r>
            <a:r>
              <a:rPr lang="pt-PT" sz="3500" i="1" dirty="0">
                <a:solidFill>
                  <a:schemeClr val="bg1">
                    <a:lumMod val="95000"/>
                  </a:schemeClr>
                </a:solidFill>
              </a:rPr>
              <a:t> to cite social media in APA </a:t>
            </a:r>
            <a:r>
              <a:rPr lang="pt-PT" sz="3500" i="1" dirty="0" err="1">
                <a:solidFill>
                  <a:schemeClr val="bg1">
                    <a:lumMod val="95000"/>
                  </a:schemeClr>
                </a:solidFill>
              </a:rPr>
              <a:t>Style</a:t>
            </a:r>
            <a:r>
              <a:rPr lang="pt-PT" sz="3500" i="1" dirty="0">
                <a:solidFill>
                  <a:schemeClr val="bg1">
                    <a:lumMod val="95000"/>
                  </a:schemeClr>
                </a:solidFill>
              </a:rPr>
              <a:t> (</a:t>
            </a:r>
            <a:r>
              <a:rPr lang="pt-PT" sz="3500" i="1" dirty="0" err="1">
                <a:solidFill>
                  <a:schemeClr val="bg1">
                    <a:lumMod val="95000"/>
                  </a:schemeClr>
                </a:solidFill>
              </a:rPr>
              <a:t>Twitter</a:t>
            </a:r>
            <a:r>
              <a:rPr lang="pt-PT" sz="3500" i="1" dirty="0">
                <a:solidFill>
                  <a:schemeClr val="bg1">
                    <a:lumMod val="95000"/>
                  </a:schemeClr>
                </a:solidFill>
              </a:rPr>
              <a:t>, </a:t>
            </a:r>
            <a:r>
              <a:rPr lang="pt-PT" sz="3500" i="1" dirty="0" err="1">
                <a:solidFill>
                  <a:schemeClr val="bg1">
                    <a:lumMod val="95000"/>
                  </a:schemeClr>
                </a:solidFill>
              </a:rPr>
              <a:t>Facebook</a:t>
            </a:r>
            <a:r>
              <a:rPr lang="pt-PT" sz="3500" i="1" dirty="0">
                <a:solidFill>
                  <a:schemeClr val="bg1">
                    <a:lumMod val="95000"/>
                  </a:schemeClr>
                </a:solidFill>
              </a:rPr>
              <a:t>, </a:t>
            </a:r>
            <a:r>
              <a:rPr lang="pt-PT" sz="3500" i="1" dirty="0" err="1">
                <a:solidFill>
                  <a:schemeClr val="bg1">
                    <a:lumMod val="95000"/>
                  </a:schemeClr>
                </a:solidFill>
              </a:rPr>
              <a:t>and</a:t>
            </a:r>
            <a:r>
              <a:rPr lang="pt-PT" sz="3500" i="1" dirty="0">
                <a:solidFill>
                  <a:schemeClr val="bg1">
                    <a:lumMod val="95000"/>
                  </a:schemeClr>
                </a:solidFill>
              </a:rPr>
              <a:t> Google+)</a:t>
            </a:r>
            <a:r>
              <a:rPr lang="pt-PT" sz="3500" dirty="0">
                <a:solidFill>
                  <a:schemeClr val="bg1">
                    <a:lumMod val="95000"/>
                  </a:schemeClr>
                </a:solidFill>
              </a:rPr>
              <a:t> [Mensagem em blogue]. Disponível em http://blog.apastyle.org/apastyle/social-media/</a:t>
            </a:r>
          </a:p>
          <a:p>
            <a:pPr marL="0" inden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None/>
            </a:pPr>
            <a:endParaRPr lang="pt-PT" sz="3500" dirty="0" smtClean="0">
              <a:solidFill>
                <a:schemeClr val="bg1">
                  <a:lumMod val="95000"/>
                </a:schemeClr>
              </a:solidFill>
            </a:endParaRPr>
          </a:p>
          <a:p>
            <a:pPr marL="0" inden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None/>
            </a:pPr>
            <a:endParaRPr lang="pt-PT" sz="3500" dirty="0">
              <a:solidFill>
                <a:schemeClr val="bg1">
                  <a:lumMod val="95000"/>
                </a:schemeClr>
              </a:solidFill>
            </a:endParaRPr>
          </a:p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r>
              <a:rPr lang="pt-PT" sz="3500" b="1" dirty="0">
                <a:solidFill>
                  <a:schemeClr val="bg1">
                    <a:lumMod val="95000"/>
                  </a:schemeClr>
                </a:solidFill>
              </a:rPr>
              <a:t>Outras fontes </a:t>
            </a:r>
            <a:r>
              <a:rPr lang="pt-PT" sz="3500" b="1" dirty="0" smtClean="0">
                <a:solidFill>
                  <a:schemeClr val="bg1">
                    <a:lumMod val="95000"/>
                  </a:schemeClr>
                </a:solidFill>
              </a:rPr>
              <a:t>úteis:</a:t>
            </a:r>
            <a:endParaRPr lang="pt-PT" sz="3500" b="1" dirty="0">
              <a:solidFill>
                <a:schemeClr val="bg1">
                  <a:lumMod val="95000"/>
                </a:schemeClr>
              </a:solidFill>
            </a:endParaRPr>
          </a:p>
          <a:p>
            <a:pPr marL="0" inden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pt-PT" sz="3500" dirty="0">
                <a:solidFill>
                  <a:schemeClr val="bg1">
                    <a:lumMod val="95000"/>
                  </a:schemeClr>
                </a:solidFill>
              </a:rPr>
              <a:t>Página oficial da APA </a:t>
            </a:r>
            <a:r>
              <a:rPr lang="pt-PT" sz="3500" dirty="0" err="1">
                <a:solidFill>
                  <a:schemeClr val="bg1">
                    <a:lumMod val="95000"/>
                  </a:schemeClr>
                </a:solidFill>
              </a:rPr>
              <a:t>Style</a:t>
            </a:r>
            <a:r>
              <a:rPr lang="pt-PT" sz="3500" dirty="0">
                <a:solidFill>
                  <a:schemeClr val="bg1">
                    <a:lumMod val="95000"/>
                  </a:schemeClr>
                </a:solidFill>
              </a:rPr>
              <a:t>: http://www.apastyle.org/index.aspx</a:t>
            </a:r>
          </a:p>
          <a:p>
            <a:pPr marL="0" inden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pt-PT" sz="3500" dirty="0">
                <a:solidFill>
                  <a:schemeClr val="bg1">
                    <a:lumMod val="95000"/>
                  </a:schemeClr>
                </a:solidFill>
              </a:rPr>
              <a:t>Blogue oficial da APA </a:t>
            </a:r>
            <a:r>
              <a:rPr lang="pt-PT" sz="3500" dirty="0" err="1">
                <a:solidFill>
                  <a:schemeClr val="bg1">
                    <a:lumMod val="95000"/>
                  </a:schemeClr>
                </a:solidFill>
              </a:rPr>
              <a:t>Style</a:t>
            </a:r>
            <a:r>
              <a:rPr lang="pt-PT" sz="3500" dirty="0">
                <a:solidFill>
                  <a:schemeClr val="bg1">
                    <a:lumMod val="95000"/>
                  </a:schemeClr>
                </a:solidFill>
              </a:rPr>
              <a:t>: http://blog.apastyle.org</a:t>
            </a:r>
            <a:r>
              <a:rPr lang="pt-PT" sz="3500" dirty="0" smtClean="0">
                <a:solidFill>
                  <a:schemeClr val="bg1">
                    <a:lumMod val="95000"/>
                  </a:schemeClr>
                </a:solidFill>
              </a:rPr>
              <a:t>/</a:t>
            </a:r>
          </a:p>
          <a:p>
            <a:pPr marL="0" inden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None/>
            </a:pPr>
            <a:endParaRPr lang="pt-PT" sz="2400" dirty="0" smtClean="0">
              <a:solidFill>
                <a:schemeClr val="bg1">
                  <a:lumMod val="95000"/>
                </a:schemeClr>
              </a:solidFill>
            </a:endParaRPr>
          </a:p>
          <a:p>
            <a:pPr marL="0" indent="0" algn="r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pt-PT" sz="4400" b="1" dirty="0" smtClean="0">
                <a:solidFill>
                  <a:schemeClr val="bg1"/>
                </a:solidFill>
              </a:rPr>
              <a:t>aprendizinvestigador.pt</a:t>
            </a:r>
            <a:endParaRPr lang="pt-PT" sz="4400" dirty="0"/>
          </a:p>
        </p:txBody>
      </p:sp>
    </p:spTree>
    <p:extLst>
      <p:ext uri="{BB962C8B-B14F-4D97-AF65-F5344CB8AC3E}">
        <p14:creationId xmlns:p14="http://schemas.microsoft.com/office/powerpoint/2010/main" val="1019610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6" name="Grupo 6"/>
          <p:cNvGrpSpPr>
            <a:grpSpLocks/>
          </p:cNvGrpSpPr>
          <p:nvPr/>
        </p:nvGrpSpPr>
        <p:grpSpPr bwMode="auto">
          <a:xfrm>
            <a:off x="1588" y="230188"/>
            <a:ext cx="9144000" cy="66675"/>
            <a:chOff x="0" y="234950"/>
            <a:chExt cx="9143999" cy="65840"/>
          </a:xfrm>
        </p:grpSpPr>
        <p:sp>
          <p:nvSpPr>
            <p:cNvPr id="8" name="Retângulo 7"/>
            <p:cNvSpPr/>
            <p:nvPr/>
          </p:nvSpPr>
          <p:spPr>
            <a:xfrm>
              <a:off x="0" y="247491"/>
              <a:ext cx="2949575" cy="53299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pt-PT"/>
            </a:p>
          </p:txBody>
        </p:sp>
        <p:sp>
          <p:nvSpPr>
            <p:cNvPr id="9" name="Retângulo 8"/>
            <p:cNvSpPr/>
            <p:nvPr/>
          </p:nvSpPr>
          <p:spPr>
            <a:xfrm>
              <a:off x="6194424" y="234950"/>
              <a:ext cx="2949575" cy="65840"/>
            </a:xfrm>
            <a:prstGeom prst="rect">
              <a:avLst/>
            </a:prstGeom>
            <a:solidFill>
              <a:srgbClr val="8E8E8E"/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pt-PT"/>
            </a:p>
          </p:txBody>
        </p:sp>
        <p:sp>
          <p:nvSpPr>
            <p:cNvPr id="10" name="Retângulo 9"/>
            <p:cNvSpPr/>
            <p:nvPr/>
          </p:nvSpPr>
          <p:spPr>
            <a:xfrm>
              <a:off x="3097212" y="247491"/>
              <a:ext cx="2949575" cy="53299"/>
            </a:xfrm>
            <a:prstGeom prst="rect">
              <a:avLst/>
            </a:prstGeom>
            <a:solidFill>
              <a:srgbClr val="481831"/>
            </a:solidFill>
            <a:ln>
              <a:solidFill>
                <a:srgbClr val="48183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pt-PT"/>
            </a:p>
          </p:txBody>
        </p:sp>
      </p:grpSp>
      <p:sp>
        <p:nvSpPr>
          <p:cNvPr id="12" name="Retângulo 11"/>
          <p:cNvSpPr/>
          <p:nvPr/>
        </p:nvSpPr>
        <p:spPr>
          <a:xfrm>
            <a:off x="0" y="609600"/>
            <a:ext cx="9144000" cy="6248400"/>
          </a:xfrm>
          <a:prstGeom prst="rect">
            <a:avLst/>
          </a:prstGeom>
          <a:solidFill>
            <a:srgbClr val="481831"/>
          </a:solidFill>
          <a:ln>
            <a:solidFill>
              <a:srgbClr val="6600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14" name="Retângulo 13"/>
          <p:cNvSpPr/>
          <p:nvPr/>
        </p:nvSpPr>
        <p:spPr>
          <a:xfrm>
            <a:off x="1" y="5078515"/>
            <a:ext cx="914400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PT" sz="1600" kern="100" spc="600" dirty="0">
                <a:solidFill>
                  <a:schemeClr val="bg1">
                    <a:lumMod val="85000"/>
                  </a:schemeClr>
                </a:solidFill>
              </a:rPr>
              <a:t>Literacias na escola: formar os parceiros da biblioteca</a:t>
            </a:r>
          </a:p>
        </p:txBody>
      </p:sp>
      <p:grpSp>
        <p:nvGrpSpPr>
          <p:cNvPr id="20" name="Grupo 19"/>
          <p:cNvGrpSpPr/>
          <p:nvPr/>
        </p:nvGrpSpPr>
        <p:grpSpPr>
          <a:xfrm>
            <a:off x="339047" y="5715913"/>
            <a:ext cx="8422237" cy="1006330"/>
            <a:chOff x="339047" y="5715913"/>
            <a:chExt cx="8422237" cy="1006330"/>
          </a:xfrm>
        </p:grpSpPr>
        <p:pic>
          <p:nvPicPr>
            <p:cNvPr id="23" name="Imagem 22"/>
            <p:cNvPicPr preferRelativeResize="0">
              <a:picLocks/>
            </p:cNvPicPr>
            <p:nvPr/>
          </p:nvPicPr>
          <p:blipFill rotWithShape="1">
            <a:blip r:embed="rId2" cstate="print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rightnessContrast contras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-736" r="23364" b="7890"/>
            <a:stretch/>
          </p:blipFill>
          <p:spPr>
            <a:xfrm>
              <a:off x="7681284" y="5715913"/>
              <a:ext cx="1080000" cy="982800"/>
            </a:xfrm>
            <a:prstGeom prst="rect">
              <a:avLst/>
            </a:prstGeom>
          </p:spPr>
        </p:pic>
        <p:pic>
          <p:nvPicPr>
            <p:cNvPr id="24" name="Imagem 23"/>
            <p:cNvPicPr preferRelativeResize="0">
              <a:picLocks/>
            </p:cNvPicPr>
            <p:nvPr/>
          </p:nvPicPr>
          <p:blipFill rotWithShape="1"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-20000" contras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583" r="7870"/>
            <a:stretch/>
          </p:blipFill>
          <p:spPr>
            <a:xfrm>
              <a:off x="1790973" y="5715913"/>
              <a:ext cx="1080000" cy="982800"/>
            </a:xfrm>
            <a:prstGeom prst="rect">
              <a:avLst/>
            </a:prstGeom>
          </p:spPr>
        </p:pic>
        <p:pic>
          <p:nvPicPr>
            <p:cNvPr id="25" name="Imagem 24"/>
            <p:cNvPicPr>
              <a:picLocks noChangeAspect="1"/>
            </p:cNvPicPr>
            <p:nvPr/>
          </p:nvPicPr>
          <p:blipFill>
            <a:blip r:embed="rId6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rightnessContrast bright="20000" contrast="2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339047" y="5716908"/>
              <a:ext cx="1080000" cy="981818"/>
            </a:xfrm>
            <a:prstGeom prst="rect">
              <a:avLst/>
            </a:prstGeom>
          </p:spPr>
        </p:pic>
        <p:pic>
          <p:nvPicPr>
            <p:cNvPr id="26" name="Imagem 25"/>
            <p:cNvPicPr preferRelativeResize="0">
              <a:picLocks/>
            </p:cNvPicPr>
            <p:nvPr/>
          </p:nvPicPr>
          <p:blipFill rotWithShape="1">
            <a:blip r:embed="rId8"/>
            <a:srcRect t="1487" b="10755"/>
            <a:stretch/>
          </p:blipFill>
          <p:spPr>
            <a:xfrm>
              <a:off x="4768892" y="5739443"/>
              <a:ext cx="1080000" cy="982800"/>
            </a:xfrm>
            <a:prstGeom prst="rect">
              <a:avLst/>
            </a:prstGeom>
          </p:spPr>
        </p:pic>
        <p:pic>
          <p:nvPicPr>
            <p:cNvPr id="27" name="Imagem 26"/>
            <p:cNvPicPr preferRelativeResize="0">
              <a:picLocks/>
            </p:cNvPicPr>
            <p:nvPr/>
          </p:nvPicPr>
          <p:blipFill rotWithShape="1">
            <a:blip r:embed="rId9">
              <a:extLst>
                <a:ext uri="{BEBA8EAE-BF5A-486C-A8C5-ECC9F3942E4B}">
                  <a14:imgProps xmlns:a14="http://schemas.microsoft.com/office/drawing/2010/main">
                    <a14:imgLayer r:embed="rId10">
                      <a14:imgEffect>
                        <a14:brightnessContrast bright="-20000" contrast="40000"/>
                      </a14:imgEffect>
                    </a14:imgLayer>
                  </a14:imgProps>
                </a:ext>
              </a:extLst>
            </a:blip>
            <a:srcRect l="-1" t="28399" r="59004" b="14363"/>
            <a:stretch/>
          </p:blipFill>
          <p:spPr>
            <a:xfrm>
              <a:off x="6225088" y="5715913"/>
              <a:ext cx="1080000" cy="982800"/>
            </a:xfrm>
            <a:prstGeom prst="rect">
              <a:avLst/>
            </a:prstGeom>
          </p:spPr>
        </p:pic>
        <p:pic>
          <p:nvPicPr>
            <p:cNvPr id="28" name="Imagem 27"/>
            <p:cNvPicPr preferRelativeResize="0">
              <a:picLocks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3282068" y="5722334"/>
              <a:ext cx="1080000" cy="982800"/>
            </a:xfrm>
            <a:prstGeom prst="rect">
              <a:avLst/>
            </a:prstGeom>
          </p:spPr>
        </p:pic>
      </p:grpSp>
      <p:sp>
        <p:nvSpPr>
          <p:cNvPr id="29" name="Marcador de Posição de Conteúdo 2"/>
          <p:cNvSpPr txBox="1">
            <a:spLocks/>
          </p:cNvSpPr>
          <p:nvPr/>
        </p:nvSpPr>
        <p:spPr>
          <a:xfrm>
            <a:off x="225287" y="927652"/>
            <a:ext cx="8684751" cy="2398644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pt-PT" sz="1900" b="1" dirty="0" smtClean="0">
                <a:solidFill>
                  <a:schemeClr val="bg1">
                    <a:lumMod val="95000"/>
                  </a:schemeClr>
                </a:solidFill>
              </a:rPr>
              <a:t>Ficha técnica:</a:t>
            </a:r>
          </a:p>
          <a:p>
            <a:pPr marL="0" indent="0">
              <a:spcBef>
                <a:spcPts val="0"/>
              </a:spcBef>
              <a:buFont typeface="Arial" panose="020B0604020202020204" pitchFamily="34" charset="0"/>
              <a:buNone/>
            </a:pPr>
            <a:endParaRPr lang="pt-PT" sz="600" b="1" dirty="0" smtClean="0">
              <a:solidFill>
                <a:schemeClr val="bg1">
                  <a:lumMod val="95000"/>
                </a:schemeClr>
              </a:solidFill>
            </a:endParaRPr>
          </a:p>
          <a:p>
            <a:pPr marL="0" inden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</a:pPr>
            <a:r>
              <a:rPr lang="pt-PT" sz="1600" dirty="0" smtClean="0">
                <a:solidFill>
                  <a:schemeClr val="bg1">
                    <a:lumMod val="95000"/>
                  </a:schemeClr>
                </a:solidFill>
              </a:rPr>
              <a:t>Título: Direitos de autor e referências bibliográficas: a norma APA. Exercícios</a:t>
            </a:r>
          </a:p>
          <a:p>
            <a:pPr marL="715963" indent="-715963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</a:pPr>
            <a:r>
              <a:rPr lang="pt-PT" sz="1600" dirty="0" smtClean="0">
                <a:solidFill>
                  <a:schemeClr val="bg1">
                    <a:lumMod val="95000"/>
                  </a:schemeClr>
                </a:solidFill>
              </a:rPr>
              <a:t>Autores: Graça Silva e Isabel Bernardo  |  Projeto </a:t>
            </a:r>
            <a:r>
              <a:rPr lang="pt-PT" sz="1600" i="1" dirty="0" smtClean="0">
                <a:solidFill>
                  <a:schemeClr val="bg1">
                    <a:lumMod val="95000"/>
                  </a:schemeClr>
                </a:solidFill>
              </a:rPr>
              <a:t>Literacias na Escola: formar os parceiros da biblioteca</a:t>
            </a:r>
            <a:endParaRPr lang="pt-PT" sz="1600" dirty="0" smtClean="0">
              <a:solidFill>
                <a:schemeClr val="bg1">
                  <a:lumMod val="95000"/>
                </a:schemeClr>
              </a:solidFill>
            </a:endParaRPr>
          </a:p>
          <a:p>
            <a:pPr marL="0" inden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</a:pPr>
            <a:r>
              <a:rPr lang="pt-PT" sz="1600" dirty="0" smtClean="0">
                <a:solidFill>
                  <a:schemeClr val="bg1">
                    <a:lumMod val="95000"/>
                  </a:schemeClr>
                </a:solidFill>
              </a:rPr>
              <a:t>Fotos: Graça Silva | José Plácido | José Vieira</a:t>
            </a:r>
          </a:p>
          <a:p>
            <a:pPr marL="0" indent="0" algn="just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</a:pPr>
            <a:r>
              <a:rPr lang="pt-PT" sz="1600" dirty="0" smtClean="0">
                <a:solidFill>
                  <a:schemeClr val="bg1">
                    <a:lumMod val="95000"/>
                  </a:schemeClr>
                </a:solidFill>
              </a:rPr>
              <a:t>Bibliotecas Escolares dos Agrupamentos de Escolas do Concelho de Cantanhede, 2014</a:t>
            </a:r>
          </a:p>
          <a:p>
            <a:pPr marL="0" indent="0" algn="ctr">
              <a:buFont typeface="Arial" panose="020B0604020202020204" pitchFamily="34" charset="0"/>
              <a:buNone/>
            </a:pPr>
            <a:endParaRPr lang="pt-PT" sz="4000" dirty="0"/>
          </a:p>
        </p:txBody>
      </p:sp>
      <p:pic>
        <p:nvPicPr>
          <p:cNvPr id="16" name="Imagem 1" descr="Licença Creative Commons">
            <a:hlinkClick r:id="rId12"/>
          </p:cNvPr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9947" y="4010799"/>
            <a:ext cx="838200" cy="295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Rectangle 3"/>
          <p:cNvSpPr>
            <a:spLocks noChangeArrowheads="1"/>
          </p:cNvSpPr>
          <p:nvPr/>
        </p:nvSpPr>
        <p:spPr bwMode="auto">
          <a:xfrm rot="10800000" flipV="1">
            <a:off x="339047" y="4158437"/>
            <a:ext cx="8570991" cy="5539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t-PT" altLang="pt-PT" sz="1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Helvetica"/>
                <a:ea typeface="Calibri" pitchFamily="34" charset="0"/>
                <a:cs typeface="Times New Roman" pitchFamily="18" charset="0"/>
              </a:rPr>
              <a:t/>
            </a:r>
            <a:br>
              <a:rPr kumimoji="0" lang="pt-PT" altLang="pt-PT" sz="1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Helvetica"/>
                <a:ea typeface="Calibri" pitchFamily="34" charset="0"/>
                <a:cs typeface="Times New Roman" pitchFamily="18" charset="0"/>
              </a:rPr>
            </a:br>
            <a:r>
              <a:rPr kumimoji="0" lang="pt-PT" altLang="pt-PT" sz="1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Helvetica"/>
                <a:ea typeface="Calibri" pitchFamily="34" charset="0"/>
                <a:cs typeface="Times New Roman" pitchFamily="18" charset="0"/>
              </a:rPr>
              <a:t>Direitos de autor e referências bibliogr</a:t>
            </a:r>
            <a:r>
              <a:rPr kumimoji="0" lang="pt-PT" altLang="pt-PT" sz="1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á</a:t>
            </a:r>
            <a:r>
              <a:rPr kumimoji="0" lang="pt-PT" altLang="pt-PT" sz="1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Helvetica"/>
                <a:ea typeface="Calibri" pitchFamily="34" charset="0"/>
                <a:cs typeface="Times New Roman" pitchFamily="18" charset="0"/>
              </a:rPr>
              <a:t>ficas: a norma APA. Exercícios </a:t>
            </a:r>
            <a:r>
              <a:rPr kumimoji="0" lang="pt-PT" altLang="pt-PT" sz="1000" b="0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Helvetica"/>
                <a:ea typeface="Calibri" pitchFamily="34" charset="0"/>
                <a:cs typeface="Times New Roman" pitchFamily="18" charset="0"/>
              </a:rPr>
              <a:t>by</a:t>
            </a:r>
            <a:r>
              <a:rPr kumimoji="0" lang="pt-PT" altLang="pt-PT" sz="1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Helvetica"/>
                <a:ea typeface="Calibri" pitchFamily="34" charset="0"/>
                <a:cs typeface="Times New Roman" pitchFamily="18" charset="0"/>
              </a:rPr>
              <a:t> Gra</a:t>
            </a:r>
            <a:r>
              <a:rPr kumimoji="0" lang="pt-PT" altLang="pt-PT" sz="1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ç</a:t>
            </a:r>
            <a:r>
              <a:rPr kumimoji="0" lang="pt-PT" altLang="pt-PT" sz="1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Helvetica"/>
                <a:ea typeface="Calibri" pitchFamily="34" charset="0"/>
                <a:cs typeface="Times New Roman" pitchFamily="18" charset="0"/>
              </a:rPr>
              <a:t>a Silva e Isabel Bernardo, Projeto Literacias na Escola: formar os parceiros da biblioteca </a:t>
            </a:r>
            <a:r>
              <a:rPr kumimoji="0" lang="pt-PT" altLang="pt-PT" sz="1000" b="0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Helvetica"/>
                <a:ea typeface="Calibri" pitchFamily="34" charset="0"/>
                <a:cs typeface="Times New Roman" pitchFamily="18" charset="0"/>
              </a:rPr>
              <a:t>is</a:t>
            </a:r>
            <a:r>
              <a:rPr kumimoji="0" lang="pt-PT" altLang="pt-PT" sz="1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Helvetica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pt-PT" altLang="pt-PT" sz="1000" b="0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Helvetica"/>
                <a:ea typeface="Calibri" pitchFamily="34" charset="0"/>
                <a:cs typeface="Times New Roman" pitchFamily="18" charset="0"/>
              </a:rPr>
              <a:t>licensed</a:t>
            </a:r>
            <a:r>
              <a:rPr kumimoji="0" lang="pt-PT" altLang="pt-PT" sz="1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Helvetica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pt-PT" altLang="pt-PT" sz="1000" b="0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Helvetica"/>
                <a:ea typeface="Calibri" pitchFamily="34" charset="0"/>
                <a:cs typeface="Times New Roman" pitchFamily="18" charset="0"/>
              </a:rPr>
              <a:t>under</a:t>
            </a:r>
            <a:r>
              <a:rPr kumimoji="0" lang="pt-PT" altLang="pt-PT" sz="1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Helvetica"/>
                <a:ea typeface="Calibri" pitchFamily="34" charset="0"/>
                <a:cs typeface="Times New Roman" pitchFamily="18" charset="0"/>
              </a:rPr>
              <a:t> a Creative </a:t>
            </a:r>
            <a:r>
              <a:rPr kumimoji="0" lang="pt-PT" altLang="pt-PT" sz="1000" b="0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Helvetica"/>
                <a:ea typeface="Calibri" pitchFamily="34" charset="0"/>
                <a:cs typeface="Times New Roman" pitchFamily="18" charset="0"/>
              </a:rPr>
              <a:t>Commons</a:t>
            </a:r>
            <a:r>
              <a:rPr kumimoji="0" lang="pt-PT" altLang="pt-PT" sz="1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Helvetica"/>
                <a:ea typeface="Calibri" pitchFamily="34" charset="0"/>
                <a:cs typeface="Times New Roman" pitchFamily="18" charset="0"/>
              </a:rPr>
              <a:t> Atribui</a:t>
            </a:r>
            <a:r>
              <a:rPr kumimoji="0" lang="pt-PT" altLang="pt-PT" sz="1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ç</a:t>
            </a:r>
            <a:r>
              <a:rPr kumimoji="0" lang="pt-PT" altLang="pt-PT" sz="1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Helvetica"/>
                <a:ea typeface="Calibri" pitchFamily="34" charset="0"/>
                <a:cs typeface="Times New Roman" pitchFamily="18" charset="0"/>
              </a:rPr>
              <a:t>ão-</a:t>
            </a:r>
            <a:r>
              <a:rPr kumimoji="0" lang="pt-PT" altLang="pt-PT" sz="1000" b="0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Helvetica"/>
                <a:ea typeface="Calibri" pitchFamily="34" charset="0"/>
                <a:cs typeface="Times New Roman" pitchFamily="18" charset="0"/>
              </a:rPr>
              <a:t>NãoComercial</a:t>
            </a:r>
            <a:r>
              <a:rPr kumimoji="0" lang="pt-PT" altLang="pt-PT" sz="1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Helvetica"/>
                <a:ea typeface="Calibri" pitchFamily="34" charset="0"/>
                <a:cs typeface="Times New Roman" pitchFamily="18" charset="0"/>
              </a:rPr>
              <a:t>-</a:t>
            </a:r>
            <a:r>
              <a:rPr kumimoji="0" lang="pt-PT" altLang="pt-PT" sz="1000" b="0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Helvetica"/>
                <a:ea typeface="Calibri" pitchFamily="34" charset="0"/>
                <a:cs typeface="Times New Roman" pitchFamily="18" charset="0"/>
              </a:rPr>
              <a:t>SemDeriva</a:t>
            </a:r>
            <a:r>
              <a:rPr kumimoji="0" lang="pt-PT" altLang="pt-PT" sz="1000" b="0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ç</a:t>
            </a:r>
            <a:r>
              <a:rPr kumimoji="0" lang="pt-PT" altLang="pt-PT" sz="1000" b="0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Helvetica"/>
                <a:ea typeface="Calibri" pitchFamily="34" charset="0"/>
                <a:cs typeface="Times New Roman" pitchFamily="18" charset="0"/>
              </a:rPr>
              <a:t>ões</a:t>
            </a:r>
            <a:r>
              <a:rPr kumimoji="0" lang="pt-PT" altLang="pt-PT" sz="1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Helvetica"/>
                <a:ea typeface="Calibri" pitchFamily="34" charset="0"/>
                <a:cs typeface="Times New Roman" pitchFamily="18" charset="0"/>
              </a:rPr>
              <a:t> 4.0 Internacional </a:t>
            </a:r>
            <a:r>
              <a:rPr kumimoji="0" lang="pt-PT" altLang="pt-PT" sz="1000" b="0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Helvetica"/>
                <a:ea typeface="Calibri" pitchFamily="34" charset="0"/>
                <a:cs typeface="Times New Roman" pitchFamily="18" charset="0"/>
              </a:rPr>
              <a:t>License</a:t>
            </a:r>
            <a:r>
              <a:rPr kumimoji="0" lang="pt-PT" altLang="pt-PT" sz="1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Helvetica"/>
                <a:ea typeface="Calibri" pitchFamily="34" charset="0"/>
                <a:cs typeface="Times New Roman" pitchFamily="18" charset="0"/>
              </a:rPr>
              <a:t>.</a:t>
            </a:r>
            <a:endParaRPr kumimoji="0" lang="pt-PT" altLang="pt-PT" sz="18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18" name="Grupo 17"/>
          <p:cNvGrpSpPr/>
          <p:nvPr/>
        </p:nvGrpSpPr>
        <p:grpSpPr>
          <a:xfrm>
            <a:off x="6662655" y="3646707"/>
            <a:ext cx="2098629" cy="447333"/>
            <a:chOff x="2231158" y="3692858"/>
            <a:chExt cx="2098629" cy="447333"/>
          </a:xfrm>
        </p:grpSpPr>
        <p:pic>
          <p:nvPicPr>
            <p:cNvPr id="19" name="Picture 3" descr="01"/>
            <p:cNvPicPr>
              <a:picLocks noChangeAspect="1" noChangeArrowheads="1"/>
            </p:cNvPicPr>
            <p:nvPr/>
          </p:nvPicPr>
          <p:blipFill>
            <a:blip r:embed="rId14" cstate="print">
              <a:lum bright="-20000" contrast="4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333" r="19444"/>
            <a:stretch>
              <a:fillRect/>
            </a:stretch>
          </p:blipFill>
          <p:spPr bwMode="auto">
            <a:xfrm>
              <a:off x="2864211" y="3700832"/>
              <a:ext cx="348889" cy="4393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in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1" name="Picture 7"/>
            <p:cNvPicPr>
              <a:picLocks noChangeAspect="1" noChangeArrowheads="1"/>
            </p:cNvPicPr>
            <p:nvPr/>
          </p:nvPicPr>
          <p:blipFill>
            <a:blip r:embed="rId15" cstate="print">
              <a:lum bright="-20000" contrast="4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31158" y="3950468"/>
              <a:ext cx="595434" cy="18267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008080"/>
                  </a:solidFill>
                </a14:hiddenFill>
              </a:ext>
              <a:ext uri="{91240B29-F687-4F45-9708-019B960494DF}">
                <a14:hiddenLine xmlns:a14="http://schemas.microsoft.com/office/drawing/2010/main" w="25400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000000"/>
                    </a:outerShdw>
                  </a:effectLst>
                </a14:hiddenEffects>
              </a:ext>
            </a:extLst>
          </p:spPr>
        </p:pic>
        <p:pic>
          <p:nvPicPr>
            <p:cNvPr id="22" name="Picture 8"/>
            <p:cNvPicPr>
              <a:picLocks noChangeAspect="1" noChangeArrowheads="1"/>
            </p:cNvPicPr>
            <p:nvPr/>
          </p:nvPicPr>
          <p:blipFill>
            <a:blip r:embed="rId16" cstate="print">
              <a:lum bright="-20000" contrast="4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280" r="12038"/>
            <a:stretch>
              <a:fillRect/>
            </a:stretch>
          </p:blipFill>
          <p:spPr bwMode="auto">
            <a:xfrm>
              <a:off x="2406755" y="3704883"/>
              <a:ext cx="419837" cy="18197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008080"/>
                  </a:solidFill>
                </a14:hiddenFill>
              </a:ext>
              <a:ext uri="{91240B29-F687-4F45-9708-019B960494DF}">
                <a14:hiddenLine xmlns:a14="http://schemas.microsoft.com/office/drawing/2010/main" w="25400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000000"/>
                    </a:outerShdw>
                  </a:effectLst>
                </a14:hiddenEffects>
              </a:ext>
            </a:extLst>
          </p:spPr>
        </p:pic>
        <p:pic>
          <p:nvPicPr>
            <p:cNvPr id="30" name="Imagem 29"/>
            <p:cNvPicPr>
              <a:picLocks noChangeAspect="1"/>
            </p:cNvPicPr>
            <p:nvPr/>
          </p:nvPicPr>
          <p:blipFill>
            <a:blip r:embed="rId1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268695" y="3692858"/>
              <a:ext cx="749326" cy="203840"/>
            </a:xfrm>
            <a:prstGeom prst="rect">
              <a:avLst/>
            </a:prstGeom>
          </p:spPr>
        </p:pic>
        <p:pic>
          <p:nvPicPr>
            <p:cNvPr id="31" name="Imagem 30"/>
            <p:cNvPicPr>
              <a:picLocks noChangeAspect="1"/>
            </p:cNvPicPr>
            <p:nvPr/>
          </p:nvPicPr>
          <p:blipFill>
            <a:blip r:embed="rId1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268695" y="3935002"/>
              <a:ext cx="1061092" cy="19814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1599239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442913" y="714714"/>
            <a:ext cx="7886700" cy="5651161"/>
          </a:xfrm>
        </p:spPr>
        <p:txBody>
          <a:bodyPr rtlCol="0">
            <a:normAutofit fontScale="92500" lnSpcReduction="10000"/>
          </a:bodyPr>
          <a:lstStyle/>
          <a:p>
            <a:pPr marL="355600" lvl="0" indent="-177800" algn="just">
              <a:lnSpc>
                <a:spcPct val="110000"/>
              </a:lnSpc>
              <a:spcBef>
                <a:spcPts val="1200"/>
              </a:spcBef>
              <a:spcAft>
                <a:spcPts val="1200"/>
              </a:spcAft>
              <a:buClr>
                <a:srgbClr val="481831"/>
              </a:buClr>
              <a:buSzPct val="80000"/>
              <a:buFont typeface="Wingdings" panose="05000000000000000000" pitchFamily="2" charset="2"/>
              <a:buChar char="§"/>
              <a:defRPr/>
            </a:pPr>
            <a:r>
              <a:rPr lang="pt-PT" sz="2400" dirty="0" smtClean="0">
                <a:solidFill>
                  <a:srgbClr val="481831"/>
                </a:solidFill>
              </a:rPr>
              <a:t>Ordene a seguinte lista:</a:t>
            </a:r>
          </a:p>
          <a:p>
            <a:pPr marL="520700" indent="-342900" algn="just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481831"/>
              </a:buClr>
              <a:buSzPct val="80000"/>
              <a:buFont typeface="Wingdings" panose="05000000000000000000" pitchFamily="2" charset="2"/>
              <a:buChar char="q"/>
              <a:defRPr/>
            </a:pPr>
            <a:r>
              <a:rPr lang="pt-PT" sz="2200" dirty="0">
                <a:solidFill>
                  <a:srgbClr val="481831"/>
                </a:solidFill>
              </a:rPr>
              <a:t>Aguiar, J. (2006, fevereiro). D. João de Castro: Um génio raro. </a:t>
            </a:r>
            <a:r>
              <a:rPr lang="pt-PT" sz="2200" i="1" dirty="0" err="1">
                <a:solidFill>
                  <a:srgbClr val="481831"/>
                </a:solidFill>
              </a:rPr>
              <a:t>Super</a:t>
            </a:r>
            <a:r>
              <a:rPr lang="pt-PT" sz="2200" i="1" dirty="0">
                <a:solidFill>
                  <a:srgbClr val="481831"/>
                </a:solidFill>
              </a:rPr>
              <a:t> Interessante</a:t>
            </a:r>
            <a:r>
              <a:rPr lang="pt-PT" sz="2200" dirty="0">
                <a:solidFill>
                  <a:srgbClr val="481831"/>
                </a:solidFill>
              </a:rPr>
              <a:t>, 100, </a:t>
            </a:r>
            <a:r>
              <a:rPr lang="pt-PT" sz="2200" dirty="0" smtClean="0">
                <a:solidFill>
                  <a:srgbClr val="481831"/>
                </a:solidFill>
              </a:rPr>
              <a:t>231‐247.</a:t>
            </a:r>
            <a:endParaRPr lang="pt-PT" sz="2200" dirty="0">
              <a:solidFill>
                <a:srgbClr val="481831"/>
              </a:solidFill>
            </a:endParaRPr>
          </a:p>
          <a:p>
            <a:pPr marL="520700" indent="-342900" algn="just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481831"/>
              </a:buClr>
              <a:buSzPct val="80000"/>
              <a:buFont typeface="Wingdings" panose="05000000000000000000" pitchFamily="2" charset="2"/>
              <a:buChar char="q"/>
              <a:defRPr/>
            </a:pPr>
            <a:r>
              <a:rPr lang="pt-PT" sz="2200" dirty="0">
                <a:solidFill>
                  <a:srgbClr val="481831"/>
                </a:solidFill>
              </a:rPr>
              <a:t>Pessoa, F. (2013). </a:t>
            </a:r>
            <a:r>
              <a:rPr lang="pt-PT" sz="2200" i="1" dirty="0">
                <a:solidFill>
                  <a:srgbClr val="481831"/>
                </a:solidFill>
              </a:rPr>
              <a:t>O Mendigo e outros contos</a:t>
            </a:r>
            <a:r>
              <a:rPr lang="pt-PT" sz="2200" dirty="0">
                <a:solidFill>
                  <a:srgbClr val="481831"/>
                </a:solidFill>
              </a:rPr>
              <a:t>. Lisboa: Assírio &amp; Alvim</a:t>
            </a:r>
          </a:p>
          <a:p>
            <a:pPr marL="520700" indent="-342900" algn="just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481831"/>
              </a:buClr>
              <a:buSzPct val="80000"/>
              <a:buFont typeface="Wingdings" panose="05000000000000000000" pitchFamily="2" charset="2"/>
              <a:buChar char="q"/>
              <a:defRPr/>
            </a:pPr>
            <a:r>
              <a:rPr lang="pt-PT" sz="2200" dirty="0" smtClean="0">
                <a:solidFill>
                  <a:srgbClr val="481831"/>
                </a:solidFill>
              </a:rPr>
              <a:t>Agência </a:t>
            </a:r>
            <a:r>
              <a:rPr lang="pt-PT" sz="2200" dirty="0">
                <a:solidFill>
                  <a:srgbClr val="481831"/>
                </a:solidFill>
              </a:rPr>
              <a:t>Portuguesa do Ambiente. (s/d). </a:t>
            </a:r>
            <a:r>
              <a:rPr lang="pt-PT" sz="2200" i="1" dirty="0">
                <a:solidFill>
                  <a:srgbClr val="481831"/>
                </a:solidFill>
              </a:rPr>
              <a:t>Licenciamento das utilizações dos recursos hídricos</a:t>
            </a:r>
            <a:r>
              <a:rPr lang="pt-PT" sz="2200" dirty="0">
                <a:solidFill>
                  <a:srgbClr val="481831"/>
                </a:solidFill>
              </a:rPr>
              <a:t>. Disponível em http://</a:t>
            </a:r>
            <a:r>
              <a:rPr lang="pt-PT" sz="2200" dirty="0" smtClean="0">
                <a:solidFill>
                  <a:srgbClr val="481831"/>
                </a:solidFill>
              </a:rPr>
              <a:t>www.apambiente.pt/index.php?ref=17&amp;subref=826</a:t>
            </a:r>
          </a:p>
          <a:p>
            <a:pPr marL="520700" indent="-342900" algn="just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Clr>
                <a:srgbClr val="481831"/>
              </a:buClr>
              <a:buSzPct val="80000"/>
              <a:buFont typeface="Wingdings" panose="05000000000000000000" pitchFamily="2" charset="2"/>
              <a:buChar char="q"/>
              <a:defRPr/>
            </a:pPr>
            <a:r>
              <a:rPr lang="pt-PT" sz="2200" dirty="0">
                <a:solidFill>
                  <a:srgbClr val="481831"/>
                </a:solidFill>
              </a:rPr>
              <a:t>Salgado, S. (fotógrafo) (2010). </a:t>
            </a:r>
            <a:r>
              <a:rPr lang="pt-PT" sz="2200" i="1" dirty="0">
                <a:solidFill>
                  <a:srgbClr val="481831"/>
                </a:solidFill>
              </a:rPr>
              <a:t>O trabalho </a:t>
            </a:r>
            <a:r>
              <a:rPr lang="pt-PT" sz="2200" dirty="0">
                <a:solidFill>
                  <a:srgbClr val="481831"/>
                </a:solidFill>
              </a:rPr>
              <a:t>[Fotografia]. Disponível em http://</a:t>
            </a:r>
            <a:r>
              <a:rPr lang="pt-PT" sz="2200" dirty="0" smtClean="0">
                <a:solidFill>
                  <a:srgbClr val="481831"/>
                </a:solidFill>
              </a:rPr>
              <a:t>www.photography-now.net/sebastiao_salgado/portfolio1.html</a:t>
            </a:r>
          </a:p>
          <a:p>
            <a:pPr marL="520700" indent="-342900" algn="just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481831"/>
              </a:buClr>
              <a:buSzPct val="80000"/>
              <a:buFont typeface="Wingdings" panose="05000000000000000000" pitchFamily="2" charset="2"/>
              <a:buChar char="q"/>
              <a:defRPr/>
            </a:pPr>
            <a:r>
              <a:rPr lang="pt-PT" sz="2200" dirty="0">
                <a:solidFill>
                  <a:srgbClr val="481831"/>
                </a:solidFill>
              </a:rPr>
              <a:t> Pessoa, F. (2012). </a:t>
            </a:r>
            <a:r>
              <a:rPr lang="pt-PT" sz="2200" i="1" dirty="0">
                <a:solidFill>
                  <a:srgbClr val="481831"/>
                </a:solidFill>
              </a:rPr>
              <a:t>Mensagem</a:t>
            </a:r>
            <a:r>
              <a:rPr lang="pt-PT" sz="2200" dirty="0">
                <a:solidFill>
                  <a:srgbClr val="481831"/>
                </a:solidFill>
              </a:rPr>
              <a:t>. Porto: Porto Editora</a:t>
            </a:r>
          </a:p>
          <a:p>
            <a:pPr marL="520700" indent="-342900" algn="just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481831"/>
              </a:buClr>
              <a:buSzPct val="80000"/>
              <a:buFont typeface="Wingdings" panose="05000000000000000000" pitchFamily="2" charset="2"/>
              <a:buChar char="q"/>
              <a:defRPr/>
            </a:pPr>
            <a:r>
              <a:rPr lang="pt-PT" sz="2200" dirty="0" err="1" smtClean="0">
                <a:solidFill>
                  <a:srgbClr val="481831"/>
                </a:solidFill>
              </a:rPr>
              <a:t>Baxter</a:t>
            </a:r>
            <a:r>
              <a:rPr lang="pt-PT" sz="2200" dirty="0">
                <a:solidFill>
                  <a:srgbClr val="481831"/>
                </a:solidFill>
              </a:rPr>
              <a:t>, C. (1997). </a:t>
            </a:r>
            <a:r>
              <a:rPr lang="pt-PT" sz="2200" i="1" dirty="0">
                <a:solidFill>
                  <a:srgbClr val="481831"/>
                </a:solidFill>
              </a:rPr>
              <a:t>Raças caninas </a:t>
            </a:r>
            <a:r>
              <a:rPr lang="pt-PT" sz="2200" dirty="0">
                <a:solidFill>
                  <a:srgbClr val="481831"/>
                </a:solidFill>
              </a:rPr>
              <a:t>(3.ª ed.). Lisboa: Caminho.</a:t>
            </a:r>
          </a:p>
          <a:p>
            <a:pPr marL="520700" indent="-342900" algn="just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481831"/>
              </a:buClr>
              <a:buSzPct val="80000"/>
              <a:buFont typeface="Wingdings" panose="05000000000000000000" pitchFamily="2" charset="2"/>
              <a:buChar char="q"/>
              <a:defRPr/>
            </a:pPr>
            <a:r>
              <a:rPr lang="pt-PT" sz="2200" dirty="0" err="1" smtClean="0">
                <a:solidFill>
                  <a:srgbClr val="481831"/>
                </a:solidFill>
              </a:rPr>
              <a:t>Achbar</a:t>
            </a:r>
            <a:r>
              <a:rPr lang="pt-PT" sz="2200" dirty="0">
                <a:solidFill>
                  <a:srgbClr val="481831"/>
                </a:solidFill>
              </a:rPr>
              <a:t>, M. (Diretor/Produtor), </a:t>
            </a:r>
            <a:r>
              <a:rPr lang="pt-PT" sz="2200" dirty="0" err="1">
                <a:solidFill>
                  <a:srgbClr val="481831"/>
                </a:solidFill>
              </a:rPr>
              <a:t>Abbott</a:t>
            </a:r>
            <a:r>
              <a:rPr lang="pt-PT" sz="2200" dirty="0">
                <a:solidFill>
                  <a:srgbClr val="481831"/>
                </a:solidFill>
              </a:rPr>
              <a:t>, J. (Diretor), </a:t>
            </a:r>
            <a:r>
              <a:rPr lang="pt-PT" sz="2200" dirty="0" err="1">
                <a:solidFill>
                  <a:srgbClr val="481831"/>
                </a:solidFill>
              </a:rPr>
              <a:t>Bakan</a:t>
            </a:r>
            <a:r>
              <a:rPr lang="pt-PT" sz="2200" dirty="0">
                <a:solidFill>
                  <a:srgbClr val="481831"/>
                </a:solidFill>
              </a:rPr>
              <a:t>, J. (Argumentista), &amp; </a:t>
            </a:r>
            <a:r>
              <a:rPr lang="pt-PT" sz="2200" dirty="0" err="1">
                <a:solidFill>
                  <a:srgbClr val="481831"/>
                </a:solidFill>
              </a:rPr>
              <a:t>Simpson</a:t>
            </a:r>
            <a:r>
              <a:rPr lang="pt-PT" sz="2200" dirty="0">
                <a:solidFill>
                  <a:srgbClr val="481831"/>
                </a:solidFill>
              </a:rPr>
              <a:t>, B. (Produtor). (2004). </a:t>
            </a:r>
            <a:r>
              <a:rPr lang="pt-PT" sz="2200" i="1" dirty="0" err="1">
                <a:solidFill>
                  <a:srgbClr val="481831"/>
                </a:solidFill>
              </a:rPr>
              <a:t>The</a:t>
            </a:r>
            <a:r>
              <a:rPr lang="pt-PT" sz="2200" i="1" dirty="0">
                <a:solidFill>
                  <a:srgbClr val="481831"/>
                </a:solidFill>
              </a:rPr>
              <a:t> </a:t>
            </a:r>
            <a:r>
              <a:rPr lang="pt-PT" sz="2200" i="1" dirty="0" err="1">
                <a:solidFill>
                  <a:srgbClr val="481831"/>
                </a:solidFill>
              </a:rPr>
              <a:t>corporation</a:t>
            </a:r>
            <a:r>
              <a:rPr lang="pt-PT" sz="2200" i="1" dirty="0">
                <a:solidFill>
                  <a:srgbClr val="481831"/>
                </a:solidFill>
              </a:rPr>
              <a:t> </a:t>
            </a:r>
            <a:r>
              <a:rPr lang="pt-PT" sz="2200" dirty="0">
                <a:solidFill>
                  <a:srgbClr val="481831"/>
                </a:solidFill>
              </a:rPr>
              <a:t>[DVD]. Canada: </a:t>
            </a:r>
            <a:r>
              <a:rPr lang="pt-PT" sz="2200" dirty="0" err="1">
                <a:solidFill>
                  <a:srgbClr val="481831"/>
                </a:solidFill>
              </a:rPr>
              <a:t>Big</a:t>
            </a:r>
            <a:r>
              <a:rPr lang="pt-PT" sz="2200" dirty="0">
                <a:solidFill>
                  <a:srgbClr val="481831"/>
                </a:solidFill>
              </a:rPr>
              <a:t> Picture Media </a:t>
            </a:r>
            <a:r>
              <a:rPr lang="pt-PT" sz="2200" dirty="0" err="1">
                <a:solidFill>
                  <a:srgbClr val="481831"/>
                </a:solidFill>
              </a:rPr>
              <a:t>Corporation</a:t>
            </a:r>
            <a:r>
              <a:rPr lang="pt-PT" sz="2200" dirty="0">
                <a:solidFill>
                  <a:srgbClr val="481831"/>
                </a:solidFill>
              </a:rPr>
              <a:t>.</a:t>
            </a:r>
          </a:p>
          <a:p>
            <a:pPr marL="355600" indent="-177800" algn="just">
              <a:lnSpc>
                <a:spcPct val="110000"/>
              </a:lnSpc>
              <a:spcBef>
                <a:spcPts val="1200"/>
              </a:spcBef>
              <a:spcAft>
                <a:spcPts val="1200"/>
              </a:spcAft>
              <a:buClr>
                <a:srgbClr val="481831"/>
              </a:buClr>
              <a:buSzPct val="80000"/>
              <a:buFont typeface="Wingdings" panose="05000000000000000000" pitchFamily="2" charset="2"/>
              <a:buChar char="§"/>
              <a:defRPr/>
            </a:pPr>
            <a:endParaRPr lang="pt-PT" sz="2400" dirty="0"/>
          </a:p>
          <a:p>
            <a:pPr marL="355600" lvl="0" indent="-177800" algn="just">
              <a:lnSpc>
                <a:spcPct val="110000"/>
              </a:lnSpc>
              <a:spcBef>
                <a:spcPts val="1200"/>
              </a:spcBef>
              <a:spcAft>
                <a:spcPts val="1200"/>
              </a:spcAft>
              <a:buClr>
                <a:srgbClr val="481831"/>
              </a:buClr>
              <a:buSzPct val="80000"/>
              <a:buFont typeface="Wingdings" panose="05000000000000000000" pitchFamily="2" charset="2"/>
              <a:buChar char="§"/>
              <a:defRPr/>
            </a:pPr>
            <a:endParaRPr lang="pt-PT" sz="2200" dirty="0" smtClean="0"/>
          </a:p>
        </p:txBody>
      </p:sp>
      <p:sp>
        <p:nvSpPr>
          <p:cNvPr id="13" name="Retângulo 12"/>
          <p:cNvSpPr/>
          <p:nvPr/>
        </p:nvSpPr>
        <p:spPr>
          <a:xfrm>
            <a:off x="442913" y="-6350"/>
            <a:ext cx="8038769" cy="6718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defRPr/>
            </a:pPr>
            <a:r>
              <a:rPr lang="pt-PT" sz="2800" b="1" dirty="0" smtClean="0">
                <a:solidFill>
                  <a:srgbClr val="481831"/>
                </a:solidFill>
              </a:rPr>
              <a:t>Exercício 1</a:t>
            </a:r>
            <a:endParaRPr lang="pt-PT" sz="2800" b="1" dirty="0">
              <a:solidFill>
                <a:srgbClr val="481831"/>
              </a:solidFill>
            </a:endParaRPr>
          </a:p>
        </p:txBody>
      </p:sp>
      <p:grpSp>
        <p:nvGrpSpPr>
          <p:cNvPr id="14" name="Grupo 13"/>
          <p:cNvGrpSpPr/>
          <p:nvPr/>
        </p:nvGrpSpPr>
        <p:grpSpPr>
          <a:xfrm>
            <a:off x="182563" y="-14288"/>
            <a:ext cx="8981178" cy="6880225"/>
            <a:chOff x="182563" y="-14288"/>
            <a:chExt cx="8981178" cy="6880225"/>
          </a:xfrm>
        </p:grpSpPr>
        <p:sp>
          <p:nvSpPr>
            <p:cNvPr id="15" name="Retângulo 14"/>
            <p:cNvSpPr/>
            <p:nvPr/>
          </p:nvSpPr>
          <p:spPr bwMode="auto">
            <a:xfrm>
              <a:off x="8558903" y="-14288"/>
              <a:ext cx="604838" cy="6249988"/>
            </a:xfrm>
            <a:prstGeom prst="rect">
              <a:avLst/>
            </a:prstGeom>
            <a:solidFill>
              <a:srgbClr val="48183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pt-PT"/>
            </a:p>
          </p:txBody>
        </p:sp>
        <p:grpSp>
          <p:nvGrpSpPr>
            <p:cNvPr id="16" name="Grupo 6"/>
            <p:cNvGrpSpPr>
              <a:grpSpLocks/>
            </p:cNvGrpSpPr>
            <p:nvPr/>
          </p:nvGrpSpPr>
          <p:grpSpPr bwMode="auto">
            <a:xfrm rot="5400000" flipV="1">
              <a:off x="-2909272" y="3149197"/>
              <a:ext cx="6365332" cy="67888"/>
              <a:chOff x="9983" y="-11824009"/>
              <a:chExt cx="9312369" cy="97760"/>
            </a:xfrm>
          </p:grpSpPr>
          <p:sp>
            <p:nvSpPr>
              <p:cNvPr id="19" name="Retângulo 18"/>
              <p:cNvSpPr/>
              <p:nvPr/>
            </p:nvSpPr>
            <p:spPr>
              <a:xfrm>
                <a:off x="11612" y="-11823631"/>
                <a:ext cx="2949555" cy="54865"/>
              </a:xfrm>
              <a:prstGeom prst="rect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pt-PT"/>
              </a:p>
            </p:txBody>
          </p:sp>
          <p:sp>
            <p:nvSpPr>
              <p:cNvPr id="20" name="Retângulo 19"/>
              <p:cNvSpPr/>
              <p:nvPr/>
            </p:nvSpPr>
            <p:spPr>
              <a:xfrm>
                <a:off x="6372896" y="-11791626"/>
                <a:ext cx="2949555" cy="66294"/>
              </a:xfrm>
              <a:prstGeom prst="rect">
                <a:avLst/>
              </a:prstGeom>
              <a:solidFill>
                <a:srgbClr val="8E8E8E"/>
              </a:solidFill>
              <a:ln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pt-PT"/>
              </a:p>
            </p:txBody>
          </p:sp>
          <p:sp>
            <p:nvSpPr>
              <p:cNvPr id="21" name="Retângulo 20"/>
              <p:cNvSpPr/>
              <p:nvPr/>
            </p:nvSpPr>
            <p:spPr>
              <a:xfrm>
                <a:off x="3163223" y="-11800771"/>
                <a:ext cx="2949555" cy="52578"/>
              </a:xfrm>
              <a:prstGeom prst="rect">
                <a:avLst/>
              </a:prstGeom>
              <a:solidFill>
                <a:srgbClr val="481831"/>
              </a:solidFill>
              <a:ln>
                <a:solidFill>
                  <a:srgbClr val="48183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pt-PT"/>
              </a:p>
            </p:txBody>
          </p:sp>
        </p:grpSp>
        <p:sp>
          <p:nvSpPr>
            <p:cNvPr id="17" name="Retângulo 16"/>
            <p:cNvSpPr/>
            <p:nvPr/>
          </p:nvSpPr>
          <p:spPr bwMode="auto">
            <a:xfrm>
              <a:off x="182563" y="6415088"/>
              <a:ext cx="8407400" cy="276225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pt-PT" sz="1200" kern="0" spc="650" dirty="0">
                  <a:latin typeface="+mn-lt"/>
                  <a:cs typeface="+mn-cs"/>
                </a:rPr>
                <a:t>Literacias na escola: formar os parceiros da biblioteca</a:t>
              </a:r>
            </a:p>
          </p:txBody>
        </p:sp>
        <p:pic>
          <p:nvPicPr>
            <p:cNvPr id="18" name="Imagem 17"/>
            <p:cNvPicPr>
              <a:picLocks noChangeAspect="1"/>
            </p:cNvPicPr>
            <p:nvPr/>
          </p:nvPicPr>
          <p:blipFill rotWithShape="1">
            <a:blip r:embed="rId2"/>
            <a:srcRect r="6767"/>
            <a:stretch/>
          </p:blipFill>
          <p:spPr>
            <a:xfrm>
              <a:off x="8558903" y="6243637"/>
              <a:ext cx="604838" cy="622300"/>
            </a:xfrm>
            <a:prstGeom prst="rect">
              <a:avLst/>
            </a:prstGeom>
            <a:ln>
              <a:noFill/>
            </a:ln>
          </p:spPr>
        </p:pic>
      </p:grpSp>
    </p:spTree>
    <p:extLst>
      <p:ext uri="{BB962C8B-B14F-4D97-AF65-F5344CB8AC3E}">
        <p14:creationId xmlns:p14="http://schemas.microsoft.com/office/powerpoint/2010/main" val="22804556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442913" y="714714"/>
            <a:ext cx="7886700" cy="5651161"/>
          </a:xfrm>
        </p:spPr>
        <p:txBody>
          <a:bodyPr rtlCol="0">
            <a:normAutofit fontScale="92500" lnSpcReduction="10000"/>
          </a:bodyPr>
          <a:lstStyle/>
          <a:p>
            <a:pPr marL="355600" lvl="0" indent="-177800" algn="just">
              <a:lnSpc>
                <a:spcPct val="110000"/>
              </a:lnSpc>
              <a:spcBef>
                <a:spcPts val="1200"/>
              </a:spcBef>
              <a:spcAft>
                <a:spcPts val="1200"/>
              </a:spcAft>
              <a:buClr>
                <a:srgbClr val="481831"/>
              </a:buClr>
              <a:buSzPct val="80000"/>
              <a:buFont typeface="Wingdings" panose="05000000000000000000" pitchFamily="2" charset="2"/>
              <a:buChar char="§"/>
              <a:defRPr/>
            </a:pPr>
            <a:r>
              <a:rPr lang="pt-PT" sz="2400" dirty="0" smtClean="0">
                <a:solidFill>
                  <a:srgbClr val="481831"/>
                </a:solidFill>
              </a:rPr>
              <a:t>Ordene a seguinte lista:</a:t>
            </a:r>
          </a:p>
          <a:p>
            <a:pPr marL="542925" indent="-365125" algn="just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481831"/>
              </a:buClr>
              <a:buSzPct val="80000"/>
              <a:buNone/>
              <a:tabLst>
                <a:tab pos="542925" algn="l"/>
              </a:tabLst>
              <a:defRPr/>
            </a:pPr>
            <a:r>
              <a:rPr lang="pt-PT" sz="2200" dirty="0" err="1">
                <a:solidFill>
                  <a:srgbClr val="481831"/>
                </a:solidFill>
              </a:rPr>
              <a:t>Achbar</a:t>
            </a:r>
            <a:r>
              <a:rPr lang="pt-PT" sz="2200" dirty="0">
                <a:solidFill>
                  <a:srgbClr val="481831"/>
                </a:solidFill>
              </a:rPr>
              <a:t>, M. (Diretor/Produtor), </a:t>
            </a:r>
            <a:r>
              <a:rPr lang="pt-PT" sz="2200" dirty="0" err="1">
                <a:solidFill>
                  <a:srgbClr val="481831"/>
                </a:solidFill>
              </a:rPr>
              <a:t>Abbott</a:t>
            </a:r>
            <a:r>
              <a:rPr lang="pt-PT" sz="2200" dirty="0">
                <a:solidFill>
                  <a:srgbClr val="481831"/>
                </a:solidFill>
              </a:rPr>
              <a:t>, J. (Diretor), </a:t>
            </a:r>
            <a:r>
              <a:rPr lang="pt-PT" sz="2200" dirty="0" err="1">
                <a:solidFill>
                  <a:srgbClr val="481831"/>
                </a:solidFill>
              </a:rPr>
              <a:t>Bakan</a:t>
            </a:r>
            <a:r>
              <a:rPr lang="pt-PT" sz="2200" dirty="0">
                <a:solidFill>
                  <a:srgbClr val="481831"/>
                </a:solidFill>
              </a:rPr>
              <a:t>, J. (Argumentista), &amp; </a:t>
            </a:r>
            <a:r>
              <a:rPr lang="pt-PT" sz="2200" dirty="0" err="1">
                <a:solidFill>
                  <a:srgbClr val="481831"/>
                </a:solidFill>
              </a:rPr>
              <a:t>Simpson</a:t>
            </a:r>
            <a:r>
              <a:rPr lang="pt-PT" sz="2200" dirty="0">
                <a:solidFill>
                  <a:srgbClr val="481831"/>
                </a:solidFill>
              </a:rPr>
              <a:t>, B. (Produtor). (2004). </a:t>
            </a:r>
            <a:r>
              <a:rPr lang="pt-PT" sz="2200" i="1" dirty="0" err="1">
                <a:solidFill>
                  <a:srgbClr val="481831"/>
                </a:solidFill>
              </a:rPr>
              <a:t>The</a:t>
            </a:r>
            <a:r>
              <a:rPr lang="pt-PT" sz="2200" i="1" dirty="0">
                <a:solidFill>
                  <a:srgbClr val="481831"/>
                </a:solidFill>
              </a:rPr>
              <a:t> </a:t>
            </a:r>
            <a:r>
              <a:rPr lang="pt-PT" sz="2200" i="1" dirty="0" err="1">
                <a:solidFill>
                  <a:srgbClr val="481831"/>
                </a:solidFill>
              </a:rPr>
              <a:t>corporation</a:t>
            </a:r>
            <a:r>
              <a:rPr lang="pt-PT" sz="2200" i="1" dirty="0">
                <a:solidFill>
                  <a:srgbClr val="481831"/>
                </a:solidFill>
              </a:rPr>
              <a:t> </a:t>
            </a:r>
            <a:r>
              <a:rPr lang="pt-PT" sz="2200" dirty="0">
                <a:solidFill>
                  <a:srgbClr val="481831"/>
                </a:solidFill>
              </a:rPr>
              <a:t>[DVD]. Canada: </a:t>
            </a:r>
            <a:r>
              <a:rPr lang="pt-PT" sz="2200" dirty="0" err="1">
                <a:solidFill>
                  <a:srgbClr val="481831"/>
                </a:solidFill>
              </a:rPr>
              <a:t>Big</a:t>
            </a:r>
            <a:r>
              <a:rPr lang="pt-PT" sz="2200" dirty="0">
                <a:solidFill>
                  <a:srgbClr val="481831"/>
                </a:solidFill>
              </a:rPr>
              <a:t> Picture Media </a:t>
            </a:r>
            <a:r>
              <a:rPr lang="pt-PT" sz="2200" dirty="0" err="1">
                <a:solidFill>
                  <a:srgbClr val="481831"/>
                </a:solidFill>
              </a:rPr>
              <a:t>Corporation</a:t>
            </a:r>
            <a:r>
              <a:rPr lang="pt-PT" sz="2200" dirty="0">
                <a:solidFill>
                  <a:srgbClr val="481831"/>
                </a:solidFill>
              </a:rPr>
              <a:t>.</a:t>
            </a:r>
          </a:p>
          <a:p>
            <a:pPr marL="542925" indent="-365125" algn="just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481831"/>
              </a:buClr>
              <a:buSzPct val="80000"/>
              <a:buNone/>
              <a:tabLst>
                <a:tab pos="542925" algn="l"/>
              </a:tabLst>
              <a:defRPr/>
            </a:pPr>
            <a:r>
              <a:rPr lang="pt-PT" sz="2200" dirty="0" smtClean="0">
                <a:solidFill>
                  <a:srgbClr val="481831"/>
                </a:solidFill>
              </a:rPr>
              <a:t>Agência </a:t>
            </a:r>
            <a:r>
              <a:rPr lang="pt-PT" sz="2200" dirty="0">
                <a:solidFill>
                  <a:srgbClr val="481831"/>
                </a:solidFill>
              </a:rPr>
              <a:t>Portuguesa do Ambiente. (s/d). </a:t>
            </a:r>
            <a:r>
              <a:rPr lang="pt-PT" sz="2200" i="1" dirty="0">
                <a:solidFill>
                  <a:srgbClr val="481831"/>
                </a:solidFill>
              </a:rPr>
              <a:t>Licenciamento das utilizações dos recursos hídricos</a:t>
            </a:r>
            <a:r>
              <a:rPr lang="pt-PT" sz="2200" dirty="0">
                <a:solidFill>
                  <a:srgbClr val="481831"/>
                </a:solidFill>
              </a:rPr>
              <a:t>. Disponível em http://www.apambiente.pt/index.php?ref=17&amp;subref=826</a:t>
            </a:r>
          </a:p>
          <a:p>
            <a:pPr marL="542925" indent="-365125" algn="just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481831"/>
              </a:buClr>
              <a:buSzPct val="80000"/>
              <a:buNone/>
              <a:tabLst>
                <a:tab pos="542925" algn="l"/>
              </a:tabLst>
              <a:defRPr/>
            </a:pPr>
            <a:r>
              <a:rPr lang="pt-PT" sz="2200" dirty="0" smtClean="0">
                <a:solidFill>
                  <a:srgbClr val="481831"/>
                </a:solidFill>
              </a:rPr>
              <a:t>Aguiar</a:t>
            </a:r>
            <a:r>
              <a:rPr lang="pt-PT" sz="2200" dirty="0">
                <a:solidFill>
                  <a:srgbClr val="481831"/>
                </a:solidFill>
              </a:rPr>
              <a:t>, J. (2006, fevereiro). D. João de Castro: Um génio raro. </a:t>
            </a:r>
            <a:r>
              <a:rPr lang="pt-PT" sz="2200" i="1" dirty="0" err="1">
                <a:solidFill>
                  <a:srgbClr val="481831"/>
                </a:solidFill>
              </a:rPr>
              <a:t>Super</a:t>
            </a:r>
            <a:r>
              <a:rPr lang="pt-PT" sz="2200" i="1" dirty="0">
                <a:solidFill>
                  <a:srgbClr val="481831"/>
                </a:solidFill>
              </a:rPr>
              <a:t> Interessante</a:t>
            </a:r>
            <a:r>
              <a:rPr lang="pt-PT" sz="2200" dirty="0">
                <a:solidFill>
                  <a:srgbClr val="481831"/>
                </a:solidFill>
              </a:rPr>
              <a:t>, 100, 231‐247.</a:t>
            </a:r>
          </a:p>
          <a:p>
            <a:pPr marL="542925" indent="-365125" algn="just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481831"/>
              </a:buClr>
              <a:buSzPct val="80000"/>
              <a:buNone/>
              <a:tabLst>
                <a:tab pos="542925" algn="l"/>
              </a:tabLst>
              <a:defRPr/>
            </a:pPr>
            <a:r>
              <a:rPr lang="pt-PT" sz="2200" dirty="0">
                <a:solidFill>
                  <a:srgbClr val="481831"/>
                </a:solidFill>
              </a:rPr>
              <a:t> </a:t>
            </a:r>
            <a:r>
              <a:rPr lang="pt-PT" sz="2200" dirty="0" err="1">
                <a:solidFill>
                  <a:srgbClr val="481831"/>
                </a:solidFill>
              </a:rPr>
              <a:t>Baxter</a:t>
            </a:r>
            <a:r>
              <a:rPr lang="pt-PT" sz="2200" dirty="0">
                <a:solidFill>
                  <a:srgbClr val="481831"/>
                </a:solidFill>
              </a:rPr>
              <a:t>, C. (1997). </a:t>
            </a:r>
            <a:r>
              <a:rPr lang="pt-PT" sz="2200" i="1" dirty="0">
                <a:solidFill>
                  <a:srgbClr val="481831"/>
                </a:solidFill>
              </a:rPr>
              <a:t>Raças caninas </a:t>
            </a:r>
            <a:r>
              <a:rPr lang="pt-PT" sz="2200" dirty="0">
                <a:solidFill>
                  <a:srgbClr val="481831"/>
                </a:solidFill>
              </a:rPr>
              <a:t>(3.ª ed.). Lisboa: Caminho.</a:t>
            </a:r>
          </a:p>
          <a:p>
            <a:pPr marL="542925" indent="-365125" algn="just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481831"/>
              </a:buClr>
              <a:buSzPct val="80000"/>
              <a:buNone/>
              <a:tabLst>
                <a:tab pos="542925" algn="l"/>
              </a:tabLst>
              <a:defRPr/>
            </a:pPr>
            <a:r>
              <a:rPr lang="pt-PT" sz="2200" dirty="0" smtClean="0">
                <a:solidFill>
                  <a:srgbClr val="481831"/>
                </a:solidFill>
              </a:rPr>
              <a:t>Pessoa</a:t>
            </a:r>
            <a:r>
              <a:rPr lang="pt-PT" sz="2200" dirty="0">
                <a:solidFill>
                  <a:srgbClr val="481831"/>
                </a:solidFill>
              </a:rPr>
              <a:t>, F. (2012). </a:t>
            </a:r>
            <a:r>
              <a:rPr lang="pt-PT" sz="2200" i="1" dirty="0">
                <a:solidFill>
                  <a:srgbClr val="481831"/>
                </a:solidFill>
              </a:rPr>
              <a:t>Mensagem</a:t>
            </a:r>
            <a:r>
              <a:rPr lang="pt-PT" sz="2200" dirty="0">
                <a:solidFill>
                  <a:srgbClr val="481831"/>
                </a:solidFill>
              </a:rPr>
              <a:t>. Porto: Porto Editora</a:t>
            </a:r>
          </a:p>
          <a:p>
            <a:pPr marL="542925" indent="-365125" algn="just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481831"/>
              </a:buClr>
              <a:buSzPct val="80000"/>
              <a:buNone/>
              <a:tabLst>
                <a:tab pos="542925" algn="l"/>
              </a:tabLst>
              <a:defRPr/>
            </a:pPr>
            <a:r>
              <a:rPr lang="pt-PT" sz="2200" dirty="0" smtClean="0">
                <a:solidFill>
                  <a:srgbClr val="481831"/>
                </a:solidFill>
              </a:rPr>
              <a:t>Pessoa</a:t>
            </a:r>
            <a:r>
              <a:rPr lang="pt-PT" sz="2200" dirty="0">
                <a:solidFill>
                  <a:srgbClr val="481831"/>
                </a:solidFill>
              </a:rPr>
              <a:t>, F. (2013). </a:t>
            </a:r>
            <a:r>
              <a:rPr lang="pt-PT" sz="2200" i="1" dirty="0">
                <a:solidFill>
                  <a:srgbClr val="481831"/>
                </a:solidFill>
              </a:rPr>
              <a:t>O Mendigo e outros contos</a:t>
            </a:r>
            <a:r>
              <a:rPr lang="pt-PT" sz="2200" dirty="0">
                <a:solidFill>
                  <a:srgbClr val="481831"/>
                </a:solidFill>
              </a:rPr>
              <a:t>. Lisboa: Assírio &amp; Alvim</a:t>
            </a:r>
          </a:p>
          <a:p>
            <a:pPr marL="542925" indent="-365125" algn="just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Clr>
                <a:srgbClr val="481831"/>
              </a:buClr>
              <a:buSzPct val="80000"/>
              <a:buNone/>
              <a:tabLst>
                <a:tab pos="542925" algn="l"/>
              </a:tabLst>
              <a:defRPr/>
            </a:pPr>
            <a:r>
              <a:rPr lang="pt-PT" sz="2200" dirty="0" smtClean="0">
                <a:solidFill>
                  <a:srgbClr val="481831"/>
                </a:solidFill>
              </a:rPr>
              <a:t>Salgado</a:t>
            </a:r>
            <a:r>
              <a:rPr lang="pt-PT" sz="2200" dirty="0">
                <a:solidFill>
                  <a:srgbClr val="481831"/>
                </a:solidFill>
              </a:rPr>
              <a:t>, S. (fotógrafo) (2010). </a:t>
            </a:r>
            <a:r>
              <a:rPr lang="pt-PT" sz="2200" i="1" dirty="0">
                <a:solidFill>
                  <a:srgbClr val="481831"/>
                </a:solidFill>
              </a:rPr>
              <a:t>O trabalho </a:t>
            </a:r>
            <a:r>
              <a:rPr lang="pt-PT" sz="2200" dirty="0">
                <a:solidFill>
                  <a:srgbClr val="481831"/>
                </a:solidFill>
              </a:rPr>
              <a:t>[Fotografia]. Disponível em http://</a:t>
            </a:r>
            <a:r>
              <a:rPr lang="pt-PT" sz="2200" dirty="0" smtClean="0">
                <a:solidFill>
                  <a:srgbClr val="481831"/>
                </a:solidFill>
              </a:rPr>
              <a:t>www.photography-now.net/sebastiao_salgado/portfolio1.html</a:t>
            </a:r>
            <a:endParaRPr lang="pt-PT" sz="2400" dirty="0"/>
          </a:p>
          <a:p>
            <a:pPr marL="355600" lvl="0" indent="-177800" algn="just">
              <a:lnSpc>
                <a:spcPct val="110000"/>
              </a:lnSpc>
              <a:spcBef>
                <a:spcPts val="1200"/>
              </a:spcBef>
              <a:spcAft>
                <a:spcPts val="1200"/>
              </a:spcAft>
              <a:buClr>
                <a:srgbClr val="481831"/>
              </a:buClr>
              <a:buSzPct val="80000"/>
              <a:buFont typeface="Wingdings" panose="05000000000000000000" pitchFamily="2" charset="2"/>
              <a:buChar char="§"/>
              <a:defRPr/>
            </a:pPr>
            <a:endParaRPr lang="pt-PT" sz="2200" dirty="0" smtClean="0"/>
          </a:p>
        </p:txBody>
      </p:sp>
      <p:sp>
        <p:nvSpPr>
          <p:cNvPr id="13" name="Retângulo 12"/>
          <p:cNvSpPr/>
          <p:nvPr/>
        </p:nvSpPr>
        <p:spPr>
          <a:xfrm>
            <a:off x="442913" y="-6350"/>
            <a:ext cx="8038769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defRPr/>
            </a:pPr>
            <a:r>
              <a:rPr lang="pt-PT" sz="2800" b="1" dirty="0" smtClean="0">
                <a:solidFill>
                  <a:srgbClr val="481831"/>
                </a:solidFill>
              </a:rPr>
              <a:t>Exercício 1 | correção</a:t>
            </a:r>
            <a:endParaRPr lang="pt-PT" sz="2800" b="1" dirty="0">
              <a:solidFill>
                <a:srgbClr val="481831"/>
              </a:solidFill>
            </a:endParaRPr>
          </a:p>
        </p:txBody>
      </p:sp>
      <p:grpSp>
        <p:nvGrpSpPr>
          <p:cNvPr id="14" name="Grupo 13"/>
          <p:cNvGrpSpPr/>
          <p:nvPr/>
        </p:nvGrpSpPr>
        <p:grpSpPr>
          <a:xfrm>
            <a:off x="182563" y="-14288"/>
            <a:ext cx="8981178" cy="6880225"/>
            <a:chOff x="182563" y="-14288"/>
            <a:chExt cx="8981178" cy="6880225"/>
          </a:xfrm>
        </p:grpSpPr>
        <p:sp>
          <p:nvSpPr>
            <p:cNvPr id="15" name="Retângulo 14"/>
            <p:cNvSpPr/>
            <p:nvPr/>
          </p:nvSpPr>
          <p:spPr bwMode="auto">
            <a:xfrm>
              <a:off x="8558903" y="-14288"/>
              <a:ext cx="604838" cy="6249988"/>
            </a:xfrm>
            <a:prstGeom prst="rect">
              <a:avLst/>
            </a:prstGeom>
            <a:solidFill>
              <a:srgbClr val="48183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pt-PT"/>
            </a:p>
          </p:txBody>
        </p:sp>
        <p:grpSp>
          <p:nvGrpSpPr>
            <p:cNvPr id="16" name="Grupo 6"/>
            <p:cNvGrpSpPr>
              <a:grpSpLocks/>
            </p:cNvGrpSpPr>
            <p:nvPr/>
          </p:nvGrpSpPr>
          <p:grpSpPr bwMode="auto">
            <a:xfrm rot="5400000" flipV="1">
              <a:off x="-2909272" y="3149197"/>
              <a:ext cx="6365332" cy="67888"/>
              <a:chOff x="9983" y="-11824009"/>
              <a:chExt cx="9312369" cy="97760"/>
            </a:xfrm>
          </p:grpSpPr>
          <p:sp>
            <p:nvSpPr>
              <p:cNvPr id="19" name="Retângulo 18"/>
              <p:cNvSpPr/>
              <p:nvPr/>
            </p:nvSpPr>
            <p:spPr>
              <a:xfrm>
                <a:off x="11612" y="-11823631"/>
                <a:ext cx="2949555" cy="54865"/>
              </a:xfrm>
              <a:prstGeom prst="rect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pt-PT"/>
              </a:p>
            </p:txBody>
          </p:sp>
          <p:sp>
            <p:nvSpPr>
              <p:cNvPr id="20" name="Retângulo 19"/>
              <p:cNvSpPr/>
              <p:nvPr/>
            </p:nvSpPr>
            <p:spPr>
              <a:xfrm>
                <a:off x="6372896" y="-11791626"/>
                <a:ext cx="2949555" cy="66294"/>
              </a:xfrm>
              <a:prstGeom prst="rect">
                <a:avLst/>
              </a:prstGeom>
              <a:solidFill>
                <a:srgbClr val="8E8E8E"/>
              </a:solidFill>
              <a:ln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pt-PT"/>
              </a:p>
            </p:txBody>
          </p:sp>
          <p:sp>
            <p:nvSpPr>
              <p:cNvPr id="21" name="Retângulo 20"/>
              <p:cNvSpPr/>
              <p:nvPr/>
            </p:nvSpPr>
            <p:spPr>
              <a:xfrm>
                <a:off x="3163223" y="-11800771"/>
                <a:ext cx="2949555" cy="52578"/>
              </a:xfrm>
              <a:prstGeom prst="rect">
                <a:avLst/>
              </a:prstGeom>
              <a:solidFill>
                <a:srgbClr val="481831"/>
              </a:solidFill>
              <a:ln>
                <a:solidFill>
                  <a:srgbClr val="48183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pt-PT"/>
              </a:p>
            </p:txBody>
          </p:sp>
        </p:grpSp>
        <p:sp>
          <p:nvSpPr>
            <p:cNvPr id="17" name="Retângulo 16"/>
            <p:cNvSpPr/>
            <p:nvPr/>
          </p:nvSpPr>
          <p:spPr bwMode="auto">
            <a:xfrm>
              <a:off x="182563" y="6415088"/>
              <a:ext cx="8407400" cy="276225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pt-PT" sz="1200" kern="0" spc="650" dirty="0">
                  <a:latin typeface="+mn-lt"/>
                  <a:cs typeface="+mn-cs"/>
                </a:rPr>
                <a:t>Literacias na escola: formar os parceiros da biblioteca</a:t>
              </a:r>
            </a:p>
          </p:txBody>
        </p:sp>
        <p:pic>
          <p:nvPicPr>
            <p:cNvPr id="18" name="Imagem 17"/>
            <p:cNvPicPr>
              <a:picLocks noChangeAspect="1"/>
            </p:cNvPicPr>
            <p:nvPr/>
          </p:nvPicPr>
          <p:blipFill rotWithShape="1">
            <a:blip r:embed="rId2"/>
            <a:srcRect r="6767"/>
            <a:stretch/>
          </p:blipFill>
          <p:spPr>
            <a:xfrm>
              <a:off x="8558903" y="6243637"/>
              <a:ext cx="604838" cy="622300"/>
            </a:xfrm>
            <a:prstGeom prst="rect">
              <a:avLst/>
            </a:prstGeom>
            <a:ln>
              <a:noFill/>
            </a:ln>
          </p:spPr>
        </p:pic>
      </p:grpSp>
    </p:spTree>
    <p:extLst>
      <p:ext uri="{BB962C8B-B14F-4D97-AF65-F5344CB8AC3E}">
        <p14:creationId xmlns:p14="http://schemas.microsoft.com/office/powerpoint/2010/main" val="26708664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442913" y="714714"/>
            <a:ext cx="7886700" cy="5651161"/>
          </a:xfrm>
        </p:spPr>
        <p:txBody>
          <a:bodyPr rtlCol="0">
            <a:normAutofit/>
          </a:bodyPr>
          <a:lstStyle/>
          <a:p>
            <a:pPr marL="355600" lvl="0" indent="-177800" algn="just">
              <a:lnSpc>
                <a:spcPct val="110000"/>
              </a:lnSpc>
              <a:spcBef>
                <a:spcPts val="1200"/>
              </a:spcBef>
              <a:buClr>
                <a:srgbClr val="481831"/>
              </a:buClr>
              <a:buSzPct val="80000"/>
              <a:buFont typeface="Wingdings" panose="05000000000000000000" pitchFamily="2" charset="2"/>
              <a:buChar char="§"/>
              <a:defRPr/>
            </a:pPr>
            <a:r>
              <a:rPr lang="pt-PT" sz="2200" dirty="0" smtClean="0">
                <a:solidFill>
                  <a:srgbClr val="481831"/>
                </a:solidFill>
              </a:rPr>
              <a:t>Quando o documento não tem autor explícito a entrada é feita pelo:</a:t>
            </a:r>
          </a:p>
          <a:p>
            <a:pPr marL="901700" lvl="0" indent="-342900" algn="just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Clr>
                <a:srgbClr val="481831"/>
              </a:buClr>
              <a:buSzPct val="80000"/>
              <a:buFont typeface="Wingdings" panose="05000000000000000000" pitchFamily="2" charset="2"/>
              <a:buChar char="q"/>
              <a:defRPr/>
            </a:pPr>
            <a:r>
              <a:rPr lang="pt-PT" sz="2200" dirty="0" smtClean="0">
                <a:solidFill>
                  <a:srgbClr val="481831"/>
                </a:solidFill>
              </a:rPr>
              <a:t>nome da instituição </a:t>
            </a:r>
          </a:p>
          <a:p>
            <a:pPr marL="901700" lvl="0" indent="-342900" algn="just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Clr>
                <a:srgbClr val="481831"/>
              </a:buClr>
              <a:buSzPct val="80000"/>
              <a:buFont typeface="Wingdings" panose="05000000000000000000" pitchFamily="2" charset="2"/>
              <a:buChar char="q"/>
              <a:defRPr/>
            </a:pPr>
            <a:r>
              <a:rPr lang="pt-PT" sz="2200" dirty="0" smtClean="0">
                <a:solidFill>
                  <a:srgbClr val="481831"/>
                </a:solidFill>
              </a:rPr>
              <a:t>título</a:t>
            </a:r>
          </a:p>
          <a:p>
            <a:pPr marL="901700" lvl="0" indent="-342900" algn="just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Clr>
                <a:srgbClr val="481831"/>
              </a:buClr>
              <a:buSzPct val="80000"/>
              <a:buFont typeface="Wingdings" panose="05000000000000000000" pitchFamily="2" charset="2"/>
              <a:buChar char="q"/>
              <a:defRPr/>
            </a:pPr>
            <a:r>
              <a:rPr lang="pt-PT" sz="2200" dirty="0" smtClean="0">
                <a:solidFill>
                  <a:srgbClr val="481831"/>
                </a:solidFill>
              </a:rPr>
              <a:t>nome da organização</a:t>
            </a:r>
          </a:p>
          <a:p>
            <a:pPr marL="355600" lvl="0" indent="-177800" algn="just">
              <a:lnSpc>
                <a:spcPct val="110000"/>
              </a:lnSpc>
              <a:spcBef>
                <a:spcPts val="1200"/>
              </a:spcBef>
              <a:buClr>
                <a:srgbClr val="481831"/>
              </a:buClr>
              <a:buSzPct val="80000"/>
              <a:buFont typeface="Wingdings" panose="05000000000000000000" pitchFamily="2" charset="2"/>
              <a:buChar char="§"/>
              <a:defRPr/>
            </a:pPr>
            <a:r>
              <a:rPr lang="pt-PT" sz="2200" dirty="0" smtClean="0">
                <a:solidFill>
                  <a:srgbClr val="481831"/>
                </a:solidFill>
              </a:rPr>
              <a:t>Quando o documento tem autor (pessoa física) a entrada é feita:</a:t>
            </a:r>
            <a:endParaRPr lang="pt-PT" sz="2200" dirty="0">
              <a:solidFill>
                <a:srgbClr val="481831"/>
              </a:solidFill>
            </a:endParaRPr>
          </a:p>
          <a:p>
            <a:pPr marL="901700" indent="-342900" algn="just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Clr>
                <a:srgbClr val="481831"/>
              </a:buClr>
              <a:buSzPct val="80000"/>
              <a:buFont typeface="Wingdings" panose="05000000000000000000" pitchFamily="2" charset="2"/>
              <a:buChar char="q"/>
              <a:defRPr/>
            </a:pPr>
            <a:r>
              <a:rPr lang="pt-PT" sz="2200" dirty="0">
                <a:solidFill>
                  <a:srgbClr val="481831"/>
                </a:solidFill>
              </a:rPr>
              <a:t>p</a:t>
            </a:r>
            <a:r>
              <a:rPr lang="pt-PT" sz="2200" dirty="0" smtClean="0">
                <a:solidFill>
                  <a:srgbClr val="481831"/>
                </a:solidFill>
              </a:rPr>
              <a:t>elo </a:t>
            </a:r>
            <a:r>
              <a:rPr lang="pt-PT" sz="2200" dirty="0">
                <a:solidFill>
                  <a:srgbClr val="481831"/>
                </a:solidFill>
              </a:rPr>
              <a:t>apelido, seguido de vírgula e dos restantes nomes abreviados, indicando-se apenas as iniciais</a:t>
            </a:r>
          </a:p>
          <a:p>
            <a:pPr marL="901700" indent="-342900" algn="just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Clr>
                <a:srgbClr val="481831"/>
              </a:buClr>
              <a:buSzPct val="80000"/>
              <a:buFont typeface="Wingdings" panose="05000000000000000000" pitchFamily="2" charset="2"/>
              <a:buChar char="q"/>
              <a:defRPr/>
            </a:pPr>
            <a:r>
              <a:rPr lang="pt-PT" sz="2200" dirty="0">
                <a:solidFill>
                  <a:srgbClr val="481831"/>
                </a:solidFill>
              </a:rPr>
              <a:t>pelo </a:t>
            </a:r>
            <a:r>
              <a:rPr lang="pt-PT" sz="2200" dirty="0" smtClean="0">
                <a:solidFill>
                  <a:srgbClr val="481831"/>
                </a:solidFill>
              </a:rPr>
              <a:t>1.º nome, </a:t>
            </a:r>
            <a:r>
              <a:rPr lang="pt-PT" sz="2200" dirty="0">
                <a:solidFill>
                  <a:srgbClr val="481831"/>
                </a:solidFill>
              </a:rPr>
              <a:t>seguido de vírgula e dos restantes </a:t>
            </a:r>
            <a:r>
              <a:rPr lang="pt-PT" sz="2200" dirty="0" smtClean="0">
                <a:solidFill>
                  <a:srgbClr val="481831"/>
                </a:solidFill>
              </a:rPr>
              <a:t>apelidos abreviados</a:t>
            </a:r>
            <a:r>
              <a:rPr lang="pt-PT" sz="2200" dirty="0">
                <a:solidFill>
                  <a:srgbClr val="481831"/>
                </a:solidFill>
              </a:rPr>
              <a:t>, indicando-se apenas as iniciais</a:t>
            </a:r>
          </a:p>
          <a:p>
            <a:pPr marL="901700" indent="-342900" algn="just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Clr>
                <a:srgbClr val="481831"/>
              </a:buClr>
              <a:buSzPct val="80000"/>
              <a:buFont typeface="Wingdings" panose="05000000000000000000" pitchFamily="2" charset="2"/>
              <a:buChar char="q"/>
              <a:defRPr/>
            </a:pPr>
            <a:r>
              <a:rPr lang="pt-PT" sz="2200" dirty="0">
                <a:solidFill>
                  <a:srgbClr val="481831"/>
                </a:solidFill>
              </a:rPr>
              <a:t>pelo </a:t>
            </a:r>
            <a:r>
              <a:rPr lang="pt-PT" sz="2200" dirty="0" smtClean="0">
                <a:solidFill>
                  <a:srgbClr val="481831"/>
                </a:solidFill>
              </a:rPr>
              <a:t>apelido (em maiúscula), </a:t>
            </a:r>
            <a:r>
              <a:rPr lang="pt-PT" sz="2200" dirty="0">
                <a:solidFill>
                  <a:srgbClr val="481831"/>
                </a:solidFill>
              </a:rPr>
              <a:t>seguido de vírgula e dos restantes nomes abreviados, indicando-se apenas as iniciais</a:t>
            </a:r>
          </a:p>
          <a:p>
            <a:pPr marL="355600" lvl="0" indent="-177800" algn="just">
              <a:lnSpc>
                <a:spcPct val="110000"/>
              </a:lnSpc>
              <a:spcBef>
                <a:spcPts val="1200"/>
              </a:spcBef>
              <a:spcAft>
                <a:spcPts val="1200"/>
              </a:spcAft>
              <a:buClr>
                <a:srgbClr val="481831"/>
              </a:buClr>
              <a:buSzPct val="80000"/>
              <a:buFont typeface="Wingdings" panose="05000000000000000000" pitchFamily="2" charset="2"/>
              <a:buChar char="§"/>
              <a:defRPr/>
            </a:pPr>
            <a:endParaRPr lang="pt-PT" sz="2200" dirty="0" smtClean="0"/>
          </a:p>
        </p:txBody>
      </p:sp>
      <p:sp>
        <p:nvSpPr>
          <p:cNvPr id="13" name="Retângulo 12"/>
          <p:cNvSpPr/>
          <p:nvPr/>
        </p:nvSpPr>
        <p:spPr>
          <a:xfrm>
            <a:off x="442913" y="-6350"/>
            <a:ext cx="8038769" cy="6718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defRPr/>
            </a:pPr>
            <a:r>
              <a:rPr lang="pt-PT" sz="2800" b="1" dirty="0" smtClean="0">
                <a:solidFill>
                  <a:srgbClr val="481831"/>
                </a:solidFill>
              </a:rPr>
              <a:t>Exercício 2</a:t>
            </a:r>
            <a:endParaRPr lang="pt-PT" sz="2800" b="1" dirty="0">
              <a:solidFill>
                <a:srgbClr val="481831"/>
              </a:solidFill>
            </a:endParaRPr>
          </a:p>
        </p:txBody>
      </p:sp>
      <p:grpSp>
        <p:nvGrpSpPr>
          <p:cNvPr id="14" name="Grupo 13"/>
          <p:cNvGrpSpPr/>
          <p:nvPr/>
        </p:nvGrpSpPr>
        <p:grpSpPr>
          <a:xfrm>
            <a:off x="182563" y="-14288"/>
            <a:ext cx="8981178" cy="6880225"/>
            <a:chOff x="182563" y="-14288"/>
            <a:chExt cx="8981178" cy="6880225"/>
          </a:xfrm>
        </p:grpSpPr>
        <p:sp>
          <p:nvSpPr>
            <p:cNvPr id="15" name="Retângulo 14"/>
            <p:cNvSpPr/>
            <p:nvPr/>
          </p:nvSpPr>
          <p:spPr bwMode="auto">
            <a:xfrm>
              <a:off x="8558903" y="-14288"/>
              <a:ext cx="604838" cy="6249988"/>
            </a:xfrm>
            <a:prstGeom prst="rect">
              <a:avLst/>
            </a:prstGeom>
            <a:solidFill>
              <a:srgbClr val="48183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pt-PT"/>
            </a:p>
          </p:txBody>
        </p:sp>
        <p:grpSp>
          <p:nvGrpSpPr>
            <p:cNvPr id="16" name="Grupo 6"/>
            <p:cNvGrpSpPr>
              <a:grpSpLocks/>
            </p:cNvGrpSpPr>
            <p:nvPr/>
          </p:nvGrpSpPr>
          <p:grpSpPr bwMode="auto">
            <a:xfrm rot="5400000" flipV="1">
              <a:off x="-2909272" y="3149197"/>
              <a:ext cx="6365332" cy="67888"/>
              <a:chOff x="9983" y="-11824009"/>
              <a:chExt cx="9312369" cy="97760"/>
            </a:xfrm>
          </p:grpSpPr>
          <p:sp>
            <p:nvSpPr>
              <p:cNvPr id="19" name="Retângulo 18"/>
              <p:cNvSpPr/>
              <p:nvPr/>
            </p:nvSpPr>
            <p:spPr>
              <a:xfrm>
                <a:off x="11612" y="-11823631"/>
                <a:ext cx="2949555" cy="54865"/>
              </a:xfrm>
              <a:prstGeom prst="rect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pt-PT"/>
              </a:p>
            </p:txBody>
          </p:sp>
          <p:sp>
            <p:nvSpPr>
              <p:cNvPr id="20" name="Retângulo 19"/>
              <p:cNvSpPr/>
              <p:nvPr/>
            </p:nvSpPr>
            <p:spPr>
              <a:xfrm>
                <a:off x="6372896" y="-11791626"/>
                <a:ext cx="2949555" cy="66294"/>
              </a:xfrm>
              <a:prstGeom prst="rect">
                <a:avLst/>
              </a:prstGeom>
              <a:solidFill>
                <a:srgbClr val="8E8E8E"/>
              </a:solidFill>
              <a:ln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pt-PT"/>
              </a:p>
            </p:txBody>
          </p:sp>
          <p:sp>
            <p:nvSpPr>
              <p:cNvPr id="21" name="Retângulo 20"/>
              <p:cNvSpPr/>
              <p:nvPr/>
            </p:nvSpPr>
            <p:spPr>
              <a:xfrm>
                <a:off x="3163223" y="-11800771"/>
                <a:ext cx="2949555" cy="52578"/>
              </a:xfrm>
              <a:prstGeom prst="rect">
                <a:avLst/>
              </a:prstGeom>
              <a:solidFill>
                <a:srgbClr val="481831"/>
              </a:solidFill>
              <a:ln>
                <a:solidFill>
                  <a:srgbClr val="48183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pt-PT"/>
              </a:p>
            </p:txBody>
          </p:sp>
        </p:grpSp>
        <p:sp>
          <p:nvSpPr>
            <p:cNvPr id="17" name="Retângulo 16"/>
            <p:cNvSpPr/>
            <p:nvPr/>
          </p:nvSpPr>
          <p:spPr bwMode="auto">
            <a:xfrm>
              <a:off x="182563" y="6415088"/>
              <a:ext cx="8407400" cy="276225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pt-PT" sz="1200" kern="0" spc="650" dirty="0">
                  <a:latin typeface="+mn-lt"/>
                  <a:cs typeface="+mn-cs"/>
                </a:rPr>
                <a:t>Literacias na escola: formar os parceiros da biblioteca</a:t>
              </a:r>
            </a:p>
          </p:txBody>
        </p:sp>
        <p:pic>
          <p:nvPicPr>
            <p:cNvPr id="18" name="Imagem 17"/>
            <p:cNvPicPr>
              <a:picLocks noChangeAspect="1"/>
            </p:cNvPicPr>
            <p:nvPr/>
          </p:nvPicPr>
          <p:blipFill rotWithShape="1">
            <a:blip r:embed="rId2"/>
            <a:srcRect r="6767"/>
            <a:stretch/>
          </p:blipFill>
          <p:spPr>
            <a:xfrm>
              <a:off x="8558903" y="6243637"/>
              <a:ext cx="604838" cy="622300"/>
            </a:xfrm>
            <a:prstGeom prst="rect">
              <a:avLst/>
            </a:prstGeom>
            <a:ln>
              <a:noFill/>
            </a:ln>
          </p:spPr>
        </p:pic>
      </p:grpSp>
    </p:spTree>
    <p:extLst>
      <p:ext uri="{BB962C8B-B14F-4D97-AF65-F5344CB8AC3E}">
        <p14:creationId xmlns:p14="http://schemas.microsoft.com/office/powerpoint/2010/main" val="35091472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442913" y="714714"/>
            <a:ext cx="7886700" cy="5651161"/>
          </a:xfrm>
        </p:spPr>
        <p:txBody>
          <a:bodyPr rtlCol="0">
            <a:normAutofit/>
          </a:bodyPr>
          <a:lstStyle/>
          <a:p>
            <a:pPr marL="355600" lvl="0" indent="-177800" algn="just">
              <a:lnSpc>
                <a:spcPct val="110000"/>
              </a:lnSpc>
              <a:spcBef>
                <a:spcPts val="1200"/>
              </a:spcBef>
              <a:buClr>
                <a:srgbClr val="481831"/>
              </a:buClr>
              <a:buSzPct val="80000"/>
              <a:buFont typeface="Wingdings" panose="05000000000000000000" pitchFamily="2" charset="2"/>
              <a:buChar char="§"/>
              <a:defRPr/>
            </a:pPr>
            <a:r>
              <a:rPr lang="pt-PT" sz="2200" dirty="0" smtClean="0">
                <a:solidFill>
                  <a:srgbClr val="481831"/>
                </a:solidFill>
              </a:rPr>
              <a:t>Quando o documento não tem autor explícito a entrada é feita pelo:</a:t>
            </a:r>
          </a:p>
          <a:p>
            <a:pPr marL="901700" lvl="0" indent="-342900" algn="just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Clr>
                <a:srgbClr val="481831"/>
              </a:buClr>
              <a:buSzPct val="80000"/>
              <a:buFont typeface="Wingdings" panose="05000000000000000000" pitchFamily="2" charset="2"/>
              <a:buChar char="q"/>
              <a:defRPr/>
            </a:pPr>
            <a:r>
              <a:rPr lang="pt-PT" sz="2200" dirty="0" smtClean="0">
                <a:solidFill>
                  <a:srgbClr val="481831"/>
                </a:solidFill>
              </a:rPr>
              <a:t>nome da instituição </a:t>
            </a:r>
          </a:p>
          <a:p>
            <a:pPr marL="901700" lvl="0" indent="-342900" algn="just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Clr>
                <a:srgbClr val="481831"/>
              </a:buClr>
              <a:buSzPct val="80000"/>
              <a:buFont typeface="Wingdings" panose="05000000000000000000" pitchFamily="2" charset="2"/>
              <a:buChar char="q"/>
              <a:defRPr/>
            </a:pPr>
            <a:r>
              <a:rPr lang="pt-PT" sz="2200" dirty="0" smtClean="0">
                <a:solidFill>
                  <a:srgbClr val="481831"/>
                </a:solidFill>
              </a:rPr>
              <a:t>título</a:t>
            </a:r>
          </a:p>
          <a:p>
            <a:pPr marL="901700" lvl="0" indent="-342900" algn="just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Clr>
                <a:srgbClr val="481831"/>
              </a:buClr>
              <a:buSzPct val="80000"/>
              <a:buFont typeface="Wingdings" panose="05000000000000000000" pitchFamily="2" charset="2"/>
              <a:buChar char="q"/>
              <a:defRPr/>
            </a:pPr>
            <a:r>
              <a:rPr lang="pt-PT" sz="2200" dirty="0" smtClean="0">
                <a:solidFill>
                  <a:srgbClr val="481831"/>
                </a:solidFill>
              </a:rPr>
              <a:t>nome da organização</a:t>
            </a:r>
          </a:p>
          <a:p>
            <a:pPr marL="355600" lvl="0" indent="-177800" algn="just">
              <a:lnSpc>
                <a:spcPct val="110000"/>
              </a:lnSpc>
              <a:spcBef>
                <a:spcPts val="1200"/>
              </a:spcBef>
              <a:buClr>
                <a:srgbClr val="481831"/>
              </a:buClr>
              <a:buSzPct val="80000"/>
              <a:buFont typeface="Wingdings" panose="05000000000000000000" pitchFamily="2" charset="2"/>
              <a:buChar char="§"/>
              <a:defRPr/>
            </a:pPr>
            <a:r>
              <a:rPr lang="pt-PT" sz="2200" dirty="0" smtClean="0">
                <a:solidFill>
                  <a:srgbClr val="481831"/>
                </a:solidFill>
              </a:rPr>
              <a:t>Quando o documento tem autor (pessoa física) a entrada é feita:</a:t>
            </a:r>
            <a:endParaRPr lang="pt-PT" sz="2200" dirty="0">
              <a:solidFill>
                <a:srgbClr val="481831"/>
              </a:solidFill>
            </a:endParaRPr>
          </a:p>
          <a:p>
            <a:pPr marL="901700" indent="-342900" algn="just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Clr>
                <a:srgbClr val="481831"/>
              </a:buClr>
              <a:buSzPct val="80000"/>
              <a:buFont typeface="Wingdings" panose="05000000000000000000" pitchFamily="2" charset="2"/>
              <a:buChar char="q"/>
              <a:defRPr/>
            </a:pPr>
            <a:r>
              <a:rPr lang="pt-PT" sz="2200" dirty="0">
                <a:solidFill>
                  <a:srgbClr val="481831"/>
                </a:solidFill>
              </a:rPr>
              <a:t>p</a:t>
            </a:r>
            <a:r>
              <a:rPr lang="pt-PT" sz="2200" dirty="0" smtClean="0">
                <a:solidFill>
                  <a:srgbClr val="481831"/>
                </a:solidFill>
              </a:rPr>
              <a:t>elo </a:t>
            </a:r>
            <a:r>
              <a:rPr lang="pt-PT" sz="2200" dirty="0">
                <a:solidFill>
                  <a:srgbClr val="481831"/>
                </a:solidFill>
              </a:rPr>
              <a:t>apelido, seguido de vírgula e dos restantes nomes abreviados, indicando-se apenas as iniciais</a:t>
            </a:r>
          </a:p>
          <a:p>
            <a:pPr marL="901700" indent="-342900" algn="just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Clr>
                <a:srgbClr val="481831"/>
              </a:buClr>
              <a:buSzPct val="80000"/>
              <a:buFont typeface="Wingdings" panose="05000000000000000000" pitchFamily="2" charset="2"/>
              <a:buChar char="q"/>
              <a:defRPr/>
            </a:pPr>
            <a:r>
              <a:rPr lang="pt-PT" sz="2200" dirty="0">
                <a:solidFill>
                  <a:srgbClr val="481831"/>
                </a:solidFill>
              </a:rPr>
              <a:t>pelo </a:t>
            </a:r>
            <a:r>
              <a:rPr lang="pt-PT" sz="2200" dirty="0" smtClean="0">
                <a:solidFill>
                  <a:srgbClr val="481831"/>
                </a:solidFill>
              </a:rPr>
              <a:t>1.º nome, </a:t>
            </a:r>
            <a:r>
              <a:rPr lang="pt-PT" sz="2200" dirty="0">
                <a:solidFill>
                  <a:srgbClr val="481831"/>
                </a:solidFill>
              </a:rPr>
              <a:t>seguido de vírgula e dos restantes </a:t>
            </a:r>
            <a:r>
              <a:rPr lang="pt-PT" sz="2200" dirty="0" smtClean="0">
                <a:solidFill>
                  <a:srgbClr val="481831"/>
                </a:solidFill>
              </a:rPr>
              <a:t>apelidos abreviados</a:t>
            </a:r>
            <a:r>
              <a:rPr lang="pt-PT" sz="2200" dirty="0">
                <a:solidFill>
                  <a:srgbClr val="481831"/>
                </a:solidFill>
              </a:rPr>
              <a:t>, indicando-se apenas as iniciais</a:t>
            </a:r>
          </a:p>
          <a:p>
            <a:pPr marL="901700" indent="-342900" algn="just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Clr>
                <a:srgbClr val="481831"/>
              </a:buClr>
              <a:buSzPct val="80000"/>
              <a:buFont typeface="Wingdings" panose="05000000000000000000" pitchFamily="2" charset="2"/>
              <a:buChar char="q"/>
              <a:defRPr/>
            </a:pPr>
            <a:r>
              <a:rPr lang="pt-PT" sz="2200" dirty="0">
                <a:solidFill>
                  <a:srgbClr val="481831"/>
                </a:solidFill>
              </a:rPr>
              <a:t>pelo </a:t>
            </a:r>
            <a:r>
              <a:rPr lang="pt-PT" sz="2200" dirty="0" smtClean="0">
                <a:solidFill>
                  <a:srgbClr val="481831"/>
                </a:solidFill>
              </a:rPr>
              <a:t>apelido (em maiúscula), </a:t>
            </a:r>
            <a:r>
              <a:rPr lang="pt-PT" sz="2200" dirty="0">
                <a:solidFill>
                  <a:srgbClr val="481831"/>
                </a:solidFill>
              </a:rPr>
              <a:t>seguido de vírgula e dos restantes nomes abreviados, indicando-se apenas as iniciais</a:t>
            </a:r>
          </a:p>
          <a:p>
            <a:pPr marL="355600" lvl="0" indent="-177800" algn="just">
              <a:lnSpc>
                <a:spcPct val="110000"/>
              </a:lnSpc>
              <a:spcBef>
                <a:spcPts val="1200"/>
              </a:spcBef>
              <a:spcAft>
                <a:spcPts val="1200"/>
              </a:spcAft>
              <a:buClr>
                <a:srgbClr val="481831"/>
              </a:buClr>
              <a:buSzPct val="80000"/>
              <a:buFont typeface="Wingdings" panose="05000000000000000000" pitchFamily="2" charset="2"/>
              <a:buChar char="§"/>
              <a:defRPr/>
            </a:pPr>
            <a:endParaRPr lang="pt-PT" sz="2200" dirty="0" smtClean="0"/>
          </a:p>
        </p:txBody>
      </p:sp>
      <p:sp>
        <p:nvSpPr>
          <p:cNvPr id="13" name="Retângulo 12"/>
          <p:cNvSpPr/>
          <p:nvPr/>
        </p:nvSpPr>
        <p:spPr>
          <a:xfrm>
            <a:off x="442913" y="-6350"/>
            <a:ext cx="8038769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defRPr/>
            </a:pPr>
            <a:r>
              <a:rPr lang="pt-PT" sz="2800" b="1" dirty="0" smtClean="0">
                <a:solidFill>
                  <a:srgbClr val="481831"/>
                </a:solidFill>
              </a:rPr>
              <a:t>Exercício 2 | correção</a:t>
            </a:r>
            <a:endParaRPr lang="pt-PT" sz="2800" b="1" dirty="0">
              <a:solidFill>
                <a:srgbClr val="481831"/>
              </a:solidFill>
            </a:endParaRPr>
          </a:p>
        </p:txBody>
      </p:sp>
      <p:sp>
        <p:nvSpPr>
          <p:cNvPr id="15" name="Seta para a direita 14"/>
          <p:cNvSpPr/>
          <p:nvPr/>
        </p:nvSpPr>
        <p:spPr>
          <a:xfrm>
            <a:off x="573086" y="2155825"/>
            <a:ext cx="349623" cy="224304"/>
          </a:xfrm>
          <a:prstGeom prst="rightArrow">
            <a:avLst/>
          </a:prstGeom>
          <a:solidFill>
            <a:srgbClr val="7A003D"/>
          </a:solidFill>
          <a:ln>
            <a:solidFill>
              <a:srgbClr val="48183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16" name="Seta para a direita 15"/>
          <p:cNvSpPr/>
          <p:nvPr/>
        </p:nvSpPr>
        <p:spPr>
          <a:xfrm>
            <a:off x="573086" y="3734887"/>
            <a:ext cx="349623" cy="224304"/>
          </a:xfrm>
          <a:prstGeom prst="rightArrow">
            <a:avLst/>
          </a:prstGeom>
          <a:solidFill>
            <a:srgbClr val="7A003D"/>
          </a:solidFill>
          <a:ln>
            <a:solidFill>
              <a:srgbClr val="48183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grpSp>
        <p:nvGrpSpPr>
          <p:cNvPr id="14" name="Grupo 13"/>
          <p:cNvGrpSpPr/>
          <p:nvPr/>
        </p:nvGrpSpPr>
        <p:grpSpPr>
          <a:xfrm>
            <a:off x="182563" y="-14288"/>
            <a:ext cx="8981178" cy="6880225"/>
            <a:chOff x="182563" y="-14288"/>
            <a:chExt cx="8981178" cy="6880225"/>
          </a:xfrm>
        </p:grpSpPr>
        <p:sp>
          <p:nvSpPr>
            <p:cNvPr id="17" name="Retângulo 16"/>
            <p:cNvSpPr/>
            <p:nvPr/>
          </p:nvSpPr>
          <p:spPr bwMode="auto">
            <a:xfrm>
              <a:off x="8558903" y="-14288"/>
              <a:ext cx="604838" cy="6249988"/>
            </a:xfrm>
            <a:prstGeom prst="rect">
              <a:avLst/>
            </a:prstGeom>
            <a:solidFill>
              <a:srgbClr val="48183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pt-PT"/>
            </a:p>
          </p:txBody>
        </p:sp>
        <p:grpSp>
          <p:nvGrpSpPr>
            <p:cNvPr id="18" name="Grupo 6"/>
            <p:cNvGrpSpPr>
              <a:grpSpLocks/>
            </p:cNvGrpSpPr>
            <p:nvPr/>
          </p:nvGrpSpPr>
          <p:grpSpPr bwMode="auto">
            <a:xfrm rot="5400000" flipV="1">
              <a:off x="-2909272" y="3149197"/>
              <a:ext cx="6365332" cy="67888"/>
              <a:chOff x="9983" y="-11824009"/>
              <a:chExt cx="9312369" cy="97760"/>
            </a:xfrm>
          </p:grpSpPr>
          <p:sp>
            <p:nvSpPr>
              <p:cNvPr id="21" name="Retângulo 20"/>
              <p:cNvSpPr/>
              <p:nvPr/>
            </p:nvSpPr>
            <p:spPr>
              <a:xfrm>
                <a:off x="11612" y="-11823631"/>
                <a:ext cx="2949555" cy="54865"/>
              </a:xfrm>
              <a:prstGeom prst="rect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pt-PT"/>
              </a:p>
            </p:txBody>
          </p:sp>
          <p:sp>
            <p:nvSpPr>
              <p:cNvPr id="22" name="Retângulo 21"/>
              <p:cNvSpPr/>
              <p:nvPr/>
            </p:nvSpPr>
            <p:spPr>
              <a:xfrm>
                <a:off x="6372896" y="-11791626"/>
                <a:ext cx="2949555" cy="66294"/>
              </a:xfrm>
              <a:prstGeom prst="rect">
                <a:avLst/>
              </a:prstGeom>
              <a:solidFill>
                <a:srgbClr val="8E8E8E"/>
              </a:solidFill>
              <a:ln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pt-PT"/>
              </a:p>
            </p:txBody>
          </p:sp>
          <p:sp>
            <p:nvSpPr>
              <p:cNvPr id="23" name="Retângulo 22"/>
              <p:cNvSpPr/>
              <p:nvPr/>
            </p:nvSpPr>
            <p:spPr>
              <a:xfrm>
                <a:off x="3163223" y="-11800771"/>
                <a:ext cx="2949555" cy="52578"/>
              </a:xfrm>
              <a:prstGeom prst="rect">
                <a:avLst/>
              </a:prstGeom>
              <a:solidFill>
                <a:srgbClr val="481831"/>
              </a:solidFill>
              <a:ln>
                <a:solidFill>
                  <a:srgbClr val="48183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pt-PT"/>
              </a:p>
            </p:txBody>
          </p:sp>
        </p:grpSp>
        <p:sp>
          <p:nvSpPr>
            <p:cNvPr id="19" name="Retângulo 18"/>
            <p:cNvSpPr/>
            <p:nvPr/>
          </p:nvSpPr>
          <p:spPr bwMode="auto">
            <a:xfrm>
              <a:off x="182563" y="6415088"/>
              <a:ext cx="8407400" cy="276225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pt-PT" sz="1200" kern="0" spc="650" dirty="0">
                  <a:latin typeface="+mn-lt"/>
                  <a:cs typeface="+mn-cs"/>
                </a:rPr>
                <a:t>Literacias na escola: formar os parceiros da biblioteca</a:t>
              </a:r>
            </a:p>
          </p:txBody>
        </p:sp>
        <p:pic>
          <p:nvPicPr>
            <p:cNvPr id="20" name="Imagem 19"/>
            <p:cNvPicPr>
              <a:picLocks noChangeAspect="1"/>
            </p:cNvPicPr>
            <p:nvPr/>
          </p:nvPicPr>
          <p:blipFill rotWithShape="1">
            <a:blip r:embed="rId2"/>
            <a:srcRect r="6767"/>
            <a:stretch/>
          </p:blipFill>
          <p:spPr>
            <a:xfrm>
              <a:off x="8558903" y="6243637"/>
              <a:ext cx="604838" cy="622300"/>
            </a:xfrm>
            <a:prstGeom prst="rect">
              <a:avLst/>
            </a:prstGeom>
            <a:ln>
              <a:noFill/>
            </a:ln>
          </p:spPr>
        </p:pic>
      </p:grpSp>
    </p:spTree>
    <p:extLst>
      <p:ext uri="{BB962C8B-B14F-4D97-AF65-F5344CB8AC3E}">
        <p14:creationId xmlns:p14="http://schemas.microsoft.com/office/powerpoint/2010/main" val="42699051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442913" y="1298713"/>
            <a:ext cx="7886700" cy="4944924"/>
          </a:xfrm>
        </p:spPr>
        <p:txBody>
          <a:bodyPr rtlCol="0">
            <a:normAutofit/>
          </a:bodyPr>
          <a:lstStyle/>
          <a:p>
            <a:pPr marL="355600" indent="-177800" algn="just">
              <a:lnSpc>
                <a:spcPct val="110000"/>
              </a:lnSpc>
              <a:spcBef>
                <a:spcPts val="1200"/>
              </a:spcBef>
              <a:spcAft>
                <a:spcPts val="1200"/>
              </a:spcAft>
              <a:buClr>
                <a:srgbClr val="481831"/>
              </a:buClr>
              <a:buSzPct val="80000"/>
              <a:buFont typeface="Wingdings" panose="05000000000000000000" pitchFamily="2" charset="2"/>
              <a:buChar char="§"/>
              <a:defRPr/>
            </a:pPr>
            <a:r>
              <a:rPr lang="pt-PT" sz="2200" dirty="0" smtClean="0">
                <a:solidFill>
                  <a:srgbClr val="481831"/>
                </a:solidFill>
              </a:rPr>
              <a:t>Indique a opção correta para </a:t>
            </a:r>
            <a:r>
              <a:rPr lang="pt-PT" sz="2200" dirty="0">
                <a:solidFill>
                  <a:srgbClr val="481831"/>
                </a:solidFill>
              </a:rPr>
              <a:t>referenciar um documento </a:t>
            </a:r>
            <a:r>
              <a:rPr lang="pt-PT" sz="2200" dirty="0" smtClean="0">
                <a:solidFill>
                  <a:srgbClr val="481831"/>
                </a:solidFill>
              </a:rPr>
              <a:t>livro:</a:t>
            </a:r>
            <a:endParaRPr lang="pt-PT" sz="2200" dirty="0">
              <a:solidFill>
                <a:srgbClr val="481831"/>
              </a:solidFill>
            </a:endParaRPr>
          </a:p>
          <a:p>
            <a:pPr marL="901700" indent="-342900" algn="just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Clr>
                <a:srgbClr val="481831"/>
              </a:buClr>
              <a:buSzPct val="80000"/>
              <a:buFont typeface="Wingdings" panose="05000000000000000000" pitchFamily="2" charset="2"/>
              <a:buChar char="q"/>
              <a:defRPr/>
            </a:pPr>
            <a:r>
              <a:rPr lang="pt-PT" sz="2200" dirty="0">
                <a:solidFill>
                  <a:srgbClr val="481831"/>
                </a:solidFill>
              </a:rPr>
              <a:t>Autor(</a:t>
            </a:r>
            <a:r>
              <a:rPr lang="pt-PT" sz="2200" dirty="0" err="1">
                <a:solidFill>
                  <a:srgbClr val="481831"/>
                </a:solidFill>
              </a:rPr>
              <a:t>es</a:t>
            </a:r>
            <a:r>
              <a:rPr lang="pt-PT" sz="2200" dirty="0">
                <a:solidFill>
                  <a:srgbClr val="481831"/>
                </a:solidFill>
              </a:rPr>
              <a:t>). (ano da edição). </a:t>
            </a:r>
            <a:r>
              <a:rPr lang="pt-PT" sz="2200" i="1" dirty="0">
                <a:solidFill>
                  <a:srgbClr val="481831"/>
                </a:solidFill>
              </a:rPr>
              <a:t>Título: Complemento de título </a:t>
            </a:r>
            <a:r>
              <a:rPr lang="pt-PT" sz="2200" dirty="0">
                <a:solidFill>
                  <a:srgbClr val="481831"/>
                </a:solidFill>
              </a:rPr>
              <a:t>(n.º ed.). </a:t>
            </a:r>
            <a:r>
              <a:rPr lang="pt-PT" sz="2200" dirty="0" smtClean="0">
                <a:solidFill>
                  <a:srgbClr val="481831"/>
                </a:solidFill>
              </a:rPr>
              <a:t>Editor: Local </a:t>
            </a:r>
            <a:r>
              <a:rPr lang="pt-PT" sz="2200" dirty="0">
                <a:solidFill>
                  <a:srgbClr val="481831"/>
                </a:solidFill>
              </a:rPr>
              <a:t>de </a:t>
            </a:r>
            <a:r>
              <a:rPr lang="pt-PT" sz="2200" dirty="0" smtClean="0">
                <a:solidFill>
                  <a:srgbClr val="481831"/>
                </a:solidFill>
              </a:rPr>
              <a:t>edição.</a:t>
            </a:r>
            <a:endParaRPr lang="pt-PT" sz="2200" dirty="0">
              <a:solidFill>
                <a:srgbClr val="481831"/>
              </a:solidFill>
            </a:endParaRPr>
          </a:p>
          <a:p>
            <a:pPr marL="901700" indent="-342900" algn="just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Clr>
                <a:srgbClr val="481831"/>
              </a:buClr>
              <a:buSzPct val="80000"/>
              <a:buFont typeface="Wingdings" panose="05000000000000000000" pitchFamily="2" charset="2"/>
              <a:buChar char="q"/>
              <a:defRPr/>
            </a:pPr>
            <a:r>
              <a:rPr lang="pt-PT" sz="2200" dirty="0" smtClean="0">
                <a:solidFill>
                  <a:srgbClr val="481831"/>
                </a:solidFill>
              </a:rPr>
              <a:t>Autor(</a:t>
            </a:r>
            <a:r>
              <a:rPr lang="pt-PT" sz="2200" dirty="0" err="1" smtClean="0">
                <a:solidFill>
                  <a:srgbClr val="481831"/>
                </a:solidFill>
              </a:rPr>
              <a:t>es</a:t>
            </a:r>
            <a:r>
              <a:rPr lang="pt-PT" sz="2200" dirty="0">
                <a:solidFill>
                  <a:srgbClr val="481831"/>
                </a:solidFill>
              </a:rPr>
              <a:t>). </a:t>
            </a:r>
            <a:r>
              <a:rPr lang="pt-PT" sz="2200" i="1" dirty="0" smtClean="0">
                <a:solidFill>
                  <a:srgbClr val="481831"/>
                </a:solidFill>
              </a:rPr>
              <a:t>Título</a:t>
            </a:r>
            <a:r>
              <a:rPr lang="pt-PT" sz="2200" i="1" dirty="0">
                <a:solidFill>
                  <a:srgbClr val="481831"/>
                </a:solidFill>
              </a:rPr>
              <a:t>: Complemento de título</a:t>
            </a:r>
            <a:r>
              <a:rPr lang="pt-PT" sz="2200" dirty="0">
                <a:solidFill>
                  <a:srgbClr val="481831"/>
                </a:solidFill>
              </a:rPr>
              <a:t> </a:t>
            </a:r>
            <a:r>
              <a:rPr lang="pt-PT" sz="2200" dirty="0" smtClean="0">
                <a:solidFill>
                  <a:srgbClr val="481831"/>
                </a:solidFill>
              </a:rPr>
              <a:t>(nº e ano </a:t>
            </a:r>
            <a:r>
              <a:rPr lang="pt-PT" sz="2200" dirty="0">
                <a:solidFill>
                  <a:srgbClr val="481831"/>
                </a:solidFill>
              </a:rPr>
              <a:t>da edição). </a:t>
            </a:r>
            <a:r>
              <a:rPr lang="pt-PT" sz="2200" dirty="0" smtClean="0">
                <a:solidFill>
                  <a:srgbClr val="481831"/>
                </a:solidFill>
              </a:rPr>
              <a:t>Local </a:t>
            </a:r>
            <a:r>
              <a:rPr lang="pt-PT" sz="2200" dirty="0">
                <a:solidFill>
                  <a:srgbClr val="481831"/>
                </a:solidFill>
              </a:rPr>
              <a:t>de edição: Editor.</a:t>
            </a:r>
          </a:p>
          <a:p>
            <a:pPr marL="901700" indent="-342900" algn="just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Clr>
                <a:srgbClr val="481831"/>
              </a:buClr>
              <a:buSzPct val="80000"/>
              <a:buFont typeface="Wingdings" panose="05000000000000000000" pitchFamily="2" charset="2"/>
              <a:buChar char="q"/>
              <a:defRPr/>
            </a:pPr>
            <a:r>
              <a:rPr lang="pt-PT" sz="2200" dirty="0">
                <a:solidFill>
                  <a:srgbClr val="481831"/>
                </a:solidFill>
              </a:rPr>
              <a:t>Autor(</a:t>
            </a:r>
            <a:r>
              <a:rPr lang="pt-PT" sz="2200" dirty="0" err="1">
                <a:solidFill>
                  <a:srgbClr val="481831"/>
                </a:solidFill>
              </a:rPr>
              <a:t>es</a:t>
            </a:r>
            <a:r>
              <a:rPr lang="pt-PT" sz="2200" dirty="0">
                <a:solidFill>
                  <a:srgbClr val="481831"/>
                </a:solidFill>
              </a:rPr>
              <a:t>). (ano da edição). </a:t>
            </a:r>
            <a:r>
              <a:rPr lang="pt-PT" sz="2200" i="1" dirty="0">
                <a:solidFill>
                  <a:srgbClr val="481831"/>
                </a:solidFill>
              </a:rPr>
              <a:t>Título: Complemento de título </a:t>
            </a:r>
            <a:r>
              <a:rPr lang="pt-PT" sz="2200" dirty="0">
                <a:solidFill>
                  <a:srgbClr val="481831"/>
                </a:solidFill>
              </a:rPr>
              <a:t>(n.º ed.). Local de edição: Editor.</a:t>
            </a:r>
          </a:p>
          <a:p>
            <a:pPr marL="177800" lvl="0" indent="0" algn="just">
              <a:lnSpc>
                <a:spcPct val="110000"/>
              </a:lnSpc>
              <a:spcBef>
                <a:spcPts val="1200"/>
              </a:spcBef>
              <a:spcAft>
                <a:spcPts val="1200"/>
              </a:spcAft>
              <a:buClr>
                <a:srgbClr val="481831"/>
              </a:buClr>
              <a:buSzPct val="80000"/>
              <a:buNone/>
              <a:defRPr/>
            </a:pPr>
            <a:endParaRPr lang="pt-PT" sz="2200" dirty="0" smtClean="0">
              <a:solidFill>
                <a:srgbClr val="481831"/>
              </a:solidFill>
            </a:endParaRPr>
          </a:p>
          <a:p>
            <a:pPr marL="355600" lvl="0" indent="-177800" algn="just">
              <a:lnSpc>
                <a:spcPct val="110000"/>
              </a:lnSpc>
              <a:spcBef>
                <a:spcPts val="1200"/>
              </a:spcBef>
              <a:spcAft>
                <a:spcPts val="1200"/>
              </a:spcAft>
              <a:buClr>
                <a:srgbClr val="481831"/>
              </a:buClr>
              <a:buSzPct val="80000"/>
              <a:buFont typeface="Wingdings" panose="05000000000000000000" pitchFamily="2" charset="2"/>
              <a:buChar char="§"/>
              <a:defRPr/>
            </a:pPr>
            <a:endParaRPr lang="pt-PT" sz="2200" dirty="0" smtClean="0"/>
          </a:p>
        </p:txBody>
      </p:sp>
      <p:sp>
        <p:nvSpPr>
          <p:cNvPr id="13" name="Retângulo 12"/>
          <p:cNvSpPr/>
          <p:nvPr/>
        </p:nvSpPr>
        <p:spPr>
          <a:xfrm>
            <a:off x="442913" y="-6350"/>
            <a:ext cx="8038769" cy="6718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defRPr/>
            </a:pPr>
            <a:r>
              <a:rPr lang="pt-PT" sz="2800" b="1" dirty="0" smtClean="0">
                <a:solidFill>
                  <a:srgbClr val="481831"/>
                </a:solidFill>
              </a:rPr>
              <a:t>Exercício 3</a:t>
            </a:r>
            <a:endParaRPr lang="pt-PT" sz="2800" b="1" dirty="0">
              <a:solidFill>
                <a:srgbClr val="481831"/>
              </a:solidFill>
            </a:endParaRPr>
          </a:p>
        </p:txBody>
      </p:sp>
      <p:grpSp>
        <p:nvGrpSpPr>
          <p:cNvPr id="14" name="Grupo 13"/>
          <p:cNvGrpSpPr/>
          <p:nvPr/>
        </p:nvGrpSpPr>
        <p:grpSpPr>
          <a:xfrm>
            <a:off x="182563" y="-14288"/>
            <a:ext cx="8981178" cy="6880225"/>
            <a:chOff x="182563" y="-14288"/>
            <a:chExt cx="8981178" cy="6880225"/>
          </a:xfrm>
        </p:grpSpPr>
        <p:sp>
          <p:nvSpPr>
            <p:cNvPr id="15" name="Retângulo 14"/>
            <p:cNvSpPr/>
            <p:nvPr/>
          </p:nvSpPr>
          <p:spPr bwMode="auto">
            <a:xfrm>
              <a:off x="8558903" y="-14288"/>
              <a:ext cx="604838" cy="6249988"/>
            </a:xfrm>
            <a:prstGeom prst="rect">
              <a:avLst/>
            </a:prstGeom>
            <a:solidFill>
              <a:srgbClr val="48183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pt-PT"/>
            </a:p>
          </p:txBody>
        </p:sp>
        <p:grpSp>
          <p:nvGrpSpPr>
            <p:cNvPr id="16" name="Grupo 6"/>
            <p:cNvGrpSpPr>
              <a:grpSpLocks/>
            </p:cNvGrpSpPr>
            <p:nvPr/>
          </p:nvGrpSpPr>
          <p:grpSpPr bwMode="auto">
            <a:xfrm rot="5400000" flipV="1">
              <a:off x="-2909272" y="3149197"/>
              <a:ext cx="6365332" cy="67888"/>
              <a:chOff x="9983" y="-11824009"/>
              <a:chExt cx="9312369" cy="97760"/>
            </a:xfrm>
          </p:grpSpPr>
          <p:sp>
            <p:nvSpPr>
              <p:cNvPr id="19" name="Retângulo 18"/>
              <p:cNvSpPr/>
              <p:nvPr/>
            </p:nvSpPr>
            <p:spPr>
              <a:xfrm>
                <a:off x="11612" y="-11823631"/>
                <a:ext cx="2949555" cy="54865"/>
              </a:xfrm>
              <a:prstGeom prst="rect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pt-PT"/>
              </a:p>
            </p:txBody>
          </p:sp>
          <p:sp>
            <p:nvSpPr>
              <p:cNvPr id="20" name="Retângulo 19"/>
              <p:cNvSpPr/>
              <p:nvPr/>
            </p:nvSpPr>
            <p:spPr>
              <a:xfrm>
                <a:off x="6372896" y="-11791626"/>
                <a:ext cx="2949555" cy="66294"/>
              </a:xfrm>
              <a:prstGeom prst="rect">
                <a:avLst/>
              </a:prstGeom>
              <a:solidFill>
                <a:srgbClr val="8E8E8E"/>
              </a:solidFill>
              <a:ln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pt-PT"/>
              </a:p>
            </p:txBody>
          </p:sp>
          <p:sp>
            <p:nvSpPr>
              <p:cNvPr id="21" name="Retângulo 20"/>
              <p:cNvSpPr/>
              <p:nvPr/>
            </p:nvSpPr>
            <p:spPr>
              <a:xfrm>
                <a:off x="3163223" y="-11800771"/>
                <a:ext cx="2949555" cy="52578"/>
              </a:xfrm>
              <a:prstGeom prst="rect">
                <a:avLst/>
              </a:prstGeom>
              <a:solidFill>
                <a:srgbClr val="481831"/>
              </a:solidFill>
              <a:ln>
                <a:solidFill>
                  <a:srgbClr val="48183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pt-PT"/>
              </a:p>
            </p:txBody>
          </p:sp>
        </p:grpSp>
        <p:sp>
          <p:nvSpPr>
            <p:cNvPr id="17" name="Retângulo 16"/>
            <p:cNvSpPr/>
            <p:nvPr/>
          </p:nvSpPr>
          <p:spPr bwMode="auto">
            <a:xfrm>
              <a:off x="182563" y="6415088"/>
              <a:ext cx="8407400" cy="276225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pt-PT" sz="1200" kern="0" spc="650" dirty="0">
                  <a:latin typeface="+mn-lt"/>
                  <a:cs typeface="+mn-cs"/>
                </a:rPr>
                <a:t>Literacias na escola: formar os parceiros da biblioteca</a:t>
              </a:r>
            </a:p>
          </p:txBody>
        </p:sp>
        <p:pic>
          <p:nvPicPr>
            <p:cNvPr id="18" name="Imagem 17"/>
            <p:cNvPicPr>
              <a:picLocks noChangeAspect="1"/>
            </p:cNvPicPr>
            <p:nvPr/>
          </p:nvPicPr>
          <p:blipFill rotWithShape="1">
            <a:blip r:embed="rId2"/>
            <a:srcRect r="6767"/>
            <a:stretch/>
          </p:blipFill>
          <p:spPr>
            <a:xfrm>
              <a:off x="8558903" y="6243637"/>
              <a:ext cx="604838" cy="622300"/>
            </a:xfrm>
            <a:prstGeom prst="rect">
              <a:avLst/>
            </a:prstGeom>
            <a:ln>
              <a:noFill/>
            </a:ln>
          </p:spPr>
        </p:pic>
      </p:grpSp>
    </p:spTree>
    <p:extLst>
      <p:ext uri="{BB962C8B-B14F-4D97-AF65-F5344CB8AC3E}">
        <p14:creationId xmlns:p14="http://schemas.microsoft.com/office/powerpoint/2010/main" val="34067180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442913" y="1298713"/>
            <a:ext cx="7886700" cy="4944924"/>
          </a:xfrm>
        </p:spPr>
        <p:txBody>
          <a:bodyPr rtlCol="0">
            <a:normAutofit/>
          </a:bodyPr>
          <a:lstStyle/>
          <a:p>
            <a:pPr marL="355600" indent="-177800" algn="just">
              <a:lnSpc>
                <a:spcPct val="110000"/>
              </a:lnSpc>
              <a:spcBef>
                <a:spcPts val="1200"/>
              </a:spcBef>
              <a:spcAft>
                <a:spcPts val="1200"/>
              </a:spcAft>
              <a:buClr>
                <a:srgbClr val="481831"/>
              </a:buClr>
              <a:buSzPct val="80000"/>
              <a:buFont typeface="Wingdings" panose="05000000000000000000" pitchFamily="2" charset="2"/>
              <a:buChar char="§"/>
              <a:defRPr/>
            </a:pPr>
            <a:r>
              <a:rPr lang="pt-PT" sz="2200" dirty="0" smtClean="0">
                <a:solidFill>
                  <a:srgbClr val="481831"/>
                </a:solidFill>
              </a:rPr>
              <a:t>Indique a opção correta para </a:t>
            </a:r>
            <a:r>
              <a:rPr lang="pt-PT" sz="2200" dirty="0">
                <a:solidFill>
                  <a:srgbClr val="481831"/>
                </a:solidFill>
              </a:rPr>
              <a:t>referenciar um documento </a:t>
            </a:r>
            <a:r>
              <a:rPr lang="pt-PT" sz="2200" dirty="0" smtClean="0">
                <a:solidFill>
                  <a:srgbClr val="481831"/>
                </a:solidFill>
              </a:rPr>
              <a:t>livro:</a:t>
            </a:r>
            <a:endParaRPr lang="pt-PT" sz="2200" dirty="0">
              <a:solidFill>
                <a:srgbClr val="481831"/>
              </a:solidFill>
            </a:endParaRPr>
          </a:p>
          <a:p>
            <a:pPr marL="901700" indent="-342900" algn="just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Clr>
                <a:srgbClr val="481831"/>
              </a:buClr>
              <a:buSzPct val="80000"/>
              <a:buFont typeface="Wingdings" panose="05000000000000000000" pitchFamily="2" charset="2"/>
              <a:buChar char="q"/>
              <a:defRPr/>
            </a:pPr>
            <a:r>
              <a:rPr lang="pt-PT" sz="2200" dirty="0">
                <a:solidFill>
                  <a:srgbClr val="481831"/>
                </a:solidFill>
              </a:rPr>
              <a:t>Autor(</a:t>
            </a:r>
            <a:r>
              <a:rPr lang="pt-PT" sz="2200" dirty="0" err="1">
                <a:solidFill>
                  <a:srgbClr val="481831"/>
                </a:solidFill>
              </a:rPr>
              <a:t>es</a:t>
            </a:r>
            <a:r>
              <a:rPr lang="pt-PT" sz="2200" dirty="0">
                <a:solidFill>
                  <a:srgbClr val="481831"/>
                </a:solidFill>
              </a:rPr>
              <a:t>). (ano da edição). </a:t>
            </a:r>
            <a:r>
              <a:rPr lang="pt-PT" sz="2200" i="1" dirty="0">
                <a:solidFill>
                  <a:srgbClr val="481831"/>
                </a:solidFill>
              </a:rPr>
              <a:t>Título: Complemento de título </a:t>
            </a:r>
            <a:r>
              <a:rPr lang="pt-PT" sz="2200" dirty="0">
                <a:solidFill>
                  <a:srgbClr val="481831"/>
                </a:solidFill>
              </a:rPr>
              <a:t>(n.º ed.). </a:t>
            </a:r>
            <a:r>
              <a:rPr lang="pt-PT" sz="2200" dirty="0" smtClean="0">
                <a:solidFill>
                  <a:srgbClr val="481831"/>
                </a:solidFill>
              </a:rPr>
              <a:t>Editor: Local </a:t>
            </a:r>
            <a:r>
              <a:rPr lang="pt-PT" sz="2200" dirty="0">
                <a:solidFill>
                  <a:srgbClr val="481831"/>
                </a:solidFill>
              </a:rPr>
              <a:t>de </a:t>
            </a:r>
            <a:r>
              <a:rPr lang="pt-PT" sz="2200" dirty="0" smtClean="0">
                <a:solidFill>
                  <a:srgbClr val="481831"/>
                </a:solidFill>
              </a:rPr>
              <a:t>edição.</a:t>
            </a:r>
            <a:endParaRPr lang="pt-PT" sz="2200" dirty="0">
              <a:solidFill>
                <a:srgbClr val="481831"/>
              </a:solidFill>
            </a:endParaRPr>
          </a:p>
          <a:p>
            <a:pPr marL="901700" indent="-342900" algn="just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Clr>
                <a:srgbClr val="481831"/>
              </a:buClr>
              <a:buSzPct val="80000"/>
              <a:buFont typeface="Wingdings" panose="05000000000000000000" pitchFamily="2" charset="2"/>
              <a:buChar char="q"/>
              <a:defRPr/>
            </a:pPr>
            <a:r>
              <a:rPr lang="pt-PT" sz="2200" dirty="0" smtClean="0">
                <a:solidFill>
                  <a:srgbClr val="481831"/>
                </a:solidFill>
              </a:rPr>
              <a:t>Autor(</a:t>
            </a:r>
            <a:r>
              <a:rPr lang="pt-PT" sz="2200" dirty="0" err="1" smtClean="0">
                <a:solidFill>
                  <a:srgbClr val="481831"/>
                </a:solidFill>
              </a:rPr>
              <a:t>es</a:t>
            </a:r>
            <a:r>
              <a:rPr lang="pt-PT" sz="2200" dirty="0">
                <a:solidFill>
                  <a:srgbClr val="481831"/>
                </a:solidFill>
              </a:rPr>
              <a:t>). </a:t>
            </a:r>
            <a:r>
              <a:rPr lang="pt-PT" sz="2200" i="1" dirty="0" smtClean="0">
                <a:solidFill>
                  <a:srgbClr val="481831"/>
                </a:solidFill>
              </a:rPr>
              <a:t>Título</a:t>
            </a:r>
            <a:r>
              <a:rPr lang="pt-PT" sz="2200" i="1" dirty="0">
                <a:solidFill>
                  <a:srgbClr val="481831"/>
                </a:solidFill>
              </a:rPr>
              <a:t>: Complemento de título</a:t>
            </a:r>
            <a:r>
              <a:rPr lang="pt-PT" sz="2200" dirty="0">
                <a:solidFill>
                  <a:srgbClr val="481831"/>
                </a:solidFill>
              </a:rPr>
              <a:t> </a:t>
            </a:r>
            <a:r>
              <a:rPr lang="pt-PT" sz="2200" dirty="0" smtClean="0">
                <a:solidFill>
                  <a:srgbClr val="481831"/>
                </a:solidFill>
              </a:rPr>
              <a:t>(nº e ano </a:t>
            </a:r>
            <a:r>
              <a:rPr lang="pt-PT" sz="2200" dirty="0">
                <a:solidFill>
                  <a:srgbClr val="481831"/>
                </a:solidFill>
              </a:rPr>
              <a:t>da edição). </a:t>
            </a:r>
            <a:r>
              <a:rPr lang="pt-PT" sz="2200" dirty="0" smtClean="0">
                <a:solidFill>
                  <a:srgbClr val="481831"/>
                </a:solidFill>
              </a:rPr>
              <a:t>Local </a:t>
            </a:r>
            <a:r>
              <a:rPr lang="pt-PT" sz="2200" dirty="0">
                <a:solidFill>
                  <a:srgbClr val="481831"/>
                </a:solidFill>
              </a:rPr>
              <a:t>de edição: Editor.</a:t>
            </a:r>
          </a:p>
          <a:p>
            <a:pPr marL="901700" indent="-342900" algn="just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Clr>
                <a:srgbClr val="481831"/>
              </a:buClr>
              <a:buSzPct val="80000"/>
              <a:buFont typeface="Wingdings" panose="05000000000000000000" pitchFamily="2" charset="2"/>
              <a:buChar char="q"/>
              <a:defRPr/>
            </a:pPr>
            <a:r>
              <a:rPr lang="pt-PT" sz="2200" dirty="0">
                <a:solidFill>
                  <a:srgbClr val="481831"/>
                </a:solidFill>
              </a:rPr>
              <a:t>Autor(</a:t>
            </a:r>
            <a:r>
              <a:rPr lang="pt-PT" sz="2200" dirty="0" err="1">
                <a:solidFill>
                  <a:srgbClr val="481831"/>
                </a:solidFill>
              </a:rPr>
              <a:t>es</a:t>
            </a:r>
            <a:r>
              <a:rPr lang="pt-PT" sz="2200" dirty="0">
                <a:solidFill>
                  <a:srgbClr val="481831"/>
                </a:solidFill>
              </a:rPr>
              <a:t>). (ano da edição). </a:t>
            </a:r>
            <a:r>
              <a:rPr lang="pt-PT" sz="2200" i="1" dirty="0">
                <a:solidFill>
                  <a:srgbClr val="481831"/>
                </a:solidFill>
              </a:rPr>
              <a:t>Título: Complemento de título </a:t>
            </a:r>
            <a:r>
              <a:rPr lang="pt-PT" sz="2200" dirty="0">
                <a:solidFill>
                  <a:srgbClr val="481831"/>
                </a:solidFill>
              </a:rPr>
              <a:t>(n.º ed.). Local de edição: Editor.</a:t>
            </a:r>
          </a:p>
          <a:p>
            <a:pPr marL="177800" lvl="0" indent="0" algn="just">
              <a:lnSpc>
                <a:spcPct val="110000"/>
              </a:lnSpc>
              <a:spcBef>
                <a:spcPts val="1200"/>
              </a:spcBef>
              <a:spcAft>
                <a:spcPts val="1200"/>
              </a:spcAft>
              <a:buClr>
                <a:srgbClr val="481831"/>
              </a:buClr>
              <a:buSzPct val="80000"/>
              <a:buNone/>
              <a:defRPr/>
            </a:pPr>
            <a:endParaRPr lang="pt-PT" sz="2200" dirty="0" smtClean="0">
              <a:solidFill>
                <a:srgbClr val="481831"/>
              </a:solidFill>
            </a:endParaRPr>
          </a:p>
          <a:p>
            <a:pPr marL="355600" lvl="0" indent="-177800" algn="just">
              <a:lnSpc>
                <a:spcPct val="110000"/>
              </a:lnSpc>
              <a:spcBef>
                <a:spcPts val="1200"/>
              </a:spcBef>
              <a:spcAft>
                <a:spcPts val="1200"/>
              </a:spcAft>
              <a:buClr>
                <a:srgbClr val="481831"/>
              </a:buClr>
              <a:buSzPct val="80000"/>
              <a:buFont typeface="Wingdings" panose="05000000000000000000" pitchFamily="2" charset="2"/>
              <a:buChar char="§"/>
              <a:defRPr/>
            </a:pPr>
            <a:endParaRPr lang="pt-PT" sz="2200" dirty="0" smtClean="0"/>
          </a:p>
        </p:txBody>
      </p:sp>
      <p:sp>
        <p:nvSpPr>
          <p:cNvPr id="13" name="Retângulo 12"/>
          <p:cNvSpPr/>
          <p:nvPr/>
        </p:nvSpPr>
        <p:spPr>
          <a:xfrm>
            <a:off x="442913" y="-6350"/>
            <a:ext cx="8038769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defRPr/>
            </a:pPr>
            <a:r>
              <a:rPr lang="pt-PT" sz="2800" b="1" dirty="0" smtClean="0">
                <a:solidFill>
                  <a:srgbClr val="481831"/>
                </a:solidFill>
              </a:rPr>
              <a:t>Exercício | 3 correção</a:t>
            </a:r>
            <a:endParaRPr lang="pt-PT" sz="2800" b="1" dirty="0">
              <a:solidFill>
                <a:srgbClr val="481831"/>
              </a:solidFill>
            </a:endParaRPr>
          </a:p>
        </p:txBody>
      </p:sp>
      <p:sp>
        <p:nvSpPr>
          <p:cNvPr id="15" name="Seta para a direita 14"/>
          <p:cNvSpPr/>
          <p:nvPr/>
        </p:nvSpPr>
        <p:spPr>
          <a:xfrm>
            <a:off x="573087" y="3771175"/>
            <a:ext cx="349623" cy="224304"/>
          </a:xfrm>
          <a:prstGeom prst="rightArrow">
            <a:avLst/>
          </a:prstGeom>
          <a:solidFill>
            <a:srgbClr val="7A003D"/>
          </a:solidFill>
          <a:ln>
            <a:solidFill>
              <a:srgbClr val="48183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grpSp>
        <p:nvGrpSpPr>
          <p:cNvPr id="14" name="Grupo 13"/>
          <p:cNvGrpSpPr/>
          <p:nvPr/>
        </p:nvGrpSpPr>
        <p:grpSpPr>
          <a:xfrm>
            <a:off x="182563" y="-14288"/>
            <a:ext cx="8981178" cy="6880225"/>
            <a:chOff x="182563" y="-14288"/>
            <a:chExt cx="8981178" cy="6880225"/>
          </a:xfrm>
        </p:grpSpPr>
        <p:sp>
          <p:nvSpPr>
            <p:cNvPr id="16" name="Retângulo 15"/>
            <p:cNvSpPr/>
            <p:nvPr/>
          </p:nvSpPr>
          <p:spPr bwMode="auto">
            <a:xfrm>
              <a:off x="8558903" y="-14288"/>
              <a:ext cx="604838" cy="6249988"/>
            </a:xfrm>
            <a:prstGeom prst="rect">
              <a:avLst/>
            </a:prstGeom>
            <a:solidFill>
              <a:srgbClr val="48183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pt-PT"/>
            </a:p>
          </p:txBody>
        </p:sp>
        <p:grpSp>
          <p:nvGrpSpPr>
            <p:cNvPr id="17" name="Grupo 6"/>
            <p:cNvGrpSpPr>
              <a:grpSpLocks/>
            </p:cNvGrpSpPr>
            <p:nvPr/>
          </p:nvGrpSpPr>
          <p:grpSpPr bwMode="auto">
            <a:xfrm rot="5400000" flipV="1">
              <a:off x="-2909272" y="3149197"/>
              <a:ext cx="6365332" cy="67888"/>
              <a:chOff x="9983" y="-11824009"/>
              <a:chExt cx="9312369" cy="97760"/>
            </a:xfrm>
          </p:grpSpPr>
          <p:sp>
            <p:nvSpPr>
              <p:cNvPr id="20" name="Retângulo 19"/>
              <p:cNvSpPr/>
              <p:nvPr/>
            </p:nvSpPr>
            <p:spPr>
              <a:xfrm>
                <a:off x="11612" y="-11823631"/>
                <a:ext cx="2949555" cy="54865"/>
              </a:xfrm>
              <a:prstGeom prst="rect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pt-PT"/>
              </a:p>
            </p:txBody>
          </p:sp>
          <p:sp>
            <p:nvSpPr>
              <p:cNvPr id="21" name="Retângulo 20"/>
              <p:cNvSpPr/>
              <p:nvPr/>
            </p:nvSpPr>
            <p:spPr>
              <a:xfrm>
                <a:off x="6372896" y="-11791626"/>
                <a:ext cx="2949555" cy="66294"/>
              </a:xfrm>
              <a:prstGeom prst="rect">
                <a:avLst/>
              </a:prstGeom>
              <a:solidFill>
                <a:srgbClr val="8E8E8E"/>
              </a:solidFill>
              <a:ln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pt-PT"/>
              </a:p>
            </p:txBody>
          </p:sp>
          <p:sp>
            <p:nvSpPr>
              <p:cNvPr id="22" name="Retângulo 21"/>
              <p:cNvSpPr/>
              <p:nvPr/>
            </p:nvSpPr>
            <p:spPr>
              <a:xfrm>
                <a:off x="3163223" y="-11800771"/>
                <a:ext cx="2949555" cy="52578"/>
              </a:xfrm>
              <a:prstGeom prst="rect">
                <a:avLst/>
              </a:prstGeom>
              <a:solidFill>
                <a:srgbClr val="481831"/>
              </a:solidFill>
              <a:ln>
                <a:solidFill>
                  <a:srgbClr val="48183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pt-PT"/>
              </a:p>
            </p:txBody>
          </p:sp>
        </p:grpSp>
        <p:sp>
          <p:nvSpPr>
            <p:cNvPr id="18" name="Retângulo 17"/>
            <p:cNvSpPr/>
            <p:nvPr/>
          </p:nvSpPr>
          <p:spPr bwMode="auto">
            <a:xfrm>
              <a:off x="182563" y="6415088"/>
              <a:ext cx="8407400" cy="276225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pt-PT" sz="1200" kern="0" spc="650" dirty="0">
                  <a:latin typeface="+mn-lt"/>
                  <a:cs typeface="+mn-cs"/>
                </a:rPr>
                <a:t>Literacias na escola: formar os parceiros da biblioteca</a:t>
              </a:r>
            </a:p>
          </p:txBody>
        </p:sp>
        <p:pic>
          <p:nvPicPr>
            <p:cNvPr id="19" name="Imagem 18"/>
            <p:cNvPicPr>
              <a:picLocks noChangeAspect="1"/>
            </p:cNvPicPr>
            <p:nvPr/>
          </p:nvPicPr>
          <p:blipFill rotWithShape="1">
            <a:blip r:embed="rId2"/>
            <a:srcRect r="6767"/>
            <a:stretch/>
          </p:blipFill>
          <p:spPr>
            <a:xfrm>
              <a:off x="8558903" y="6243637"/>
              <a:ext cx="604838" cy="622300"/>
            </a:xfrm>
            <a:prstGeom prst="rect">
              <a:avLst/>
            </a:prstGeom>
            <a:ln>
              <a:noFill/>
            </a:ln>
          </p:spPr>
        </p:pic>
      </p:grpSp>
    </p:spTree>
    <p:extLst>
      <p:ext uri="{BB962C8B-B14F-4D97-AF65-F5344CB8AC3E}">
        <p14:creationId xmlns:p14="http://schemas.microsoft.com/office/powerpoint/2010/main" val="29527578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442913" y="861391"/>
            <a:ext cx="7886700" cy="5382246"/>
          </a:xfrm>
        </p:spPr>
        <p:txBody>
          <a:bodyPr rtlCol="0">
            <a:normAutofit/>
          </a:bodyPr>
          <a:lstStyle/>
          <a:p>
            <a:pPr marL="355600" indent="-177800" algn="just">
              <a:lnSpc>
                <a:spcPct val="110000"/>
              </a:lnSpc>
              <a:spcBef>
                <a:spcPts val="1200"/>
              </a:spcBef>
              <a:spcAft>
                <a:spcPts val="1200"/>
              </a:spcAft>
              <a:buClr>
                <a:srgbClr val="481831"/>
              </a:buClr>
              <a:buSzPct val="80000"/>
              <a:buFont typeface="Wingdings" panose="05000000000000000000" pitchFamily="2" charset="2"/>
              <a:buChar char="§"/>
              <a:defRPr/>
            </a:pPr>
            <a:r>
              <a:rPr lang="pt-PT" sz="2200" dirty="0" smtClean="0">
                <a:solidFill>
                  <a:srgbClr val="481831"/>
                </a:solidFill>
              </a:rPr>
              <a:t>Indique a opção </a:t>
            </a:r>
            <a:r>
              <a:rPr lang="pt-PT" sz="2200" dirty="0">
                <a:solidFill>
                  <a:srgbClr val="481831"/>
                </a:solidFill>
              </a:rPr>
              <a:t>correta para referenciar um documento </a:t>
            </a:r>
            <a:r>
              <a:rPr lang="pt-PT" sz="2200" dirty="0" smtClean="0">
                <a:solidFill>
                  <a:srgbClr val="481831"/>
                </a:solidFill>
              </a:rPr>
              <a:t>livro com 8 autores:</a:t>
            </a:r>
            <a:endParaRPr lang="pt-PT" sz="2200" dirty="0">
              <a:solidFill>
                <a:srgbClr val="481831"/>
              </a:solidFill>
            </a:endParaRPr>
          </a:p>
          <a:p>
            <a:pPr marL="901700" indent="-342900" algn="just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Clr>
                <a:srgbClr val="481831"/>
              </a:buClr>
              <a:buSzPct val="80000"/>
              <a:buFont typeface="Wingdings" panose="05000000000000000000" pitchFamily="2" charset="2"/>
              <a:buChar char="q"/>
              <a:defRPr/>
            </a:pPr>
            <a:r>
              <a:rPr lang="pt-PT" sz="2200" dirty="0">
                <a:solidFill>
                  <a:srgbClr val="481831"/>
                </a:solidFill>
              </a:rPr>
              <a:t>Nobre, A., </a:t>
            </a:r>
            <a:r>
              <a:rPr lang="pt-PT" sz="2200" dirty="0" err="1" smtClean="0">
                <a:solidFill>
                  <a:srgbClr val="481831"/>
                </a:solidFill>
              </a:rPr>
              <a:t>et</a:t>
            </a:r>
            <a:r>
              <a:rPr lang="pt-PT" sz="2200" dirty="0" smtClean="0">
                <a:solidFill>
                  <a:srgbClr val="481831"/>
                </a:solidFill>
              </a:rPr>
              <a:t> </a:t>
            </a:r>
            <a:r>
              <a:rPr lang="pt-PT" sz="2200" dirty="0">
                <a:solidFill>
                  <a:srgbClr val="481831"/>
                </a:solidFill>
              </a:rPr>
              <a:t>al. (1984). </a:t>
            </a:r>
            <a:r>
              <a:rPr lang="pt-PT" sz="2200" i="1" dirty="0">
                <a:solidFill>
                  <a:srgbClr val="481831"/>
                </a:solidFill>
              </a:rPr>
              <a:t>Biologia funcional </a:t>
            </a:r>
            <a:r>
              <a:rPr lang="pt-PT" sz="2200" dirty="0">
                <a:solidFill>
                  <a:srgbClr val="481831"/>
                </a:solidFill>
              </a:rPr>
              <a:t>(2.ª ed.). Coimbra: Almedina.</a:t>
            </a:r>
          </a:p>
          <a:p>
            <a:pPr marL="901700" indent="-342900" algn="just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Clr>
                <a:srgbClr val="481831"/>
              </a:buClr>
              <a:buSzPct val="80000"/>
              <a:buFont typeface="Wingdings" panose="05000000000000000000" pitchFamily="2" charset="2"/>
              <a:buChar char="q"/>
              <a:defRPr/>
            </a:pPr>
            <a:r>
              <a:rPr lang="pt-PT" sz="2200" dirty="0">
                <a:solidFill>
                  <a:srgbClr val="481831"/>
                </a:solidFill>
              </a:rPr>
              <a:t>Nobre, A., Ferreira, F., Oliveira, F., Santos, R., Castro, M., Mendes, T. </a:t>
            </a:r>
            <a:r>
              <a:rPr lang="pt-PT" sz="2200" dirty="0" err="1">
                <a:solidFill>
                  <a:srgbClr val="481831"/>
                </a:solidFill>
              </a:rPr>
              <a:t>et</a:t>
            </a:r>
            <a:r>
              <a:rPr lang="pt-PT" sz="2200" dirty="0">
                <a:solidFill>
                  <a:srgbClr val="481831"/>
                </a:solidFill>
              </a:rPr>
              <a:t> al. (1984). </a:t>
            </a:r>
            <a:r>
              <a:rPr lang="pt-PT" sz="2200" i="1" dirty="0">
                <a:solidFill>
                  <a:srgbClr val="481831"/>
                </a:solidFill>
              </a:rPr>
              <a:t>Biologia funcional </a:t>
            </a:r>
            <a:r>
              <a:rPr lang="pt-PT" sz="2200" dirty="0">
                <a:solidFill>
                  <a:srgbClr val="481831"/>
                </a:solidFill>
              </a:rPr>
              <a:t>(2.ª ed.). Coimbra: Almedina.</a:t>
            </a:r>
          </a:p>
          <a:p>
            <a:pPr marL="901700" indent="-342900" algn="just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Clr>
                <a:srgbClr val="481831"/>
              </a:buClr>
              <a:buSzPct val="80000"/>
              <a:buFont typeface="Wingdings" panose="05000000000000000000" pitchFamily="2" charset="2"/>
              <a:buChar char="q"/>
              <a:defRPr/>
            </a:pPr>
            <a:r>
              <a:rPr lang="pt-PT" sz="2200" dirty="0">
                <a:solidFill>
                  <a:srgbClr val="481831"/>
                </a:solidFill>
              </a:rPr>
              <a:t>Nobre, A., Ferreira, F., Oliveira, F., </a:t>
            </a:r>
            <a:r>
              <a:rPr lang="pt-PT" sz="2200" dirty="0" err="1" smtClean="0">
                <a:solidFill>
                  <a:srgbClr val="481831"/>
                </a:solidFill>
              </a:rPr>
              <a:t>et</a:t>
            </a:r>
            <a:r>
              <a:rPr lang="pt-PT" sz="2200" dirty="0" smtClean="0">
                <a:solidFill>
                  <a:srgbClr val="481831"/>
                </a:solidFill>
              </a:rPr>
              <a:t> </a:t>
            </a:r>
            <a:r>
              <a:rPr lang="pt-PT" sz="2200" dirty="0">
                <a:solidFill>
                  <a:srgbClr val="481831"/>
                </a:solidFill>
              </a:rPr>
              <a:t>al. (1984). </a:t>
            </a:r>
            <a:r>
              <a:rPr lang="pt-PT" sz="2200" i="1" dirty="0">
                <a:solidFill>
                  <a:srgbClr val="481831"/>
                </a:solidFill>
              </a:rPr>
              <a:t>Biologia funcional</a:t>
            </a:r>
            <a:r>
              <a:rPr lang="pt-PT" sz="2200" dirty="0">
                <a:solidFill>
                  <a:srgbClr val="481831"/>
                </a:solidFill>
              </a:rPr>
              <a:t> (2.ª ed.). Coimbra: Almedina</a:t>
            </a:r>
            <a:r>
              <a:rPr lang="pt-PT" sz="2200" dirty="0" smtClean="0">
                <a:solidFill>
                  <a:srgbClr val="481831"/>
                </a:solidFill>
              </a:rPr>
              <a:t>.</a:t>
            </a:r>
          </a:p>
          <a:p>
            <a:pPr marL="355600" lvl="0" indent="-177800" algn="just">
              <a:lnSpc>
                <a:spcPct val="110000"/>
              </a:lnSpc>
              <a:spcBef>
                <a:spcPts val="1200"/>
              </a:spcBef>
              <a:spcAft>
                <a:spcPts val="1200"/>
              </a:spcAft>
              <a:buClr>
                <a:srgbClr val="481831"/>
              </a:buClr>
              <a:buSzPct val="80000"/>
              <a:buFont typeface="Wingdings" panose="05000000000000000000" pitchFamily="2" charset="2"/>
              <a:buChar char="§"/>
              <a:defRPr/>
            </a:pPr>
            <a:endParaRPr lang="pt-PT" sz="2200" dirty="0" smtClean="0"/>
          </a:p>
        </p:txBody>
      </p:sp>
      <p:sp>
        <p:nvSpPr>
          <p:cNvPr id="13" name="Retângulo 12"/>
          <p:cNvSpPr/>
          <p:nvPr/>
        </p:nvSpPr>
        <p:spPr>
          <a:xfrm>
            <a:off x="442913" y="-6350"/>
            <a:ext cx="8038769" cy="6718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defRPr/>
            </a:pPr>
            <a:r>
              <a:rPr lang="pt-PT" sz="2800" b="1" dirty="0" smtClean="0">
                <a:solidFill>
                  <a:srgbClr val="481831"/>
                </a:solidFill>
              </a:rPr>
              <a:t>Exercício 4</a:t>
            </a:r>
            <a:endParaRPr lang="pt-PT" sz="2800" b="1" dirty="0">
              <a:solidFill>
                <a:srgbClr val="481831"/>
              </a:solidFill>
            </a:endParaRPr>
          </a:p>
        </p:txBody>
      </p:sp>
      <p:grpSp>
        <p:nvGrpSpPr>
          <p:cNvPr id="14" name="Grupo 13"/>
          <p:cNvGrpSpPr/>
          <p:nvPr/>
        </p:nvGrpSpPr>
        <p:grpSpPr>
          <a:xfrm>
            <a:off x="182563" y="-14288"/>
            <a:ext cx="8981178" cy="6880225"/>
            <a:chOff x="182563" y="-14288"/>
            <a:chExt cx="8981178" cy="6880225"/>
          </a:xfrm>
        </p:grpSpPr>
        <p:sp>
          <p:nvSpPr>
            <p:cNvPr id="15" name="Retângulo 14"/>
            <p:cNvSpPr/>
            <p:nvPr/>
          </p:nvSpPr>
          <p:spPr bwMode="auto">
            <a:xfrm>
              <a:off x="8558903" y="-14288"/>
              <a:ext cx="604838" cy="6249988"/>
            </a:xfrm>
            <a:prstGeom prst="rect">
              <a:avLst/>
            </a:prstGeom>
            <a:solidFill>
              <a:srgbClr val="48183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pt-PT"/>
            </a:p>
          </p:txBody>
        </p:sp>
        <p:grpSp>
          <p:nvGrpSpPr>
            <p:cNvPr id="16" name="Grupo 6"/>
            <p:cNvGrpSpPr>
              <a:grpSpLocks/>
            </p:cNvGrpSpPr>
            <p:nvPr/>
          </p:nvGrpSpPr>
          <p:grpSpPr bwMode="auto">
            <a:xfrm rot="5400000" flipV="1">
              <a:off x="-2909272" y="3149197"/>
              <a:ext cx="6365332" cy="67888"/>
              <a:chOff x="9983" y="-11824009"/>
              <a:chExt cx="9312369" cy="97760"/>
            </a:xfrm>
          </p:grpSpPr>
          <p:sp>
            <p:nvSpPr>
              <p:cNvPr id="19" name="Retângulo 18"/>
              <p:cNvSpPr/>
              <p:nvPr/>
            </p:nvSpPr>
            <p:spPr>
              <a:xfrm>
                <a:off x="11612" y="-11823631"/>
                <a:ext cx="2949555" cy="54865"/>
              </a:xfrm>
              <a:prstGeom prst="rect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pt-PT"/>
              </a:p>
            </p:txBody>
          </p:sp>
          <p:sp>
            <p:nvSpPr>
              <p:cNvPr id="20" name="Retângulo 19"/>
              <p:cNvSpPr/>
              <p:nvPr/>
            </p:nvSpPr>
            <p:spPr>
              <a:xfrm>
                <a:off x="6372896" y="-11791626"/>
                <a:ext cx="2949555" cy="66294"/>
              </a:xfrm>
              <a:prstGeom prst="rect">
                <a:avLst/>
              </a:prstGeom>
              <a:solidFill>
                <a:srgbClr val="8E8E8E"/>
              </a:solidFill>
              <a:ln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pt-PT"/>
              </a:p>
            </p:txBody>
          </p:sp>
          <p:sp>
            <p:nvSpPr>
              <p:cNvPr id="21" name="Retângulo 20"/>
              <p:cNvSpPr/>
              <p:nvPr/>
            </p:nvSpPr>
            <p:spPr>
              <a:xfrm>
                <a:off x="3163223" y="-11800771"/>
                <a:ext cx="2949555" cy="52578"/>
              </a:xfrm>
              <a:prstGeom prst="rect">
                <a:avLst/>
              </a:prstGeom>
              <a:solidFill>
                <a:srgbClr val="481831"/>
              </a:solidFill>
              <a:ln>
                <a:solidFill>
                  <a:srgbClr val="48183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pt-PT"/>
              </a:p>
            </p:txBody>
          </p:sp>
        </p:grpSp>
        <p:sp>
          <p:nvSpPr>
            <p:cNvPr id="17" name="Retângulo 16"/>
            <p:cNvSpPr/>
            <p:nvPr/>
          </p:nvSpPr>
          <p:spPr bwMode="auto">
            <a:xfrm>
              <a:off x="182563" y="6415088"/>
              <a:ext cx="8407400" cy="276225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pt-PT" sz="1200" kern="0" spc="650" dirty="0">
                  <a:latin typeface="+mn-lt"/>
                  <a:cs typeface="+mn-cs"/>
                </a:rPr>
                <a:t>Literacias na escola: formar os parceiros da biblioteca</a:t>
              </a:r>
            </a:p>
          </p:txBody>
        </p:sp>
        <p:pic>
          <p:nvPicPr>
            <p:cNvPr id="18" name="Imagem 17"/>
            <p:cNvPicPr>
              <a:picLocks noChangeAspect="1"/>
            </p:cNvPicPr>
            <p:nvPr/>
          </p:nvPicPr>
          <p:blipFill rotWithShape="1">
            <a:blip r:embed="rId2"/>
            <a:srcRect r="6767"/>
            <a:stretch/>
          </p:blipFill>
          <p:spPr>
            <a:xfrm>
              <a:off x="8558903" y="6243637"/>
              <a:ext cx="604838" cy="622300"/>
            </a:xfrm>
            <a:prstGeom prst="rect">
              <a:avLst/>
            </a:prstGeom>
            <a:ln>
              <a:noFill/>
            </a:ln>
          </p:spPr>
        </p:pic>
      </p:grpSp>
    </p:spTree>
    <p:extLst>
      <p:ext uri="{BB962C8B-B14F-4D97-AF65-F5344CB8AC3E}">
        <p14:creationId xmlns:p14="http://schemas.microsoft.com/office/powerpoint/2010/main" val="6877425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o Office">
  <a:themeElements>
    <a:clrScheme name="Tema do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o 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o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Tema do Office">
  <a:themeElements>
    <a:clrScheme name="Personalizado 24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660066"/>
      </a:hlink>
      <a:folHlink>
        <a:srgbClr val="954F72"/>
      </a:folHlink>
    </a:clrScheme>
    <a:fontScheme name="Tema do 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o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1371</TotalTime>
  <Words>1879</Words>
  <Application>Microsoft Office PowerPoint</Application>
  <PresentationFormat>Apresentação no Ecrã (4:3)</PresentationFormat>
  <Paragraphs>174</Paragraphs>
  <Slides>24</Slides>
  <Notes>1</Notes>
  <HiddenSlides>0</HiddenSlides>
  <MMClips>0</MMClips>
  <ScaleCrop>false</ScaleCrop>
  <HeadingPairs>
    <vt:vector size="6" baseType="variant">
      <vt:variant>
        <vt:lpstr>Tipos de letra usados</vt:lpstr>
      </vt:variant>
      <vt:variant>
        <vt:i4>6</vt:i4>
      </vt:variant>
      <vt:variant>
        <vt:lpstr>Tema</vt:lpstr>
      </vt:variant>
      <vt:variant>
        <vt:i4>2</vt:i4>
      </vt:variant>
      <vt:variant>
        <vt:lpstr>Títulos dos diapositivos</vt:lpstr>
      </vt:variant>
      <vt:variant>
        <vt:i4>24</vt:i4>
      </vt:variant>
    </vt:vector>
  </HeadingPairs>
  <TitlesOfParts>
    <vt:vector size="32" baseType="lpstr">
      <vt:lpstr>Arial</vt:lpstr>
      <vt:lpstr>Calibri</vt:lpstr>
      <vt:lpstr>Calibri Light</vt:lpstr>
      <vt:lpstr>Helvetica</vt:lpstr>
      <vt:lpstr>Times New Roman</vt:lpstr>
      <vt:lpstr>Wingdings</vt:lpstr>
      <vt:lpstr>Tema do Office</vt:lpstr>
      <vt:lpstr>1_Tema do Office</vt:lpstr>
      <vt:lpstr>O aprendiz de investigador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Company>Hewlett-Packard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Referências bibliográficas</dc:title>
  <dc:creator>Graça</dc:creator>
  <cp:lastModifiedBy>Graça Silva</cp:lastModifiedBy>
  <cp:revision>158</cp:revision>
  <dcterms:created xsi:type="dcterms:W3CDTF">2014-01-18T09:26:29Z</dcterms:created>
  <dcterms:modified xsi:type="dcterms:W3CDTF">2017-02-03T15:29:20Z</dcterms:modified>
</cp:coreProperties>
</file>