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311" r:id="rId2"/>
    <p:sldId id="279" r:id="rId3"/>
    <p:sldId id="310" r:id="rId4"/>
    <p:sldId id="337" r:id="rId5"/>
    <p:sldId id="332" r:id="rId6"/>
    <p:sldId id="333" r:id="rId7"/>
    <p:sldId id="334" r:id="rId8"/>
    <p:sldId id="335" r:id="rId9"/>
    <p:sldId id="336" r:id="rId10"/>
    <p:sldId id="338" r:id="rId11"/>
    <p:sldId id="341" r:id="rId12"/>
    <p:sldId id="339" r:id="rId13"/>
    <p:sldId id="350" r:id="rId14"/>
    <p:sldId id="345" r:id="rId15"/>
    <p:sldId id="346" r:id="rId16"/>
    <p:sldId id="347" r:id="rId17"/>
    <p:sldId id="348" r:id="rId18"/>
    <p:sldId id="349" r:id="rId19"/>
    <p:sldId id="351" r:id="rId20"/>
    <p:sldId id="352" r:id="rId21"/>
    <p:sldId id="353" r:id="rId22"/>
    <p:sldId id="354" r:id="rId23"/>
    <p:sldId id="355" r:id="rId24"/>
    <p:sldId id="356" r:id="rId25"/>
    <p:sldId id="357" r:id="rId26"/>
    <p:sldId id="278" r:id="rId27"/>
    <p:sldId id="303" r:id="rId28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raça" initials="G" lastIdx="5" clrIdx="0">
    <p:extLst/>
  </p:cmAuthor>
  <p:cmAuthor id="2" name="Isabel" initials="I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A003D"/>
    <a:srgbClr val="481831"/>
    <a:srgbClr val="F2F2F2"/>
    <a:srgbClr val="FBFBFB"/>
    <a:srgbClr val="FFEBF5"/>
    <a:srgbClr val="A9A9A9"/>
    <a:srgbClr val="8E8E8E"/>
    <a:srgbClr val="660033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126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E54154-DAFD-4118-B86B-28F6DAB81031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9AB10C-F6D7-489E-8BFD-AF7D159CCB8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56607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9AB10C-F6D7-489E-8BFD-AF7D159CCB85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207868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28036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33298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20596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9730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79124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63990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59624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17007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85357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58875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17065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63912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7.jpe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11" Type="http://schemas.microsoft.com/office/2007/relationships/hdphoto" Target="../media/hdphoto4.wdp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microsoft.com/office/2007/relationships/hdphoto" Target="../media/hdphoto1.wdp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microsoft.com/office/2007/relationships/hdphoto" Target="../media/hdphoto8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4.xml"/><Relationship Id="rId7" Type="http://schemas.openxmlformats.org/officeDocument/2006/relationships/slide" Target="slide2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5" Type="http://schemas.openxmlformats.org/officeDocument/2006/relationships/slide" Target="slide12.xml"/><Relationship Id="rId4" Type="http://schemas.openxmlformats.org/officeDocument/2006/relationships/slide" Target="slide10.xml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microsoft.com/office/2007/relationships/hdphoto" Target="../media/hdphoto9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0.wdp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20.png"/><Relationship Id="rId18" Type="http://schemas.openxmlformats.org/officeDocument/2006/relationships/image" Target="../media/image25.jpeg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hyperlink" Target="http://creativecommons.org/licenses/by-nc-nd/4.0/deed.pt_PT" TargetMode="External"/><Relationship Id="rId17" Type="http://schemas.openxmlformats.org/officeDocument/2006/relationships/image" Target="../media/image24.jpeg"/><Relationship Id="rId2" Type="http://schemas.openxmlformats.org/officeDocument/2006/relationships/image" Target="../media/image1.png"/><Relationship Id="rId16" Type="http://schemas.openxmlformats.org/officeDocument/2006/relationships/image" Target="../media/image23.jpeg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6.png"/><Relationship Id="rId5" Type="http://schemas.microsoft.com/office/2007/relationships/hdphoto" Target="../media/hdphoto2.wdp"/><Relationship Id="rId15" Type="http://schemas.openxmlformats.org/officeDocument/2006/relationships/image" Target="../media/image22.png"/><Relationship Id="rId10" Type="http://schemas.microsoft.com/office/2007/relationships/hdphoto" Target="../media/hdphoto4.wdp"/><Relationship Id="rId19" Type="http://schemas.openxmlformats.org/officeDocument/2006/relationships/image" Target="../media/image26.jpeg"/><Relationship Id="rId4" Type="http://schemas.openxmlformats.org/officeDocument/2006/relationships/image" Target="../media/image2.png"/><Relationship Id="rId9" Type="http://schemas.openxmlformats.org/officeDocument/2006/relationships/image" Target="../media/image5.png"/><Relationship Id="rId1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microsoft.com/office/2007/relationships/hdphoto" Target="../media/hdphoto6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" y="1452407"/>
            <a:ext cx="9143998" cy="895350"/>
          </a:xfrm>
        </p:spPr>
        <p:txBody>
          <a:bodyPr>
            <a:noAutofit/>
          </a:bodyPr>
          <a:lstStyle/>
          <a:p>
            <a:r>
              <a:rPr lang="pt-PT" sz="4000" b="1" dirty="0" smtClean="0">
                <a:solidFill>
                  <a:srgbClr val="481831"/>
                </a:solidFill>
                <a:latin typeface="+mn-lt"/>
              </a:rPr>
              <a:t>O aprendiz de investigador</a:t>
            </a:r>
            <a:endParaRPr lang="pt-PT" sz="3800" b="1" dirty="0">
              <a:solidFill>
                <a:srgbClr val="481831"/>
              </a:solidFill>
              <a:latin typeface="+mn-lt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2403223"/>
            <a:ext cx="9143999" cy="980824"/>
          </a:xfrm>
        </p:spPr>
        <p:txBody>
          <a:bodyPr>
            <a:noAutofit/>
          </a:bodyPr>
          <a:lstStyle/>
          <a:p>
            <a:r>
              <a:rPr lang="pt-PT" sz="3200" dirty="0" smtClean="0"/>
              <a:t>Apresentar os resultados de uma investigação</a:t>
            </a:r>
          </a:p>
          <a:p>
            <a:r>
              <a:rPr lang="pt-PT" sz="2800" b="1" dirty="0" smtClean="0"/>
              <a:t>Trabalho em texto</a:t>
            </a:r>
            <a:endParaRPr lang="pt-PT" sz="2800" b="1" dirty="0"/>
          </a:p>
        </p:txBody>
      </p:sp>
      <p:grpSp>
        <p:nvGrpSpPr>
          <p:cNvPr id="9" name="Grupo 8"/>
          <p:cNvGrpSpPr/>
          <p:nvPr/>
        </p:nvGrpSpPr>
        <p:grpSpPr>
          <a:xfrm>
            <a:off x="0" y="234950"/>
            <a:ext cx="9144001" cy="6699250"/>
            <a:chOff x="0" y="234950"/>
            <a:chExt cx="9144001" cy="6699250"/>
          </a:xfrm>
        </p:grpSpPr>
        <p:sp>
          <p:nvSpPr>
            <p:cNvPr id="4" name="Retângulo 3"/>
            <p:cNvSpPr/>
            <p:nvPr/>
          </p:nvSpPr>
          <p:spPr>
            <a:xfrm>
              <a:off x="0" y="4051300"/>
              <a:ext cx="9144000" cy="2882900"/>
            </a:xfrm>
            <a:prstGeom prst="rect">
              <a:avLst/>
            </a:prstGeom>
            <a:solidFill>
              <a:srgbClr val="481831"/>
            </a:solidFill>
            <a:ln>
              <a:solidFill>
                <a:srgbClr val="66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3" name="Retângulo 12"/>
            <p:cNvSpPr/>
            <p:nvPr/>
          </p:nvSpPr>
          <p:spPr>
            <a:xfrm>
              <a:off x="1" y="5154715"/>
              <a:ext cx="914400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PT" sz="1600" kern="100" spc="600" dirty="0">
                  <a:solidFill>
                    <a:schemeClr val="bg1">
                      <a:lumMod val="85000"/>
                    </a:schemeClr>
                  </a:solidFill>
                </a:rPr>
                <a:t>Literacias na escola: formar os parceiros da biblioteca</a:t>
              </a:r>
            </a:p>
          </p:txBody>
        </p:sp>
        <p:grpSp>
          <p:nvGrpSpPr>
            <p:cNvPr id="21" name="Grupo 20"/>
            <p:cNvGrpSpPr/>
            <p:nvPr/>
          </p:nvGrpSpPr>
          <p:grpSpPr>
            <a:xfrm>
              <a:off x="0" y="234950"/>
              <a:ext cx="9143999" cy="65840"/>
              <a:chOff x="0" y="234950"/>
              <a:chExt cx="9143999" cy="65840"/>
            </a:xfrm>
          </p:grpSpPr>
          <p:sp>
            <p:nvSpPr>
              <p:cNvPr id="14" name="Retângulo 13"/>
              <p:cNvSpPr/>
              <p:nvPr/>
            </p:nvSpPr>
            <p:spPr>
              <a:xfrm>
                <a:off x="0" y="246921"/>
                <a:ext cx="2949620" cy="53869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7" name="Retângulo 16"/>
              <p:cNvSpPr/>
              <p:nvPr/>
            </p:nvSpPr>
            <p:spPr>
              <a:xfrm>
                <a:off x="6194379" y="234950"/>
                <a:ext cx="2949620" cy="65840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8" name="Retângulo 17"/>
              <p:cNvSpPr/>
              <p:nvPr/>
            </p:nvSpPr>
            <p:spPr>
              <a:xfrm>
                <a:off x="3097189" y="246921"/>
                <a:ext cx="2949620" cy="53869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</p:grpSp>
        <p:grpSp>
          <p:nvGrpSpPr>
            <p:cNvPr id="15" name="Grupo 14"/>
            <p:cNvGrpSpPr/>
            <p:nvPr/>
          </p:nvGrpSpPr>
          <p:grpSpPr>
            <a:xfrm>
              <a:off x="339047" y="5715913"/>
              <a:ext cx="8422237" cy="1006330"/>
              <a:chOff x="339047" y="5715913"/>
              <a:chExt cx="8422237" cy="1006330"/>
            </a:xfrm>
          </p:grpSpPr>
          <p:pic>
            <p:nvPicPr>
              <p:cNvPr id="8" name="Imagem 7"/>
              <p:cNvPicPr preferRelativeResize="0">
                <a:picLocks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-736" r="23364" b="7890"/>
              <a:stretch/>
            </p:blipFill>
            <p:spPr>
              <a:xfrm>
                <a:off x="7681284" y="5715913"/>
                <a:ext cx="1080000" cy="982800"/>
              </a:xfrm>
              <a:prstGeom prst="rect">
                <a:avLst/>
              </a:prstGeom>
            </p:spPr>
          </p:pic>
          <p:pic>
            <p:nvPicPr>
              <p:cNvPr id="11" name="Imagem 10"/>
              <p:cNvPicPr preferRelativeResize="0">
                <a:picLocks/>
              </p:cNvPicPr>
              <p:nvPr/>
            </p:nvPicPr>
            <p:blipFill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583" r="7870"/>
              <a:stretch/>
            </p:blipFill>
            <p:spPr>
              <a:xfrm>
                <a:off x="1790973" y="5715913"/>
                <a:ext cx="1080000" cy="982800"/>
              </a:xfrm>
              <a:prstGeom prst="rect">
                <a:avLst/>
              </a:prstGeom>
            </p:spPr>
          </p:pic>
          <p:pic>
            <p:nvPicPr>
              <p:cNvPr id="26" name="Imagem 25"/>
              <p:cNvPicPr>
                <a:picLocks noChangeAspect="1"/>
              </p:cNvPicPr>
              <p:nvPr/>
            </p:nvPicPr>
            <p:blipFill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339047" y="5716908"/>
                <a:ext cx="1080000" cy="981818"/>
              </a:xfrm>
              <a:prstGeom prst="rect">
                <a:avLst/>
              </a:prstGeom>
            </p:spPr>
          </p:pic>
          <p:pic>
            <p:nvPicPr>
              <p:cNvPr id="32" name="Imagem 31"/>
              <p:cNvPicPr preferRelativeResize="0">
                <a:picLocks/>
              </p:cNvPicPr>
              <p:nvPr/>
            </p:nvPicPr>
            <p:blipFill rotWithShape="1">
              <a:blip r:embed="rId9"/>
              <a:srcRect t="1487" b="10755"/>
              <a:stretch/>
            </p:blipFill>
            <p:spPr>
              <a:xfrm>
                <a:off x="4768892" y="5739443"/>
                <a:ext cx="1080000" cy="982800"/>
              </a:xfrm>
              <a:prstGeom prst="rect">
                <a:avLst/>
              </a:prstGeom>
            </p:spPr>
          </p:pic>
          <p:pic>
            <p:nvPicPr>
              <p:cNvPr id="6" name="Imagem 5"/>
              <p:cNvPicPr preferRelativeResize="0">
                <a:picLocks/>
              </p:cNvPicPr>
              <p:nvPr/>
            </p:nvPicPr>
            <p:blipFill rotWithShape="1"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rightnessContrast bright="-20000" contrast="40000"/>
                        </a14:imgEffect>
                      </a14:imgLayer>
                    </a14:imgProps>
                  </a:ext>
                </a:extLst>
              </a:blip>
              <a:srcRect l="-1" t="28399" r="59004" b="14363"/>
              <a:stretch/>
            </p:blipFill>
            <p:spPr>
              <a:xfrm>
                <a:off x="6225088" y="5715913"/>
                <a:ext cx="1080000" cy="982800"/>
              </a:xfrm>
              <a:prstGeom prst="rect">
                <a:avLst/>
              </a:prstGeom>
            </p:spPr>
          </p:pic>
          <p:pic>
            <p:nvPicPr>
              <p:cNvPr id="12" name="Imagem 11"/>
              <p:cNvPicPr preferRelativeResize="0">
                <a:picLocks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282068" y="5722334"/>
                <a:ext cx="1080000" cy="982800"/>
              </a:xfrm>
              <a:prstGeom prst="rect">
                <a:avLst/>
              </a:prstGeom>
            </p:spPr>
          </p:pic>
        </p:grpSp>
      </p:grpSp>
      <p:sp>
        <p:nvSpPr>
          <p:cNvPr id="19" name="Retângulo 18"/>
          <p:cNvSpPr/>
          <p:nvPr/>
        </p:nvSpPr>
        <p:spPr>
          <a:xfrm>
            <a:off x="6225089" y="3478702"/>
            <a:ext cx="25794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ensino secundário</a:t>
            </a:r>
          </a:p>
        </p:txBody>
      </p:sp>
      <p:pic>
        <p:nvPicPr>
          <p:cNvPr id="20" name="Imagem 19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7091" y="355937"/>
            <a:ext cx="1327296" cy="1327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00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44844" y="1486894"/>
            <a:ext cx="2857500" cy="4318000"/>
          </a:xfrm>
          <a:prstGeom prst="rect">
            <a:avLst/>
          </a:prstGeom>
          <a:noFill/>
        </p:spPr>
      </p:pic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872282" y="758604"/>
            <a:ext cx="3076866" cy="383997"/>
          </a:xfrm>
        </p:spPr>
        <p:txBody>
          <a:bodyPr rtlCol="0"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1800" dirty="0" smtClean="0"/>
              <a:t>folhas </a:t>
            </a:r>
            <a:r>
              <a:rPr lang="pt-PT" sz="1800" dirty="0"/>
              <a:t>lisas e em formato </a:t>
            </a:r>
            <a:r>
              <a:rPr lang="pt-PT" sz="1800" dirty="0" smtClean="0"/>
              <a:t>A4</a:t>
            </a:r>
            <a:endParaRPr lang="pt-PT" sz="18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-6350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defRPr/>
            </a:pPr>
            <a:r>
              <a:rPr lang="pt-PT" sz="2800" b="1" dirty="0"/>
              <a:t>A </a:t>
            </a:r>
            <a:r>
              <a:rPr lang="pt-PT" sz="2800" b="1" dirty="0" smtClean="0"/>
              <a:t>mancha </a:t>
            </a:r>
            <a:r>
              <a:rPr lang="pt-PT" sz="2800" b="1" dirty="0"/>
              <a:t>de </a:t>
            </a:r>
            <a:r>
              <a:rPr lang="pt-PT" sz="2800" b="1" dirty="0" smtClean="0"/>
              <a:t>texto</a:t>
            </a:r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3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3" name="Marcador de Posição de Conteúdo 2"/>
          <p:cNvSpPr txBox="1">
            <a:spLocks/>
          </p:cNvSpPr>
          <p:nvPr/>
        </p:nvSpPr>
        <p:spPr>
          <a:xfrm>
            <a:off x="531576" y="3498814"/>
            <a:ext cx="2132863" cy="2306080"/>
          </a:xfrm>
          <a:prstGeom prst="rect">
            <a:avLst/>
          </a:prstGeom>
          <a:ln>
            <a:solidFill>
              <a:srgbClr val="481831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1200"/>
              </a:spcBef>
              <a:buClr>
                <a:srgbClr val="481831"/>
              </a:buClr>
              <a:buSzPct val="80000"/>
              <a:buNone/>
              <a:defRPr/>
            </a:pPr>
            <a:r>
              <a:rPr lang="pt-PT" sz="1800" b="1" dirty="0" smtClean="0"/>
              <a:t>Letra:</a:t>
            </a:r>
          </a:p>
          <a:p>
            <a:pPr marL="93663" indent="-93663" algn="just">
              <a:lnSpc>
                <a:spcPct val="120000"/>
              </a:lnSpc>
              <a:spcBef>
                <a:spcPts val="0"/>
              </a:spcBef>
              <a:buClr>
                <a:srgbClr val="481831"/>
              </a:buClr>
              <a:buSzPct val="80000"/>
              <a:defRPr/>
            </a:pPr>
            <a:r>
              <a:rPr lang="pt-PT" sz="1800" dirty="0" smtClean="0">
                <a:solidFill>
                  <a:srgbClr val="481831"/>
                </a:solidFill>
              </a:rPr>
              <a:t> </a:t>
            </a:r>
            <a:r>
              <a:rPr lang="pt-PT" sz="1800" b="1" dirty="0" err="1" smtClean="0">
                <a:solidFill>
                  <a:srgbClr val="481831"/>
                </a:solidFill>
              </a:rPr>
              <a:t>Arial</a:t>
            </a:r>
            <a:endParaRPr lang="pt-PT" sz="1800" b="1" dirty="0" smtClean="0">
              <a:solidFill>
                <a:srgbClr val="481831"/>
              </a:solidFill>
            </a:endParaRPr>
          </a:p>
          <a:p>
            <a:pPr marL="93663" indent="-93663" algn="just">
              <a:lnSpc>
                <a:spcPct val="120000"/>
              </a:lnSpc>
              <a:spcBef>
                <a:spcPts val="0"/>
              </a:spcBef>
              <a:buClr>
                <a:srgbClr val="481831"/>
              </a:buClr>
              <a:buSzPct val="80000"/>
              <a:defRPr/>
            </a:pPr>
            <a:r>
              <a:rPr lang="pt-PT" sz="1800" b="1" dirty="0" smtClean="0">
                <a:solidFill>
                  <a:srgbClr val="4818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Times New </a:t>
            </a:r>
            <a:r>
              <a:rPr lang="pt-PT" sz="1800" b="1" dirty="0" err="1" smtClean="0">
                <a:solidFill>
                  <a:srgbClr val="4818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Roman</a:t>
            </a:r>
            <a:endParaRPr lang="pt-PT" sz="1800" b="1" dirty="0" smtClean="0">
              <a:solidFill>
                <a:srgbClr val="48183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Clr>
                <a:srgbClr val="481831"/>
              </a:buClr>
              <a:buSzPct val="80000"/>
              <a:buNone/>
              <a:defRPr/>
            </a:pPr>
            <a:endParaRPr lang="pt-PT" sz="800" i="1" dirty="0" smtClean="0"/>
          </a:p>
          <a:p>
            <a:pPr marL="0" indent="0" algn="ctr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1600" dirty="0" smtClean="0"/>
              <a:t>o mesmo tipo de letra deve ser usado em todo o trabalho</a:t>
            </a:r>
          </a:p>
        </p:txBody>
      </p:sp>
      <p:sp>
        <p:nvSpPr>
          <p:cNvPr id="25" name="Marcador de Posição de Conteúdo 2"/>
          <p:cNvSpPr txBox="1">
            <a:spLocks/>
          </p:cNvSpPr>
          <p:nvPr/>
        </p:nvSpPr>
        <p:spPr>
          <a:xfrm>
            <a:off x="569387" y="1486894"/>
            <a:ext cx="1648858" cy="11902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None/>
              <a:defRPr/>
            </a:pPr>
            <a:endParaRPr lang="pt-PT" sz="1800" dirty="0" smtClean="0"/>
          </a:p>
        </p:txBody>
      </p:sp>
      <p:sp>
        <p:nvSpPr>
          <p:cNvPr id="31" name="Retângulo 30"/>
          <p:cNvSpPr/>
          <p:nvPr/>
        </p:nvSpPr>
        <p:spPr>
          <a:xfrm>
            <a:off x="3301382" y="1775724"/>
            <a:ext cx="2099649" cy="3924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2563"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r>
              <a:rPr lang="pt-PT" sz="600" dirty="0">
                <a:latin typeface="Arial" panose="020B0604020202020204" pitchFamily="34" charset="0"/>
                <a:cs typeface="Arial" panose="020B0604020202020204" pitchFamily="34" charset="0"/>
              </a:rPr>
              <a:t>Num mundo marcado pela proliferação da informação e por rápidas transformações tecnológicas, torna-se cada vez mais importante que consigas transformar a informação em conhecimento e mobilizá-lo de forma útil e flexível.</a:t>
            </a:r>
          </a:p>
          <a:p>
            <a:pPr indent="182563"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r>
              <a:rPr lang="pt-PT" sz="600" dirty="0">
                <a:latin typeface="Arial" panose="020B0604020202020204" pitchFamily="34" charset="0"/>
                <a:cs typeface="Arial" panose="020B0604020202020204" pitchFamily="34" charset="0"/>
              </a:rPr>
              <a:t>Reconhecendo o papel crucial que o sistema educativo deve desempenhar na preparação dos alunos para esta realidade, as equipas das bibliotecas escolares dos agrupamentos de escolas do concelho de Cantanhede iniciaram a produção de um conjunto de Guias de apoio ao trabalho autónomo dos alunos ao nível das competências nas literacias da informação e digital</a:t>
            </a:r>
            <a:r>
              <a:rPr lang="pt-PT" sz="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indent="182563"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r>
              <a:rPr lang="pt-PT" sz="600" dirty="0" smtClean="0">
                <a:latin typeface="Arial" panose="020B0604020202020204" pitchFamily="34" charset="0"/>
                <a:cs typeface="Arial" panose="020B0604020202020204" pitchFamily="34" charset="0"/>
              </a:rPr>
              <a:t>Estes Guias estão organizados por temáticas e anos de escolaridade e têm por base a análise do referencial de formação Aprender com Biblioteca Escolar da RBE para os domínios das literacias da informação e digital e das metas curriculares e de aprendizagem.</a:t>
            </a:r>
          </a:p>
          <a:p>
            <a:pPr indent="182563"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r>
              <a:rPr lang="pt-PT" sz="600" dirty="0">
                <a:latin typeface="Arial" panose="020B0604020202020204" pitchFamily="34" charset="0"/>
                <a:cs typeface="Arial" panose="020B0604020202020204" pitchFamily="34" charset="0"/>
              </a:rPr>
              <a:t>Com estas publicações, pretendemos disponibilizar-te ferramentas que te apoiem na elaboração dos mais variados trabalhos escolares e que te permitam, adquirir conhecimentos, de modo consistente e gradualmente mais amplo, </a:t>
            </a:r>
            <a:r>
              <a:rPr lang="pt-PT" sz="600" dirty="0" smtClean="0">
                <a:latin typeface="Arial" panose="020B0604020202020204" pitchFamily="34" charset="0"/>
                <a:cs typeface="Arial" panose="020B0604020202020204" pitchFamily="34" charset="0"/>
              </a:rPr>
              <a:t>bem como desenvolver  hábitos de  trabalho  que serão </a:t>
            </a:r>
            <a:r>
              <a:rPr lang="pt-PT" sz="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fundamen</a:t>
            </a:r>
            <a:r>
              <a:rPr lang="pt-PT" sz="6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pt-PT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Nota de aviso com Linha 1 27"/>
          <p:cNvSpPr/>
          <p:nvPr/>
        </p:nvSpPr>
        <p:spPr>
          <a:xfrm>
            <a:off x="5882748" y="998083"/>
            <a:ext cx="2495751" cy="543486"/>
          </a:xfrm>
          <a:prstGeom prst="borderCallout1">
            <a:avLst>
              <a:gd name="adj1" fmla="val 49743"/>
              <a:gd name="adj2" fmla="val -3512"/>
              <a:gd name="adj3" fmla="val 119141"/>
              <a:gd name="adj4" fmla="val -25317"/>
            </a:avLst>
          </a:prstGeom>
          <a:noFill/>
          <a:ln>
            <a:solidFill>
              <a:srgbClr val="8E8E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481831"/>
              </a:buClr>
              <a:buSzPct val="80000"/>
              <a:defRPr/>
            </a:pPr>
            <a:r>
              <a:rPr lang="pt-PT" dirty="0">
                <a:solidFill>
                  <a:schemeClr val="bg1">
                    <a:lumMod val="50000"/>
                  </a:schemeClr>
                </a:solidFill>
              </a:rPr>
              <a:t>margens entre </a:t>
            </a:r>
            <a:r>
              <a:rPr lang="pt-PT" b="1" dirty="0">
                <a:solidFill>
                  <a:srgbClr val="7A003D"/>
                </a:solidFill>
              </a:rPr>
              <a:t>2</a:t>
            </a:r>
            <a:r>
              <a:rPr lang="pt-PT" dirty="0">
                <a:solidFill>
                  <a:schemeClr val="bg1">
                    <a:lumMod val="50000"/>
                  </a:schemeClr>
                </a:solidFill>
              </a:rPr>
              <a:t> e </a:t>
            </a:r>
            <a:r>
              <a:rPr lang="pt-PT" b="1" dirty="0">
                <a:solidFill>
                  <a:srgbClr val="7A003D"/>
                </a:solidFill>
              </a:rPr>
              <a:t>3 cm</a:t>
            </a:r>
          </a:p>
        </p:txBody>
      </p:sp>
      <p:sp>
        <p:nvSpPr>
          <p:cNvPr id="33" name="Nota de aviso com Linha 1 32"/>
          <p:cNvSpPr/>
          <p:nvPr/>
        </p:nvSpPr>
        <p:spPr>
          <a:xfrm>
            <a:off x="531576" y="1421233"/>
            <a:ext cx="1786403" cy="1009083"/>
          </a:xfrm>
          <a:prstGeom prst="borderCallout1">
            <a:avLst>
              <a:gd name="adj1" fmla="val 52978"/>
              <a:gd name="adj2" fmla="val 105240"/>
              <a:gd name="adj3" fmla="val 100394"/>
              <a:gd name="adj4" fmla="val 140669"/>
            </a:avLst>
          </a:prstGeom>
          <a:noFill/>
          <a:ln>
            <a:solidFill>
              <a:srgbClr val="8E8E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defRPr/>
            </a:pPr>
            <a:r>
              <a:rPr lang="pt-PT" dirty="0">
                <a:solidFill>
                  <a:schemeClr val="bg1">
                    <a:lumMod val="50000"/>
                  </a:schemeClr>
                </a:solidFill>
              </a:rPr>
              <a:t>mais larga para permitir a encadernação</a:t>
            </a:r>
          </a:p>
        </p:txBody>
      </p:sp>
      <p:sp>
        <p:nvSpPr>
          <p:cNvPr id="34" name="Nota de aviso com Linha 1 33"/>
          <p:cNvSpPr/>
          <p:nvPr/>
        </p:nvSpPr>
        <p:spPr>
          <a:xfrm>
            <a:off x="5942435" y="3731544"/>
            <a:ext cx="2436063" cy="1629175"/>
          </a:xfrm>
          <a:prstGeom prst="borderCallout1">
            <a:avLst>
              <a:gd name="adj1" fmla="val 31585"/>
              <a:gd name="adj2" fmla="val -5923"/>
              <a:gd name="adj3" fmla="val 49178"/>
              <a:gd name="adj4" fmla="val -32548"/>
            </a:avLst>
          </a:prstGeom>
          <a:noFill/>
          <a:ln>
            <a:solidFill>
              <a:srgbClr val="8E8E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defRPr/>
            </a:pPr>
            <a:r>
              <a:rPr lang="pt-PT" dirty="0">
                <a:solidFill>
                  <a:schemeClr val="bg1">
                    <a:lumMod val="50000"/>
                  </a:schemeClr>
                </a:solidFill>
              </a:rPr>
              <a:t>pode aumentar ligeiramente quando há mudança de parágrafo ou capítulo</a:t>
            </a:r>
          </a:p>
        </p:txBody>
      </p:sp>
      <p:sp>
        <p:nvSpPr>
          <p:cNvPr id="35" name="Nota de aviso com Linha 1 34"/>
          <p:cNvSpPr/>
          <p:nvPr/>
        </p:nvSpPr>
        <p:spPr>
          <a:xfrm>
            <a:off x="5911244" y="2133688"/>
            <a:ext cx="2467255" cy="543486"/>
          </a:xfrm>
          <a:prstGeom prst="borderCallout1">
            <a:avLst>
              <a:gd name="adj1" fmla="val 47529"/>
              <a:gd name="adj2" fmla="val -4959"/>
              <a:gd name="adj3" fmla="val 112500"/>
              <a:gd name="adj4" fmla="val -36405"/>
            </a:avLst>
          </a:prstGeom>
          <a:noFill/>
          <a:ln>
            <a:solidFill>
              <a:srgbClr val="8E8E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defRPr/>
            </a:pPr>
            <a:r>
              <a:rPr lang="pt-PT" dirty="0">
                <a:solidFill>
                  <a:schemeClr val="bg1">
                    <a:lumMod val="50000"/>
                  </a:schemeClr>
                </a:solidFill>
              </a:rPr>
              <a:t>espaçamento entre linhas de “</a:t>
            </a:r>
            <a:r>
              <a:rPr lang="pt-PT" b="1" dirty="0">
                <a:solidFill>
                  <a:srgbClr val="7A003D"/>
                </a:solidFill>
              </a:rPr>
              <a:t>1,5 linhas</a:t>
            </a:r>
            <a:r>
              <a:rPr lang="pt-PT" dirty="0">
                <a:solidFill>
                  <a:schemeClr val="bg1">
                    <a:lumMod val="50000"/>
                  </a:schemeClr>
                </a:solidFill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9919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442913" y="-6350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defRPr/>
            </a:pPr>
            <a:r>
              <a:rPr lang="pt-PT" sz="2800" b="1" dirty="0"/>
              <a:t>A </a:t>
            </a:r>
            <a:r>
              <a:rPr lang="pt-PT" sz="2800" b="1" dirty="0" smtClean="0"/>
              <a:t>mancha </a:t>
            </a:r>
            <a:r>
              <a:rPr lang="pt-PT" sz="2800" b="1" dirty="0"/>
              <a:t>de </a:t>
            </a:r>
            <a:r>
              <a:rPr lang="pt-PT" sz="2800" b="1" dirty="0" smtClean="0"/>
              <a:t>texto</a:t>
            </a:r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2" name="Marcador de Posição de Conteúdo 2"/>
          <p:cNvSpPr txBox="1">
            <a:spLocks/>
          </p:cNvSpPr>
          <p:nvPr/>
        </p:nvSpPr>
        <p:spPr>
          <a:xfrm>
            <a:off x="2882039" y="1404381"/>
            <a:ext cx="2991816" cy="4271826"/>
          </a:xfrm>
          <a:prstGeom prst="rect">
            <a:avLst/>
          </a:prstGeom>
          <a:ln>
            <a:solidFill>
              <a:srgbClr val="48183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7800" indent="0" algn="just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None/>
              <a:defRPr/>
            </a:pPr>
            <a:endParaRPr lang="pt-PT" sz="2200" dirty="0"/>
          </a:p>
        </p:txBody>
      </p:sp>
      <p:sp>
        <p:nvSpPr>
          <p:cNvPr id="2" name="Retângulo 1"/>
          <p:cNvSpPr/>
          <p:nvPr/>
        </p:nvSpPr>
        <p:spPr>
          <a:xfrm>
            <a:off x="3140026" y="1589586"/>
            <a:ext cx="2600816" cy="41011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r>
              <a:rPr lang="pt-PT" sz="800" b="1" dirty="0">
                <a:latin typeface="Arial" panose="020B0604020202020204" pitchFamily="34" charset="0"/>
                <a:cs typeface="Arial" panose="020B0604020202020204" pitchFamily="34" charset="0"/>
              </a:rPr>
              <a:t>1. A apresentação de um trabalho em texto</a:t>
            </a:r>
            <a:endParaRPr lang="pt-PT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182563"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r>
              <a:rPr lang="pt-PT" sz="800" dirty="0">
                <a:latin typeface="Arial" panose="020B0604020202020204" pitchFamily="34" charset="0"/>
                <a:cs typeface="Arial" panose="020B0604020202020204" pitchFamily="34" charset="0"/>
              </a:rPr>
              <a:t>Por </a:t>
            </a:r>
            <a:r>
              <a:rPr lang="pt-PT" sz="800" b="1" dirty="0">
                <a:latin typeface="Arial" panose="020B0604020202020204" pitchFamily="34" charset="0"/>
                <a:cs typeface="Arial" panose="020B0604020202020204" pitchFamily="34" charset="0"/>
              </a:rPr>
              <a:t>trabalho em texto</a:t>
            </a:r>
            <a:r>
              <a:rPr lang="pt-PT" sz="800" dirty="0">
                <a:latin typeface="Arial" panose="020B0604020202020204" pitchFamily="34" charset="0"/>
                <a:cs typeface="Arial" panose="020B0604020202020204" pitchFamily="34" charset="0"/>
              </a:rPr>
              <a:t> entende-se um trabalho cujo conteúdo é predominantemente apresentado em texto, independentemente do formato (</a:t>
            </a:r>
            <a:r>
              <a:rPr lang="pt-PT" sz="800" i="1" dirty="0">
                <a:latin typeface="Arial" panose="020B0604020202020204" pitchFamily="34" charset="0"/>
                <a:cs typeface="Arial" panose="020B0604020202020204" pitchFamily="34" charset="0"/>
              </a:rPr>
              <a:t>e-book</a:t>
            </a:r>
            <a:r>
              <a:rPr lang="pt-PT" sz="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t-PT" sz="800" dirty="0" err="1">
                <a:latin typeface="Arial" panose="020B0604020202020204" pitchFamily="34" charset="0"/>
                <a:cs typeface="Arial" panose="020B0604020202020204" pitchFamily="34" charset="0"/>
              </a:rPr>
              <a:t>html</a:t>
            </a:r>
            <a:r>
              <a:rPr lang="pt-PT" sz="800" dirty="0">
                <a:latin typeface="Arial" panose="020B0604020202020204" pitchFamily="34" charset="0"/>
                <a:cs typeface="Arial" panose="020B0604020202020204" pitchFamily="34" charset="0"/>
              </a:rPr>
              <a:t>, impresso ou manuscrito) e do suporte (digital ou em papel).</a:t>
            </a:r>
          </a:p>
          <a:p>
            <a:pPr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r>
              <a:rPr lang="pt-PT" sz="800" b="1" dirty="0">
                <a:latin typeface="Arial" panose="020B0604020202020204" pitchFamily="34" charset="0"/>
                <a:cs typeface="Arial" panose="020B0604020202020204" pitchFamily="34" charset="0"/>
              </a:rPr>
              <a:t>1.1. A estrutura de um trabalho em texto</a:t>
            </a:r>
            <a:endParaRPr lang="pt-PT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r>
              <a:rPr lang="pt-PT" sz="800" b="1" dirty="0">
                <a:latin typeface="Arial" panose="020B0604020202020204" pitchFamily="34" charset="0"/>
                <a:cs typeface="Arial" panose="020B0604020202020204" pitchFamily="34" charset="0"/>
              </a:rPr>
              <a:t>Introdução</a:t>
            </a:r>
            <a:endParaRPr lang="pt-PT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182563"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r>
              <a:rPr lang="pt-PT" sz="800" dirty="0">
                <a:latin typeface="Arial" panose="020B0604020202020204" pitchFamily="34" charset="0"/>
                <a:cs typeface="Arial" panose="020B0604020202020204" pitchFamily="34" charset="0"/>
              </a:rPr>
              <a:t>Tem por objetivo apresentar ao leitor o tema do trabalho e o modo como este foi feito. Na introdução deve explicar-se:</a:t>
            </a:r>
          </a:p>
          <a:p>
            <a:pPr marL="171450" indent="-171450"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Tx/>
              <a:buChar char="-"/>
            </a:pPr>
            <a:r>
              <a:rPr lang="pt-PT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pt-PT" sz="800" dirty="0">
                <a:latin typeface="Arial" panose="020B0604020202020204" pitchFamily="34" charset="0"/>
                <a:cs typeface="Arial" panose="020B0604020202020204" pitchFamily="34" charset="0"/>
              </a:rPr>
              <a:t>importância e o interesse do tema e as razões que levaram à exploração do </a:t>
            </a:r>
            <a:r>
              <a:rPr lang="pt-PT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mesmo</a:t>
            </a:r>
          </a:p>
          <a:p>
            <a:pPr marL="182563" indent="-182563"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Tx/>
              <a:buChar char="-"/>
            </a:pPr>
            <a:r>
              <a:rPr lang="pt-PT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os </a:t>
            </a:r>
            <a:r>
              <a:rPr lang="pt-PT" sz="800" dirty="0">
                <a:latin typeface="Arial" panose="020B0604020202020204" pitchFamily="34" charset="0"/>
                <a:cs typeface="Arial" panose="020B0604020202020204" pitchFamily="34" charset="0"/>
              </a:rPr>
              <a:t>objetivos a alcançar e as principais questões de investigação que orientam a </a:t>
            </a:r>
            <a:r>
              <a:rPr lang="pt-PT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pesquisa</a:t>
            </a:r>
          </a:p>
          <a:p>
            <a:pPr marL="182563" indent="-182563"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Tx/>
              <a:buChar char="-"/>
            </a:pPr>
            <a:endParaRPr lang="pt-PT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2563" indent="-182563"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Tx/>
              <a:buChar char="-"/>
            </a:pPr>
            <a:endParaRPr lang="pt-PT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PT" sz="800" dirty="0"/>
              <a:t> </a:t>
            </a:r>
          </a:p>
        </p:txBody>
      </p:sp>
      <p:sp>
        <p:nvSpPr>
          <p:cNvPr id="22" name="Marcador de Posição de Conteúdo 2"/>
          <p:cNvSpPr txBox="1">
            <a:spLocks/>
          </p:cNvSpPr>
          <p:nvPr/>
        </p:nvSpPr>
        <p:spPr>
          <a:xfrm>
            <a:off x="6033841" y="5120442"/>
            <a:ext cx="2317428" cy="4530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1800" dirty="0" smtClean="0"/>
              <a:t>Tamanho entre </a:t>
            </a:r>
            <a:r>
              <a:rPr lang="pt-PT" sz="1800" b="1" dirty="0">
                <a:solidFill>
                  <a:srgbClr val="7A003D"/>
                </a:solidFill>
              </a:rPr>
              <a:t>8</a:t>
            </a:r>
            <a:r>
              <a:rPr lang="pt-PT" sz="1800" dirty="0"/>
              <a:t> e </a:t>
            </a:r>
            <a:r>
              <a:rPr lang="pt-PT" sz="1800" b="1" dirty="0">
                <a:solidFill>
                  <a:srgbClr val="7A003D"/>
                </a:solidFill>
              </a:rPr>
              <a:t>10</a:t>
            </a:r>
          </a:p>
        </p:txBody>
      </p:sp>
      <p:sp>
        <p:nvSpPr>
          <p:cNvPr id="23" name="Marcador de Posição de Conteúdo 2"/>
          <p:cNvSpPr txBox="1">
            <a:spLocks/>
          </p:cNvSpPr>
          <p:nvPr/>
        </p:nvSpPr>
        <p:spPr>
          <a:xfrm>
            <a:off x="392359" y="1174527"/>
            <a:ext cx="2530073" cy="2041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None/>
              <a:defRPr/>
            </a:pPr>
            <a:endParaRPr lang="pt-PT" sz="1800" b="1" dirty="0" smtClean="0"/>
          </a:p>
          <a:p>
            <a:pPr marL="87313" indent="-87313" algn="just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481831"/>
              </a:buClr>
              <a:buSzPct val="80000"/>
              <a:defRPr/>
            </a:pPr>
            <a:r>
              <a:rPr lang="pt-PT" sz="1800" dirty="0" smtClean="0"/>
              <a:t>letra </a:t>
            </a:r>
            <a:r>
              <a:rPr lang="pt-PT" sz="1800" i="1" dirty="0" err="1" smtClean="0"/>
              <a:t>Arial</a:t>
            </a:r>
            <a:r>
              <a:rPr lang="pt-PT" sz="1800" i="1" dirty="0" smtClean="0"/>
              <a:t>, </a:t>
            </a:r>
            <a:r>
              <a:rPr lang="pt-PT" sz="1800" dirty="0" smtClean="0"/>
              <a:t>tamanho </a:t>
            </a:r>
            <a:r>
              <a:rPr lang="pt-PT" sz="1800" b="1" dirty="0">
                <a:solidFill>
                  <a:srgbClr val="7A003D"/>
                </a:solidFill>
              </a:rPr>
              <a:t>11</a:t>
            </a:r>
          </a:p>
          <a:p>
            <a:pPr marL="87313" indent="-87313" algn="just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481831"/>
              </a:buClr>
              <a:buSzPct val="80000"/>
              <a:defRPr/>
            </a:pPr>
            <a:endParaRPr lang="pt-PT" sz="1800" dirty="0" smtClean="0"/>
          </a:p>
          <a:p>
            <a:pPr marL="87313" indent="-87313" algn="just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481831"/>
              </a:buClr>
              <a:buSzPct val="80000"/>
              <a:defRPr/>
            </a:pPr>
            <a:r>
              <a:rPr lang="pt-PT" sz="1800" dirty="0" smtClean="0"/>
              <a:t>letra </a:t>
            </a:r>
            <a:r>
              <a:rPr lang="pt-PT" sz="1800" i="1" dirty="0" smtClean="0"/>
              <a:t>Times New </a:t>
            </a:r>
            <a:r>
              <a:rPr lang="pt-PT" sz="1800" i="1" dirty="0" err="1" smtClean="0"/>
              <a:t>Roman</a:t>
            </a:r>
            <a:r>
              <a:rPr lang="pt-PT" sz="1800" i="1" dirty="0" smtClean="0"/>
              <a:t>, </a:t>
            </a:r>
            <a:r>
              <a:rPr lang="pt-PT" sz="1800" dirty="0" smtClean="0"/>
              <a:t>tamanho </a:t>
            </a:r>
            <a:r>
              <a:rPr lang="pt-PT" sz="1800" b="1" dirty="0">
                <a:solidFill>
                  <a:srgbClr val="7A003D"/>
                </a:solidFill>
              </a:rPr>
              <a:t>12</a:t>
            </a:r>
          </a:p>
        </p:txBody>
      </p:sp>
      <p:sp>
        <p:nvSpPr>
          <p:cNvPr id="5" name="Retângulo 4"/>
          <p:cNvSpPr/>
          <p:nvPr/>
        </p:nvSpPr>
        <p:spPr>
          <a:xfrm>
            <a:off x="515609" y="4833076"/>
            <a:ext cx="2225742" cy="1181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63602" algn="ctr">
              <a:lnSpc>
                <a:spcPct val="118000"/>
              </a:lnSpc>
              <a:spcBef>
                <a:spcPts val="600"/>
              </a:spcBef>
              <a:spcAft>
                <a:spcPts val="600"/>
              </a:spcAft>
            </a:pPr>
            <a:r>
              <a:rPr lang="pt-PT" kern="14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Títulos </a:t>
            </a:r>
            <a:r>
              <a:rPr lang="pt-PT" kern="1400" dirty="0">
                <a:solidFill>
                  <a:srgbClr val="000000"/>
                </a:solidFill>
                <a:latin typeface="Calibri" panose="020F0502020204030204" pitchFamily="34" charset="0"/>
              </a:rPr>
              <a:t>de livros, filmes, poemas… </a:t>
            </a:r>
            <a:r>
              <a:rPr lang="pt-PT" kern="14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em </a:t>
            </a:r>
            <a:r>
              <a:rPr lang="pt-PT" sz="2400" i="1" dirty="0">
                <a:solidFill>
                  <a:srgbClr val="7A003D"/>
                </a:solidFill>
              </a:rPr>
              <a:t>itálico</a:t>
            </a:r>
            <a:r>
              <a:rPr lang="pt-PT" sz="2400" kern="1400" dirty="0">
                <a:solidFill>
                  <a:srgbClr val="000000"/>
                </a:solidFill>
                <a:latin typeface="Calibri" panose="020F0502020204030204" pitchFamily="34" charset="0"/>
              </a:rPr>
              <a:t> </a:t>
            </a:r>
            <a:endParaRPr lang="pt-PT" sz="2400" kern="140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  <p:grpSp>
        <p:nvGrpSpPr>
          <p:cNvPr id="9" name="Grupo 8"/>
          <p:cNvGrpSpPr/>
          <p:nvPr/>
        </p:nvGrpSpPr>
        <p:grpSpPr>
          <a:xfrm>
            <a:off x="3769606" y="4870869"/>
            <a:ext cx="1044732" cy="609496"/>
            <a:chOff x="3938562" y="4878946"/>
            <a:chExt cx="1019831" cy="609496"/>
          </a:xfrm>
        </p:grpSpPr>
        <p:pic>
          <p:nvPicPr>
            <p:cNvPr id="1026" name="Picture 2" descr="P1190002"/>
            <p:cNvPicPr>
              <a:picLocks noChangeAspect="1" noChangeArrowheads="1"/>
            </p:cNvPicPr>
            <p:nvPr/>
          </p:nvPicPr>
          <p:blipFill>
            <a:blip r:embed="rId3" cstate="print">
              <a:lum bright="-20000" contrast="4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07253" y="4878946"/>
              <a:ext cx="862758" cy="4645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696464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00"/>
                    </a:outerShdw>
                  </a:effectLst>
                </a14:hiddenEffects>
              </a:ext>
            </a:extLst>
          </p:spPr>
        </p:pic>
        <p:sp>
          <p:nvSpPr>
            <p:cNvPr id="8" name="Retângulo 7"/>
            <p:cNvSpPr/>
            <p:nvPr/>
          </p:nvSpPr>
          <p:spPr>
            <a:xfrm>
              <a:off x="3938562" y="5319165"/>
              <a:ext cx="1019831" cy="1692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pt-PT" sz="5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Fig.1 </a:t>
              </a:r>
              <a:r>
                <a:rPr lang="pt-PT" sz="500" dirty="0">
                  <a:latin typeface="Arial" panose="020B0604020202020204" pitchFamily="34" charset="0"/>
                  <a:cs typeface="Arial" panose="020B0604020202020204" pitchFamily="34" charset="0"/>
                </a:rPr>
                <a:t>Pesquisa com o Google</a:t>
              </a:r>
              <a:endParaRPr lang="pt-PT" sz="500" dirty="0"/>
            </a:p>
          </p:txBody>
        </p:sp>
      </p:grpSp>
      <p:sp>
        <p:nvSpPr>
          <p:cNvPr id="4" name="Nota de aviso com Linha 1 3"/>
          <p:cNvSpPr/>
          <p:nvPr/>
        </p:nvSpPr>
        <p:spPr>
          <a:xfrm>
            <a:off x="6091450" y="921327"/>
            <a:ext cx="1775012" cy="543486"/>
          </a:xfrm>
          <a:prstGeom prst="borderCallout1">
            <a:avLst>
              <a:gd name="adj1" fmla="val 48600"/>
              <a:gd name="adj2" fmla="val -6671"/>
              <a:gd name="adj3" fmla="val 139637"/>
              <a:gd name="adj4" fmla="val -39164"/>
            </a:avLst>
          </a:prstGeom>
          <a:solidFill>
            <a:schemeClr val="bg2"/>
          </a:solidFill>
          <a:ln>
            <a:solidFill>
              <a:srgbClr val="8E8E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481831"/>
              </a:buClr>
              <a:buSzPct val="80000"/>
              <a:defRPr/>
            </a:pPr>
            <a:r>
              <a:rPr lang="pt-PT" b="1" dirty="0">
                <a:solidFill>
                  <a:schemeClr val="tx1"/>
                </a:solidFill>
              </a:rPr>
              <a:t>Títulos</a:t>
            </a:r>
          </a:p>
        </p:txBody>
      </p:sp>
      <p:sp>
        <p:nvSpPr>
          <p:cNvPr id="31" name="Marcador de Posição de Conteúdo 2"/>
          <p:cNvSpPr txBox="1">
            <a:spLocks/>
          </p:cNvSpPr>
          <p:nvPr/>
        </p:nvSpPr>
        <p:spPr>
          <a:xfrm>
            <a:off x="6081488" y="1651551"/>
            <a:ext cx="2447253" cy="13267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1800" dirty="0" smtClean="0"/>
              <a:t>Tamanho até </a:t>
            </a:r>
            <a:r>
              <a:rPr lang="pt-PT" sz="1800" b="1" dirty="0">
                <a:solidFill>
                  <a:srgbClr val="7A003D"/>
                </a:solidFill>
              </a:rPr>
              <a:t>14</a:t>
            </a:r>
          </a:p>
          <a:p>
            <a:pPr marL="0" indent="0" algn="just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1800" dirty="0" smtClean="0"/>
              <a:t>Podem </a:t>
            </a:r>
            <a:r>
              <a:rPr lang="pt-PT" sz="1800" dirty="0"/>
              <a:t>ser realçados a </a:t>
            </a:r>
            <a:r>
              <a:rPr lang="pt-PT" sz="1800" b="1" dirty="0">
                <a:solidFill>
                  <a:srgbClr val="7A003D"/>
                </a:solidFill>
              </a:rPr>
              <a:t>negrito</a:t>
            </a:r>
            <a:r>
              <a:rPr lang="pt-PT" sz="1800" b="1" dirty="0" smtClean="0"/>
              <a:t> </a:t>
            </a:r>
            <a:r>
              <a:rPr lang="pt-PT" sz="1800" dirty="0"/>
              <a:t>ou</a:t>
            </a:r>
            <a:r>
              <a:rPr lang="pt-PT" sz="1800" b="1" dirty="0"/>
              <a:t> </a:t>
            </a:r>
            <a:r>
              <a:rPr lang="pt-PT" sz="1800" u="sng" dirty="0">
                <a:solidFill>
                  <a:srgbClr val="7A003D"/>
                </a:solidFill>
              </a:rPr>
              <a:t>sublinhado</a:t>
            </a:r>
          </a:p>
        </p:txBody>
      </p:sp>
      <p:sp>
        <p:nvSpPr>
          <p:cNvPr id="24" name="Nota de aviso com Linha 1 23"/>
          <p:cNvSpPr/>
          <p:nvPr/>
        </p:nvSpPr>
        <p:spPr>
          <a:xfrm>
            <a:off x="6081488" y="4486510"/>
            <a:ext cx="1775012" cy="543486"/>
          </a:xfrm>
          <a:prstGeom prst="borderCallout1">
            <a:avLst>
              <a:gd name="adj1" fmla="val 51314"/>
              <a:gd name="adj2" fmla="val -6671"/>
              <a:gd name="adj3" fmla="val 159727"/>
              <a:gd name="adj4" fmla="val -69061"/>
            </a:avLst>
          </a:prstGeom>
          <a:solidFill>
            <a:schemeClr val="bg2"/>
          </a:solidFill>
          <a:ln>
            <a:solidFill>
              <a:srgbClr val="8E8E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481831"/>
              </a:buClr>
              <a:buSzPct val="80000"/>
            </a:pPr>
            <a:r>
              <a:rPr lang="pt-PT" b="1" dirty="0">
                <a:solidFill>
                  <a:schemeClr val="tx1"/>
                </a:solidFill>
              </a:rPr>
              <a:t>Legendas</a:t>
            </a:r>
          </a:p>
        </p:txBody>
      </p:sp>
      <p:sp>
        <p:nvSpPr>
          <p:cNvPr id="25" name="Nota de aviso com Linha 1 24"/>
          <p:cNvSpPr/>
          <p:nvPr/>
        </p:nvSpPr>
        <p:spPr>
          <a:xfrm>
            <a:off x="511471" y="1065586"/>
            <a:ext cx="2152973" cy="543486"/>
          </a:xfrm>
          <a:prstGeom prst="borderCallout1">
            <a:avLst>
              <a:gd name="adj1" fmla="val 54028"/>
              <a:gd name="adj2" fmla="val 102366"/>
              <a:gd name="adj3" fmla="val 193910"/>
              <a:gd name="adj4" fmla="val 121273"/>
            </a:avLst>
          </a:prstGeom>
          <a:solidFill>
            <a:schemeClr val="bg2"/>
          </a:solidFill>
          <a:ln>
            <a:solidFill>
              <a:srgbClr val="8E8E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481831"/>
              </a:buClr>
              <a:buSzPct val="80000"/>
              <a:defRPr/>
            </a:pPr>
            <a:r>
              <a:rPr lang="pt-PT" b="1" dirty="0" smtClean="0">
                <a:solidFill>
                  <a:schemeClr val="tx1"/>
                </a:solidFill>
              </a:rPr>
              <a:t>Corpo do trabalho</a:t>
            </a:r>
            <a:endParaRPr lang="pt-PT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8814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442913" y="-6350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defRPr/>
            </a:pPr>
            <a:r>
              <a:rPr lang="pt-PT" sz="2800" b="1" dirty="0" smtClean="0"/>
              <a:t>A </a:t>
            </a:r>
            <a:r>
              <a:rPr lang="pt-PT" sz="2800" b="1" dirty="0"/>
              <a:t>utilização de listas para organizar a </a:t>
            </a:r>
            <a:r>
              <a:rPr lang="pt-PT" sz="2800" b="1" dirty="0" smtClean="0"/>
              <a:t>informação</a:t>
            </a:r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4" name="Control 1"/>
          <p:cNvSpPr>
            <a:spLocks noChangeArrowheads="1" noChangeShapeType="1"/>
          </p:cNvSpPr>
          <p:nvPr/>
        </p:nvSpPr>
        <p:spPr bwMode="auto">
          <a:xfrm>
            <a:off x="873125" y="6523038"/>
            <a:ext cx="4237038" cy="339090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2890959"/>
              </p:ext>
            </p:extLst>
          </p:nvPr>
        </p:nvGraphicFramePr>
        <p:xfrm>
          <a:off x="561976" y="2753384"/>
          <a:ext cx="7712764" cy="3572010"/>
        </p:xfrm>
        <a:graphic>
          <a:graphicData uri="http://schemas.openxmlformats.org/drawingml/2006/table">
            <a:tbl>
              <a:tblPr/>
              <a:tblGrid>
                <a:gridCol w="4174924"/>
                <a:gridCol w="1247055"/>
                <a:gridCol w="1247055"/>
                <a:gridCol w="1043730"/>
              </a:tblGrid>
              <a:tr h="533105">
                <a:tc>
                  <a:txBody>
                    <a:bodyPr/>
                    <a:lstStyle/>
                    <a:p>
                      <a:pPr marR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6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 que se </a:t>
                      </a:r>
                      <a:r>
                        <a:rPr lang="pt-PT" sz="1600" b="1" kern="14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pretende</a:t>
                      </a:r>
                      <a:endParaRPr lang="pt-PT" sz="16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BFB"/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400" b="1" kern="14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Alfabetados</a:t>
                      </a:r>
                    </a:p>
                    <a:p>
                      <a:pPr marR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400" b="1" kern="14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a) b)</a:t>
                      </a:r>
                      <a:endParaRPr lang="pt-PT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BFB"/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Numerados</a:t>
                      </a:r>
                      <a:endParaRPr lang="pt-PT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BFB"/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400" b="1" kern="14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Marcas</a:t>
                      </a:r>
                      <a:endParaRPr lang="pt-PT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BFB"/>
                    </a:solidFill>
                  </a:tcPr>
                </a:tc>
              </a:tr>
              <a:tr h="533105">
                <a:tc>
                  <a:txBody>
                    <a:bodyPr/>
                    <a:lstStyle/>
                    <a:p>
                      <a:pPr marR="0" indent="0" algn="just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PT" sz="1600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Enunciar uma lista de elementos, sem os destacar </a:t>
                      </a:r>
                      <a:r>
                        <a:rPr lang="pt-PT" sz="1600" kern="14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 </a:t>
                      </a:r>
                      <a:r>
                        <a:rPr lang="pt-PT" sz="1600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texto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8623" indent="0" algn="ctr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PT" sz="1600" kern="14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 correr do texto</a:t>
                      </a:r>
                      <a:endParaRPr lang="pt-PT" sz="16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8623" indent="0" algn="ctr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PT" sz="16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8623" indent="0" algn="ctr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PT" sz="16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105">
                <a:tc>
                  <a:txBody>
                    <a:bodyPr/>
                    <a:lstStyle/>
                    <a:p>
                      <a:pPr marR="0" indent="0" algn="just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PT" sz="1600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Separar visualmente os tópicos / lista do corpo do texto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8623" indent="0" algn="ctr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PT" sz="1600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8623" indent="0" algn="ctr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PT" sz="16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8623" indent="0" algn="ctr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PT" sz="16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105">
                <a:tc>
                  <a:txBody>
                    <a:bodyPr/>
                    <a:lstStyle/>
                    <a:p>
                      <a:pPr marR="0" indent="0" algn="just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PT" sz="1600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Identificar várias etapas ou vários procedimentos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8623" indent="0" algn="ctr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PT" sz="16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8623" indent="0" algn="ctr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PT" sz="1600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8623" indent="0" algn="ctr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PT" sz="16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380">
                <a:tc>
                  <a:txBody>
                    <a:bodyPr/>
                    <a:lstStyle/>
                    <a:p>
                      <a:pPr marR="0" indent="0" algn="just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PT" sz="1600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Apresentar uma sequência cronológica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8623" indent="0" algn="ctr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PT" sz="16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8623" indent="0" algn="ctr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PT" sz="1600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8623" indent="0" algn="ctr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PT" sz="16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105">
                <a:tc>
                  <a:txBody>
                    <a:bodyPr/>
                    <a:lstStyle/>
                    <a:p>
                      <a:pPr marR="0" indent="0" algn="just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PT" sz="1600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Apresentar itens com graus de importância crescente ou decrescente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8623" indent="0" algn="ctr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PT" sz="16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8623" indent="0" algn="ctr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PT" sz="16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8623" indent="0" algn="ctr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PT" sz="16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105">
                <a:tc>
                  <a:txBody>
                    <a:bodyPr/>
                    <a:lstStyle/>
                    <a:p>
                      <a:pPr marR="0" indent="0" algn="just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PT" sz="1600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Apresentar uma lista sem qualquer ordem ou hierarquia entre os vários elementos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8623" indent="0" algn="ctr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PT" sz="1600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8623" indent="0" algn="ctr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PT" sz="1600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8623" indent="0" algn="ctr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PT" sz="1600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Control 1"/>
          <p:cNvSpPr>
            <a:spLocks noChangeArrowheads="1" noChangeShapeType="1"/>
          </p:cNvSpPr>
          <p:nvPr/>
        </p:nvSpPr>
        <p:spPr bwMode="auto">
          <a:xfrm>
            <a:off x="1602383" y="5180013"/>
            <a:ext cx="5949355" cy="261964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22" name="Marcador de Posição de Conteúdo 2"/>
          <p:cNvSpPr txBox="1">
            <a:spLocks/>
          </p:cNvSpPr>
          <p:nvPr/>
        </p:nvSpPr>
        <p:spPr>
          <a:xfrm>
            <a:off x="518947" y="954157"/>
            <a:ext cx="7886700" cy="16432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7800" indent="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200" dirty="0"/>
              <a:t>Por vezes é necessário apresentar a informação sob a forma de listas de itens.</a:t>
            </a:r>
          </a:p>
          <a:p>
            <a:pPr marL="177800" indent="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200" dirty="0"/>
              <a:t> A seleção do tipo de lista a usar no teu trabalho, vai depender da função que lhe queiras </a:t>
            </a:r>
            <a:r>
              <a:rPr lang="pt-PT" sz="2200" dirty="0" smtClean="0"/>
              <a:t>atribuir.</a:t>
            </a:r>
          </a:p>
        </p:txBody>
      </p:sp>
    </p:spTree>
    <p:extLst>
      <p:ext uri="{BB962C8B-B14F-4D97-AF65-F5344CB8AC3E}">
        <p14:creationId xmlns:p14="http://schemas.microsoft.com/office/powerpoint/2010/main" val="116603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Marcador de Posição de Conteúdo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9863512"/>
              </p:ext>
            </p:extLst>
          </p:nvPr>
        </p:nvGraphicFramePr>
        <p:xfrm>
          <a:off x="986589" y="1553242"/>
          <a:ext cx="7050506" cy="4810303"/>
        </p:xfrm>
        <a:graphic>
          <a:graphicData uri="http://schemas.openxmlformats.org/drawingml/2006/table">
            <a:tbl>
              <a:tblPr/>
              <a:tblGrid>
                <a:gridCol w="7050506"/>
              </a:tblGrid>
              <a:tr h="4810303">
                <a:tc>
                  <a:txBody>
                    <a:bodyPr/>
                    <a:lstStyle/>
                    <a:p>
                      <a:pPr marR="0" indent="0" algn="just" rtl="0">
                        <a:lnSpc>
                          <a:spcPct val="119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pt-PT" sz="20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Exemplo </a:t>
                      </a:r>
                      <a:r>
                        <a:rPr lang="pt-PT" sz="2000" b="1" kern="14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19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800" kern="1400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(Enunciar uma lista de elementos, sem os destacar no texto)</a:t>
                      </a:r>
                    </a:p>
                    <a:p>
                      <a:r>
                        <a:rPr lang="pt-PT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R="0" indent="0" algn="just" rtl="0">
                        <a:lnSpc>
                          <a:spcPct val="119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endParaRPr lang="pt-PT" sz="2000" kern="140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R="0" indent="0" algn="just" rtl="0">
                        <a:lnSpc>
                          <a:spcPct val="119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endParaRPr lang="pt-PT" sz="20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R="0" indent="0" algn="just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2400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Para fazer o seu desenho, o João precisava: de uma folha de papel, lápis de cor, canetas de feltro e de uma borracha</a:t>
                      </a:r>
                      <a:r>
                        <a:rPr lang="pt-PT" sz="2400" kern="14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</a:p>
                  </a:txBody>
                  <a:tcPr marL="68580" marR="68580" marT="0" marB="0">
                    <a:lnL w="3175" cap="flat" cmpd="sng" algn="ctr">
                      <a:solidFill>
                        <a:srgbClr val="69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9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9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9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Retângulo 12"/>
          <p:cNvSpPr/>
          <p:nvPr/>
        </p:nvSpPr>
        <p:spPr>
          <a:xfrm>
            <a:off x="442913" y="-6350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defRPr/>
            </a:pPr>
            <a:r>
              <a:rPr lang="pt-PT" sz="2800" b="1" dirty="0" smtClean="0"/>
              <a:t>A </a:t>
            </a:r>
            <a:r>
              <a:rPr lang="pt-PT" sz="2800" b="1" dirty="0"/>
              <a:t>utilização de listas para organizar a </a:t>
            </a:r>
            <a:r>
              <a:rPr lang="pt-PT" sz="2800" b="1" dirty="0" smtClean="0"/>
              <a:t>informação</a:t>
            </a:r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4" name="Control 1"/>
          <p:cNvSpPr>
            <a:spLocks noChangeArrowheads="1" noChangeShapeType="1"/>
          </p:cNvSpPr>
          <p:nvPr/>
        </p:nvSpPr>
        <p:spPr bwMode="auto">
          <a:xfrm>
            <a:off x="873125" y="6523038"/>
            <a:ext cx="4237038" cy="339090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26" name="Nota de aviso com Linha 1 25"/>
          <p:cNvSpPr/>
          <p:nvPr/>
        </p:nvSpPr>
        <p:spPr>
          <a:xfrm>
            <a:off x="4155422" y="2620402"/>
            <a:ext cx="1402398" cy="543486"/>
          </a:xfrm>
          <a:prstGeom prst="borderCallout1">
            <a:avLst>
              <a:gd name="adj1" fmla="val 55863"/>
              <a:gd name="adj2" fmla="val 108648"/>
              <a:gd name="adj3" fmla="val 144664"/>
              <a:gd name="adj4" fmla="val 180289"/>
            </a:avLst>
          </a:prstGeom>
          <a:solidFill>
            <a:schemeClr val="bg2"/>
          </a:solidFill>
          <a:ln>
            <a:solidFill>
              <a:srgbClr val="8E8E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b="1" dirty="0" smtClean="0">
                <a:solidFill>
                  <a:schemeClr val="tx1"/>
                </a:solidFill>
              </a:rPr>
              <a:t>dois pontos</a:t>
            </a:r>
            <a:endParaRPr lang="pt-PT" b="1" dirty="0">
              <a:solidFill>
                <a:schemeClr val="tx1"/>
              </a:solidFill>
            </a:endParaRPr>
          </a:p>
        </p:txBody>
      </p:sp>
      <p:sp>
        <p:nvSpPr>
          <p:cNvPr id="27" name="Nota de aviso com Linha 1 26"/>
          <p:cNvSpPr/>
          <p:nvPr/>
        </p:nvSpPr>
        <p:spPr>
          <a:xfrm>
            <a:off x="5655964" y="4750034"/>
            <a:ext cx="1402398" cy="543486"/>
          </a:xfrm>
          <a:prstGeom prst="borderCallout1">
            <a:avLst>
              <a:gd name="adj1" fmla="val 18750"/>
              <a:gd name="adj2" fmla="val -8333"/>
              <a:gd name="adj3" fmla="val -92862"/>
              <a:gd name="adj4" fmla="val -80522"/>
            </a:avLst>
          </a:prstGeom>
          <a:solidFill>
            <a:schemeClr val="bg2"/>
          </a:solidFill>
          <a:ln>
            <a:solidFill>
              <a:srgbClr val="8E8E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 smtClean="0">
                <a:solidFill>
                  <a:schemeClr val="tx1"/>
                </a:solidFill>
              </a:rPr>
              <a:t>vírgula</a:t>
            </a:r>
            <a:endParaRPr lang="pt-PT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20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Marcador de Posição de Conteúdo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8081843"/>
              </p:ext>
            </p:extLst>
          </p:nvPr>
        </p:nvGraphicFramePr>
        <p:xfrm>
          <a:off x="986589" y="1553242"/>
          <a:ext cx="7050506" cy="4810303"/>
        </p:xfrm>
        <a:graphic>
          <a:graphicData uri="http://schemas.openxmlformats.org/drawingml/2006/table">
            <a:tbl>
              <a:tblPr/>
              <a:tblGrid>
                <a:gridCol w="7050506"/>
              </a:tblGrid>
              <a:tr h="4810303">
                <a:tc>
                  <a:txBody>
                    <a:bodyPr/>
                    <a:lstStyle/>
                    <a:p>
                      <a:pPr marR="0" indent="0" algn="just" rtl="0">
                        <a:lnSpc>
                          <a:spcPct val="119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pt-PT" sz="20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Exemplo </a:t>
                      </a:r>
                      <a:r>
                        <a:rPr lang="pt-PT" sz="2000" b="1" kern="14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19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800" kern="1400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(Enunciar uma lista de elementos, sem os destacar no texto)</a:t>
                      </a:r>
                    </a:p>
                    <a:p>
                      <a:pPr marR="0" indent="0" algn="just" rtl="0">
                        <a:lnSpc>
                          <a:spcPct val="119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endParaRPr lang="pt-PT" sz="2000" kern="140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R="0" indent="0" algn="just" rtl="0">
                        <a:lnSpc>
                          <a:spcPct val="119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endParaRPr lang="pt-PT" sz="2000" kern="140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R="0" indent="0" algn="just" rtl="0">
                        <a:lnSpc>
                          <a:spcPct val="119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endParaRPr lang="pt-PT" sz="20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R="0" indent="0" algn="just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2400" kern="14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Para fazer o seu desenho, o João precisava: de uma folha de papel; de lápis de cor; de canetas de feltro e de uma borracha.</a:t>
                      </a:r>
                    </a:p>
                  </a:txBody>
                  <a:tcPr marL="68580" marR="68580" marT="0" marB="0">
                    <a:lnL w="3175" cap="flat" cmpd="sng" algn="ctr">
                      <a:solidFill>
                        <a:srgbClr val="69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9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9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9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Retângulo 12"/>
          <p:cNvSpPr/>
          <p:nvPr/>
        </p:nvSpPr>
        <p:spPr>
          <a:xfrm>
            <a:off x="442913" y="-6350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defRPr/>
            </a:pPr>
            <a:r>
              <a:rPr lang="pt-PT" sz="2800" b="1" dirty="0" smtClean="0"/>
              <a:t>A </a:t>
            </a:r>
            <a:r>
              <a:rPr lang="pt-PT" sz="2800" b="1" dirty="0"/>
              <a:t>utilização de listas para organizar a </a:t>
            </a:r>
            <a:r>
              <a:rPr lang="pt-PT" sz="2800" b="1" dirty="0" smtClean="0"/>
              <a:t>informação</a:t>
            </a:r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4" name="Control 1"/>
          <p:cNvSpPr>
            <a:spLocks noChangeArrowheads="1" noChangeShapeType="1"/>
          </p:cNvSpPr>
          <p:nvPr/>
        </p:nvSpPr>
        <p:spPr bwMode="auto">
          <a:xfrm>
            <a:off x="873125" y="6523038"/>
            <a:ext cx="4237038" cy="339090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26" name="Nota de aviso com Linha 1 25"/>
          <p:cNvSpPr/>
          <p:nvPr/>
        </p:nvSpPr>
        <p:spPr>
          <a:xfrm>
            <a:off x="4115080" y="2666253"/>
            <a:ext cx="1402398" cy="543486"/>
          </a:xfrm>
          <a:prstGeom prst="borderCallout1">
            <a:avLst>
              <a:gd name="adj1" fmla="val 60812"/>
              <a:gd name="adj2" fmla="val 107690"/>
              <a:gd name="adj3" fmla="val 171881"/>
              <a:gd name="adj4" fmla="val 189878"/>
            </a:avLst>
          </a:prstGeom>
          <a:solidFill>
            <a:schemeClr val="bg2"/>
          </a:solidFill>
          <a:ln>
            <a:solidFill>
              <a:srgbClr val="8E8E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b="1" dirty="0" smtClean="0">
                <a:solidFill>
                  <a:schemeClr val="tx1"/>
                </a:solidFill>
              </a:rPr>
              <a:t>dois pontos</a:t>
            </a:r>
            <a:endParaRPr lang="pt-PT" b="1" dirty="0">
              <a:solidFill>
                <a:schemeClr val="tx1"/>
              </a:solidFill>
            </a:endParaRPr>
          </a:p>
        </p:txBody>
      </p:sp>
      <p:sp>
        <p:nvSpPr>
          <p:cNvPr id="27" name="Nota de aviso com Linha 1 26"/>
          <p:cNvSpPr/>
          <p:nvPr/>
        </p:nvSpPr>
        <p:spPr>
          <a:xfrm>
            <a:off x="4462297" y="4909390"/>
            <a:ext cx="1815073" cy="543486"/>
          </a:xfrm>
          <a:prstGeom prst="borderCallout1">
            <a:avLst>
              <a:gd name="adj1" fmla="val 18750"/>
              <a:gd name="adj2" fmla="val -8333"/>
              <a:gd name="adj3" fmla="val -102758"/>
              <a:gd name="adj4" fmla="val -84140"/>
            </a:avLst>
          </a:prstGeom>
          <a:solidFill>
            <a:schemeClr val="bg2"/>
          </a:solidFill>
          <a:ln>
            <a:solidFill>
              <a:srgbClr val="8E8E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p</a:t>
            </a:r>
            <a:r>
              <a:rPr lang="pt-PT" b="1" dirty="0" smtClean="0">
                <a:solidFill>
                  <a:schemeClr val="tx1"/>
                </a:solidFill>
              </a:rPr>
              <a:t>onto e vírgula</a:t>
            </a:r>
            <a:endParaRPr lang="pt-PT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152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Marcador de Posição de Conteúdo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4556206"/>
              </p:ext>
            </p:extLst>
          </p:nvPr>
        </p:nvGraphicFramePr>
        <p:xfrm>
          <a:off x="986589" y="1553242"/>
          <a:ext cx="7050506" cy="4810303"/>
        </p:xfrm>
        <a:graphic>
          <a:graphicData uri="http://schemas.openxmlformats.org/drawingml/2006/table">
            <a:tbl>
              <a:tblPr/>
              <a:tblGrid>
                <a:gridCol w="7050506"/>
              </a:tblGrid>
              <a:tr h="4810303">
                <a:tc>
                  <a:txBody>
                    <a:bodyPr/>
                    <a:lstStyle/>
                    <a:p>
                      <a:pPr marR="0" indent="0" algn="just" rtl="0">
                        <a:lnSpc>
                          <a:spcPct val="119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pt-PT" sz="20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Exemplo </a:t>
                      </a:r>
                      <a:r>
                        <a:rPr lang="pt-PT" sz="2000" b="1" kern="14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  <a:p>
                      <a:r>
                        <a:rPr lang="pt-PT" sz="1800" kern="1400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(Apresentar lista sem qualquer ordem ou hierarquia entre os vários elementos,</a:t>
                      </a:r>
                      <a:r>
                        <a:rPr lang="pt-PT" sz="1800" kern="1400" baseline="0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destacando-os do texto)</a:t>
                      </a:r>
                      <a:endParaRPr lang="pt-PT" sz="1800" kern="1400" dirty="0" smtClean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R="0" indent="0" algn="just" rtl="0">
                        <a:lnSpc>
                          <a:spcPct val="119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endParaRPr lang="pt-PT" sz="20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R="0" indent="0" algn="just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2400" kern="14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Para a disciplina de Desenho, os alunos devem adquirir os materiais que constam da lista.</a:t>
                      </a:r>
                    </a:p>
                    <a:p>
                      <a:pPr marL="571500" marR="0" indent="-342900" algn="just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81831"/>
                        </a:buClr>
                        <a:buSzPct val="80000"/>
                        <a:buFont typeface="Wingdings" panose="05000000000000000000" pitchFamily="2" charset="2"/>
                        <a:buChar char="§"/>
                      </a:pPr>
                      <a:r>
                        <a:rPr lang="pt-PT" sz="2400" kern="14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Folhas de papel cavalinho.</a:t>
                      </a:r>
                    </a:p>
                    <a:p>
                      <a:pPr marL="571500" marR="0" indent="-342900" algn="just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81831"/>
                        </a:buClr>
                        <a:buSzPct val="80000"/>
                        <a:buFont typeface="Wingdings" panose="05000000000000000000" pitchFamily="2" charset="2"/>
                        <a:buChar char="§"/>
                      </a:pPr>
                      <a:r>
                        <a:rPr lang="pt-PT" sz="2400" kern="14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Lápis de cera e lápis de cor.</a:t>
                      </a:r>
                    </a:p>
                    <a:p>
                      <a:pPr marL="571500" marR="0" indent="-342900" algn="just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81831"/>
                        </a:buClr>
                        <a:buSzPct val="80000"/>
                        <a:buFont typeface="Wingdings" panose="05000000000000000000" pitchFamily="2" charset="2"/>
                        <a:buChar char="§"/>
                      </a:pPr>
                      <a:r>
                        <a:rPr lang="pt-PT" sz="2400" kern="14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Canetas de feltro.</a:t>
                      </a:r>
                    </a:p>
                    <a:p>
                      <a:pPr marL="571500" marR="0" indent="-342900" algn="just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81831"/>
                        </a:buClr>
                        <a:buSzPct val="80000"/>
                        <a:buFont typeface="Wingdings" panose="05000000000000000000" pitchFamily="2" charset="2"/>
                        <a:buChar char="§"/>
                      </a:pPr>
                      <a:r>
                        <a:rPr lang="pt-PT" sz="2400" kern="14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Borrachas.</a:t>
                      </a:r>
                      <a:endParaRPr lang="pt-PT" sz="2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rgbClr val="69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9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9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9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Retângulo 12"/>
          <p:cNvSpPr/>
          <p:nvPr/>
        </p:nvSpPr>
        <p:spPr>
          <a:xfrm>
            <a:off x="442913" y="-6350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defRPr/>
            </a:pPr>
            <a:r>
              <a:rPr lang="pt-PT" sz="2800" b="1" dirty="0" smtClean="0"/>
              <a:t>A </a:t>
            </a:r>
            <a:r>
              <a:rPr lang="pt-PT" sz="2800" b="1" dirty="0"/>
              <a:t>utilização de listas para organizar a </a:t>
            </a:r>
            <a:r>
              <a:rPr lang="pt-PT" sz="2800" b="1" dirty="0" smtClean="0"/>
              <a:t>informação</a:t>
            </a:r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4" name="Control 1"/>
          <p:cNvSpPr>
            <a:spLocks noChangeArrowheads="1" noChangeShapeType="1"/>
          </p:cNvSpPr>
          <p:nvPr/>
        </p:nvSpPr>
        <p:spPr bwMode="auto">
          <a:xfrm>
            <a:off x="873125" y="6523038"/>
            <a:ext cx="4237038" cy="339090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24" name="Nota de aviso com Linha 1 23"/>
          <p:cNvSpPr/>
          <p:nvPr/>
        </p:nvSpPr>
        <p:spPr>
          <a:xfrm>
            <a:off x="1875427" y="5727408"/>
            <a:ext cx="1402398" cy="543486"/>
          </a:xfrm>
          <a:prstGeom prst="borderCallout1">
            <a:avLst>
              <a:gd name="adj1" fmla="val 18750"/>
              <a:gd name="adj2" fmla="val -8333"/>
              <a:gd name="adj3" fmla="val -40903"/>
              <a:gd name="adj4" fmla="val -30661"/>
            </a:avLst>
          </a:prstGeom>
          <a:solidFill>
            <a:schemeClr val="bg2"/>
          </a:solidFill>
          <a:ln>
            <a:solidFill>
              <a:srgbClr val="8E8E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 smtClean="0">
                <a:solidFill>
                  <a:schemeClr val="tx1"/>
                </a:solidFill>
              </a:rPr>
              <a:t>marcas</a:t>
            </a:r>
            <a:endParaRPr lang="pt-PT" b="1" dirty="0">
              <a:solidFill>
                <a:schemeClr val="tx1"/>
              </a:solidFill>
            </a:endParaRPr>
          </a:p>
        </p:txBody>
      </p:sp>
      <p:sp>
        <p:nvSpPr>
          <p:cNvPr id="28" name="Nota de aviso com Linha 1 27"/>
          <p:cNvSpPr/>
          <p:nvPr/>
        </p:nvSpPr>
        <p:spPr>
          <a:xfrm>
            <a:off x="6247676" y="5086069"/>
            <a:ext cx="1402398" cy="543486"/>
          </a:xfrm>
          <a:prstGeom prst="borderCallout1">
            <a:avLst>
              <a:gd name="adj1" fmla="val 18750"/>
              <a:gd name="adj2" fmla="val -8333"/>
              <a:gd name="adj3" fmla="val -90387"/>
              <a:gd name="adj4" fmla="val -83399"/>
            </a:avLst>
          </a:prstGeom>
          <a:solidFill>
            <a:schemeClr val="bg2"/>
          </a:solidFill>
          <a:ln>
            <a:solidFill>
              <a:srgbClr val="8E8E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p</a:t>
            </a:r>
            <a:r>
              <a:rPr lang="pt-PT" b="1" dirty="0" smtClean="0">
                <a:solidFill>
                  <a:schemeClr val="tx1"/>
                </a:solidFill>
              </a:rPr>
              <a:t>onto final</a:t>
            </a:r>
            <a:endParaRPr lang="pt-PT" b="1" dirty="0">
              <a:solidFill>
                <a:schemeClr val="tx1"/>
              </a:solidFill>
            </a:endParaRPr>
          </a:p>
        </p:txBody>
      </p:sp>
      <p:sp>
        <p:nvSpPr>
          <p:cNvPr id="29" name="Nota de aviso com Linha 1 28"/>
          <p:cNvSpPr/>
          <p:nvPr/>
        </p:nvSpPr>
        <p:spPr>
          <a:xfrm>
            <a:off x="6247676" y="3648262"/>
            <a:ext cx="1402398" cy="543486"/>
          </a:xfrm>
          <a:prstGeom prst="borderCallout1">
            <a:avLst>
              <a:gd name="adj1" fmla="val 18750"/>
              <a:gd name="adj2" fmla="val -8333"/>
              <a:gd name="adj3" fmla="val -6264"/>
              <a:gd name="adj4" fmla="val -66139"/>
            </a:avLst>
          </a:prstGeom>
          <a:solidFill>
            <a:schemeClr val="bg2"/>
          </a:solidFill>
          <a:ln>
            <a:solidFill>
              <a:srgbClr val="8E8E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p</a:t>
            </a:r>
            <a:r>
              <a:rPr lang="pt-PT" b="1" dirty="0" smtClean="0">
                <a:solidFill>
                  <a:schemeClr val="tx1"/>
                </a:solidFill>
              </a:rPr>
              <a:t>onto final</a:t>
            </a:r>
            <a:endParaRPr lang="pt-PT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62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Marcador de Posição de Conteúdo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23496169"/>
              </p:ext>
            </p:extLst>
          </p:nvPr>
        </p:nvGraphicFramePr>
        <p:xfrm>
          <a:off x="986589" y="1553242"/>
          <a:ext cx="7106533" cy="4810303"/>
        </p:xfrm>
        <a:graphic>
          <a:graphicData uri="http://schemas.openxmlformats.org/drawingml/2006/table">
            <a:tbl>
              <a:tblPr/>
              <a:tblGrid>
                <a:gridCol w="7106533"/>
              </a:tblGrid>
              <a:tr h="4810303">
                <a:tc>
                  <a:txBody>
                    <a:bodyPr/>
                    <a:lstStyle/>
                    <a:p>
                      <a:pPr marR="0" indent="0" algn="just" rtl="0">
                        <a:lnSpc>
                          <a:spcPct val="119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pt-PT" sz="20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Exemplo </a:t>
                      </a:r>
                      <a:r>
                        <a:rPr lang="pt-PT" sz="2000" b="1" kern="14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19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800" kern="1400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(Identificar várias etapas ou vários procedimentos, segundo uma ordem, sem os destacar do texto)</a:t>
                      </a:r>
                    </a:p>
                    <a:p>
                      <a:r>
                        <a:rPr lang="pt-PT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R="0" indent="0" algn="just" rtl="0">
                        <a:lnSpc>
                          <a:spcPct val="119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endParaRPr lang="pt-PT" sz="20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R="0" indent="0" algn="just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2400" kern="14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 aula, a professora deu-nos um conjunto de </a:t>
                      </a:r>
                      <a:r>
                        <a:rPr lang="pt-PT" sz="2400" kern="140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indica-ções</a:t>
                      </a:r>
                      <a:r>
                        <a:rPr lang="pt-PT" sz="2400" kern="14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: (a) comprar os materiais necessários; (b) fazer um esboço do desenho; (c) elaborar o trabalho.</a:t>
                      </a:r>
                    </a:p>
                  </a:txBody>
                  <a:tcPr marL="68580" marR="68580" marT="0" marB="0">
                    <a:lnL w="3175" cap="flat" cmpd="sng" algn="ctr">
                      <a:solidFill>
                        <a:srgbClr val="69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9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9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9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Retângulo 12"/>
          <p:cNvSpPr/>
          <p:nvPr/>
        </p:nvSpPr>
        <p:spPr>
          <a:xfrm>
            <a:off x="442913" y="-6350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defRPr/>
            </a:pPr>
            <a:r>
              <a:rPr lang="pt-PT" sz="2800" b="1" dirty="0" smtClean="0"/>
              <a:t>A </a:t>
            </a:r>
            <a:r>
              <a:rPr lang="pt-PT" sz="2800" b="1" dirty="0"/>
              <a:t>utilização de listas para organizar a </a:t>
            </a:r>
            <a:r>
              <a:rPr lang="pt-PT" sz="2800" b="1" dirty="0" smtClean="0"/>
              <a:t>informação</a:t>
            </a:r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4" name="Control 1"/>
          <p:cNvSpPr>
            <a:spLocks noChangeArrowheads="1" noChangeShapeType="1"/>
          </p:cNvSpPr>
          <p:nvPr/>
        </p:nvSpPr>
        <p:spPr bwMode="auto">
          <a:xfrm>
            <a:off x="873125" y="6523038"/>
            <a:ext cx="4237038" cy="339090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24" name="Nota de aviso com Linha 1 23"/>
          <p:cNvSpPr/>
          <p:nvPr/>
        </p:nvSpPr>
        <p:spPr>
          <a:xfrm>
            <a:off x="6507285" y="5349540"/>
            <a:ext cx="1402398" cy="543486"/>
          </a:xfrm>
          <a:prstGeom prst="borderCallout1">
            <a:avLst>
              <a:gd name="adj1" fmla="val -23312"/>
              <a:gd name="adj2" fmla="val 48291"/>
              <a:gd name="adj3" fmla="val -217744"/>
              <a:gd name="adj4" fmla="val 13043"/>
            </a:avLst>
          </a:prstGeom>
          <a:solidFill>
            <a:schemeClr val="bg2"/>
          </a:solidFill>
          <a:ln>
            <a:solidFill>
              <a:srgbClr val="8E8E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 smtClean="0">
                <a:solidFill>
                  <a:schemeClr val="tx1"/>
                </a:solidFill>
              </a:rPr>
              <a:t>alfabetação</a:t>
            </a:r>
            <a:endParaRPr lang="pt-PT" b="1" dirty="0">
              <a:solidFill>
                <a:schemeClr val="tx1"/>
              </a:solidFill>
            </a:endParaRPr>
          </a:p>
        </p:txBody>
      </p:sp>
      <p:sp>
        <p:nvSpPr>
          <p:cNvPr id="27" name="Nota de aviso com Linha 1 26"/>
          <p:cNvSpPr/>
          <p:nvPr/>
        </p:nvSpPr>
        <p:spPr>
          <a:xfrm>
            <a:off x="1761567" y="5357812"/>
            <a:ext cx="1402398" cy="543486"/>
          </a:xfrm>
          <a:prstGeom prst="borderCallout1">
            <a:avLst>
              <a:gd name="adj1" fmla="val -18884"/>
              <a:gd name="adj2" fmla="val 45716"/>
              <a:gd name="adj3" fmla="val -230636"/>
              <a:gd name="adj4" fmla="val -6337"/>
            </a:avLst>
          </a:prstGeom>
          <a:solidFill>
            <a:schemeClr val="bg2"/>
          </a:solidFill>
          <a:ln>
            <a:solidFill>
              <a:srgbClr val="8E8E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 smtClean="0">
                <a:solidFill>
                  <a:schemeClr val="tx1"/>
                </a:solidFill>
              </a:rPr>
              <a:t>dois pontos</a:t>
            </a:r>
            <a:endParaRPr lang="pt-PT" b="1" dirty="0">
              <a:solidFill>
                <a:schemeClr val="tx1"/>
              </a:solidFill>
            </a:endParaRPr>
          </a:p>
        </p:txBody>
      </p:sp>
      <p:sp>
        <p:nvSpPr>
          <p:cNvPr id="22" name="Nota de aviso com Linha 1 21"/>
          <p:cNvSpPr/>
          <p:nvPr/>
        </p:nvSpPr>
        <p:spPr>
          <a:xfrm>
            <a:off x="3554760" y="5349540"/>
            <a:ext cx="1815073" cy="543486"/>
          </a:xfrm>
          <a:prstGeom prst="borderCallout1">
            <a:avLst>
              <a:gd name="adj1" fmla="val -25525"/>
              <a:gd name="adj2" fmla="val 44034"/>
              <a:gd name="adj3" fmla="val -144820"/>
              <a:gd name="adj4" fmla="val -1281"/>
            </a:avLst>
          </a:prstGeom>
          <a:solidFill>
            <a:schemeClr val="bg2"/>
          </a:solidFill>
          <a:ln>
            <a:solidFill>
              <a:srgbClr val="8E8E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p</a:t>
            </a:r>
            <a:r>
              <a:rPr lang="pt-PT" b="1" dirty="0" smtClean="0">
                <a:solidFill>
                  <a:schemeClr val="tx1"/>
                </a:solidFill>
              </a:rPr>
              <a:t>onto e vírgula</a:t>
            </a:r>
            <a:endParaRPr lang="pt-PT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56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Marcador de Posição de Conteúdo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9859663"/>
              </p:ext>
            </p:extLst>
          </p:nvPr>
        </p:nvGraphicFramePr>
        <p:xfrm>
          <a:off x="986589" y="1553242"/>
          <a:ext cx="7106533" cy="4810303"/>
        </p:xfrm>
        <a:graphic>
          <a:graphicData uri="http://schemas.openxmlformats.org/drawingml/2006/table">
            <a:tbl>
              <a:tblPr/>
              <a:tblGrid>
                <a:gridCol w="7106533"/>
              </a:tblGrid>
              <a:tr h="4810303">
                <a:tc>
                  <a:txBody>
                    <a:bodyPr/>
                    <a:lstStyle/>
                    <a:p>
                      <a:pPr marR="0" indent="0" algn="just" rtl="0">
                        <a:lnSpc>
                          <a:spcPct val="119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pt-PT" sz="20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Exemplo </a:t>
                      </a:r>
                      <a:r>
                        <a:rPr lang="pt-PT" sz="2000" b="1" kern="14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19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800" kern="1400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(Apresentar itens com graus de importância segundo uma ordem, destacando-os do texto)</a:t>
                      </a:r>
                    </a:p>
                    <a:p>
                      <a:pPr marR="0" indent="0" algn="just" rtl="0">
                        <a:lnSpc>
                          <a:spcPct val="119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endParaRPr lang="pt-PT" sz="20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R="0" indent="0" algn="just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2400" kern="14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 aula, a professora apresentou-nos a sequência das tarefas que devíamos fazer.</a:t>
                      </a:r>
                    </a:p>
                    <a:p>
                      <a:pPr marL="631825" marR="0" indent="-457200" algn="just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pt-PT" sz="2400" kern="14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Verificar a lista de materiais necessários.</a:t>
                      </a:r>
                    </a:p>
                    <a:p>
                      <a:pPr marL="631825" marR="0" indent="-457200" algn="just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pt-PT" sz="2400" kern="14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Comprar os materiais em falta.</a:t>
                      </a:r>
                    </a:p>
                    <a:p>
                      <a:pPr marL="631825" marR="0" indent="-457200" algn="just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pt-PT" sz="2400" kern="14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Fazer um esboço do desenho.</a:t>
                      </a:r>
                    </a:p>
                    <a:p>
                      <a:pPr marL="631825" marR="0" indent="-457200" algn="just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  <a:buFont typeface="+mj-lt"/>
                        <a:buAutoNum type="arabicPeriod"/>
                      </a:pPr>
                      <a:r>
                        <a:rPr lang="pt-PT" sz="2400" kern="14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Elaborar o trabalho.</a:t>
                      </a:r>
                      <a:endParaRPr lang="pt-PT" sz="2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rgbClr val="69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9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9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9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Retângulo 12"/>
          <p:cNvSpPr/>
          <p:nvPr/>
        </p:nvSpPr>
        <p:spPr>
          <a:xfrm>
            <a:off x="442913" y="-6350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defRPr/>
            </a:pPr>
            <a:r>
              <a:rPr lang="pt-PT" sz="2800" b="1" dirty="0" smtClean="0"/>
              <a:t>A </a:t>
            </a:r>
            <a:r>
              <a:rPr lang="pt-PT" sz="2800" b="1" dirty="0"/>
              <a:t>utilização de listas para organizar a </a:t>
            </a:r>
            <a:r>
              <a:rPr lang="pt-PT" sz="2800" b="1" dirty="0" smtClean="0"/>
              <a:t>informação</a:t>
            </a:r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4" name="Control 1"/>
          <p:cNvSpPr>
            <a:spLocks noChangeArrowheads="1" noChangeShapeType="1"/>
          </p:cNvSpPr>
          <p:nvPr/>
        </p:nvSpPr>
        <p:spPr bwMode="auto">
          <a:xfrm>
            <a:off x="873125" y="6523038"/>
            <a:ext cx="4237038" cy="339090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25" name="Nota de aviso com Linha 1 24"/>
          <p:cNvSpPr/>
          <p:nvPr/>
        </p:nvSpPr>
        <p:spPr>
          <a:xfrm>
            <a:off x="6156347" y="5002421"/>
            <a:ext cx="1402398" cy="543486"/>
          </a:xfrm>
          <a:prstGeom prst="borderCallout1">
            <a:avLst>
              <a:gd name="adj1" fmla="val 18750"/>
              <a:gd name="adj2" fmla="val -8333"/>
              <a:gd name="adj3" fmla="val -53273"/>
              <a:gd name="adj4" fmla="val -38333"/>
            </a:avLst>
          </a:prstGeom>
          <a:solidFill>
            <a:schemeClr val="bg2"/>
          </a:solidFill>
          <a:ln>
            <a:solidFill>
              <a:srgbClr val="8E8E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ponto final</a:t>
            </a:r>
          </a:p>
        </p:txBody>
      </p:sp>
      <p:sp>
        <p:nvSpPr>
          <p:cNvPr id="26" name="Nota de aviso com Linha 1 25"/>
          <p:cNvSpPr/>
          <p:nvPr/>
        </p:nvSpPr>
        <p:spPr>
          <a:xfrm>
            <a:off x="6558586" y="3464393"/>
            <a:ext cx="1402398" cy="543486"/>
          </a:xfrm>
          <a:prstGeom prst="borderCallout1">
            <a:avLst>
              <a:gd name="adj1" fmla="val 18750"/>
              <a:gd name="adj2" fmla="val -8333"/>
              <a:gd name="adj3" fmla="val 50645"/>
              <a:gd name="adj4" fmla="val -141890"/>
            </a:avLst>
          </a:prstGeom>
          <a:solidFill>
            <a:schemeClr val="bg2"/>
          </a:solidFill>
          <a:ln>
            <a:solidFill>
              <a:srgbClr val="8E8E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ponto final</a:t>
            </a:r>
          </a:p>
        </p:txBody>
      </p:sp>
      <p:sp>
        <p:nvSpPr>
          <p:cNvPr id="28" name="Nota de aviso com Linha 1 27"/>
          <p:cNvSpPr/>
          <p:nvPr/>
        </p:nvSpPr>
        <p:spPr>
          <a:xfrm>
            <a:off x="2006527" y="5781908"/>
            <a:ext cx="1402398" cy="543486"/>
          </a:xfrm>
          <a:prstGeom prst="borderCallout1">
            <a:avLst>
              <a:gd name="adj1" fmla="val 18750"/>
              <a:gd name="adj2" fmla="val -8333"/>
              <a:gd name="adj3" fmla="val -23581"/>
              <a:gd name="adj4" fmla="val -43128"/>
            </a:avLst>
          </a:prstGeom>
          <a:solidFill>
            <a:schemeClr val="bg2"/>
          </a:solidFill>
          <a:ln>
            <a:solidFill>
              <a:srgbClr val="8E8E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 smtClean="0">
                <a:solidFill>
                  <a:schemeClr val="tx1"/>
                </a:solidFill>
              </a:rPr>
              <a:t>numeração</a:t>
            </a:r>
            <a:endParaRPr lang="pt-PT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60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642429"/>
            <a:ext cx="7886700" cy="4601207"/>
          </a:xfrm>
        </p:spPr>
        <p:txBody>
          <a:bodyPr rtlCol="0">
            <a:normAutofit/>
          </a:bodyPr>
          <a:lstStyle/>
          <a:p>
            <a:pPr marL="177800" indent="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200" dirty="0" smtClean="0"/>
              <a:t>É um </a:t>
            </a:r>
            <a:r>
              <a:rPr lang="pt-PT" sz="2200" dirty="0"/>
              <a:t>texto no qual vais apresentar o resultado da tua </a:t>
            </a:r>
            <a:r>
              <a:rPr lang="pt-PT" sz="2200" dirty="0" smtClean="0"/>
              <a:t>investigação:</a:t>
            </a:r>
          </a:p>
          <a:p>
            <a:pPr marL="355600" indent="-17780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discutindo e confrontando posições sobre um determinado </a:t>
            </a:r>
            <a:r>
              <a:rPr lang="pt-PT" sz="2200" dirty="0" smtClean="0"/>
              <a:t>problema.</a:t>
            </a:r>
            <a:endParaRPr lang="pt-PT" sz="2200" dirty="0"/>
          </a:p>
          <a:p>
            <a:pPr marL="355600" indent="-17780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assumindo</a:t>
            </a:r>
            <a:r>
              <a:rPr lang="pt-PT" sz="2200" dirty="0"/>
              <a:t>, por vezes, uma posição pessoal, </a:t>
            </a:r>
            <a:r>
              <a:rPr lang="pt-PT" sz="2200" dirty="0" smtClean="0"/>
              <a:t>defendendo-a e confrontando-a </a:t>
            </a:r>
            <a:r>
              <a:rPr lang="pt-PT" sz="2200" dirty="0"/>
              <a:t>com outras </a:t>
            </a:r>
            <a:r>
              <a:rPr lang="pt-PT" sz="2200" dirty="0" smtClean="0"/>
              <a:t>posições.</a:t>
            </a:r>
            <a:endParaRPr lang="pt-PT" sz="22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-6350"/>
            <a:ext cx="803876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defRPr/>
            </a:pPr>
            <a:r>
              <a:rPr lang="pt-PT" sz="2800" b="1" dirty="0"/>
              <a:t>Tipos especiais de </a:t>
            </a:r>
            <a:r>
              <a:rPr lang="pt-PT" sz="2800" b="1" dirty="0" smtClean="0"/>
              <a:t>textos</a:t>
            </a:r>
            <a:endParaRPr lang="pt-PT" sz="2800" dirty="0" smtClean="0"/>
          </a:p>
          <a:p>
            <a:endParaRPr lang="pt-PT" sz="2400" b="1" dirty="0" smtClean="0"/>
          </a:p>
          <a:p>
            <a:r>
              <a:rPr lang="pt-PT" sz="2400" b="1" dirty="0" smtClean="0"/>
              <a:t>Ensaio </a:t>
            </a:r>
            <a:r>
              <a:rPr lang="pt-PT" sz="2400" b="1" dirty="0"/>
              <a:t>argumentativo</a:t>
            </a:r>
            <a:endParaRPr lang="pt-PT" sz="2400" dirty="0"/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  <p:pic>
        <p:nvPicPr>
          <p:cNvPr id="12" name="Imagem 11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colorTemperature colorTemp="59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912" t="11031" r="5147" b="27858"/>
          <a:stretch/>
        </p:blipFill>
        <p:spPr>
          <a:xfrm>
            <a:off x="6145307" y="5089238"/>
            <a:ext cx="2074571" cy="1154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10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650365"/>
            <a:ext cx="7886700" cy="4764723"/>
          </a:xfrm>
        </p:spPr>
        <p:txBody>
          <a:bodyPr rtlCol="0">
            <a:normAutofit lnSpcReduction="10000"/>
          </a:bodyPr>
          <a:lstStyle/>
          <a:p>
            <a:pPr marL="177800" indent="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200" b="1" dirty="0" smtClean="0"/>
              <a:t>Introdução:</a:t>
            </a:r>
            <a:r>
              <a:rPr lang="pt-PT" sz="2200" dirty="0" smtClean="0"/>
              <a:t> referir </a:t>
            </a:r>
            <a:r>
              <a:rPr lang="pt-PT" sz="2200" dirty="0"/>
              <a:t>com clareza o âmbito do </a:t>
            </a:r>
            <a:r>
              <a:rPr lang="pt-PT" sz="2200" dirty="0" smtClean="0"/>
              <a:t>ensaio.</a:t>
            </a:r>
          </a:p>
          <a:p>
            <a:pPr marL="355600" indent="-17780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identificar e formular o problema que está na base do processo de </a:t>
            </a:r>
            <a:r>
              <a:rPr lang="pt-PT" sz="2200" dirty="0" smtClean="0"/>
              <a:t>investigação.</a:t>
            </a:r>
            <a:endParaRPr lang="pt-PT" sz="2200" dirty="0"/>
          </a:p>
          <a:p>
            <a:pPr marL="355600" indent="-17780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referir como </a:t>
            </a:r>
            <a:r>
              <a:rPr lang="pt-PT" sz="2200" dirty="0" smtClean="0"/>
              <a:t>vais </a:t>
            </a:r>
            <a:r>
              <a:rPr lang="pt-PT" sz="2200" dirty="0"/>
              <a:t>investigar as respostas para o </a:t>
            </a:r>
            <a:r>
              <a:rPr lang="pt-PT" sz="2200" dirty="0" smtClean="0"/>
              <a:t>problema.</a:t>
            </a:r>
          </a:p>
          <a:p>
            <a:pPr marL="355600" indent="-17780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mostrar </a:t>
            </a:r>
            <a:r>
              <a:rPr lang="pt-PT" sz="2200" dirty="0"/>
              <a:t>o interesse da discussão do problema que desencadeou a tua </a:t>
            </a:r>
            <a:r>
              <a:rPr lang="pt-PT" sz="2200" dirty="0" smtClean="0"/>
              <a:t>investigação.</a:t>
            </a:r>
          </a:p>
          <a:p>
            <a:pPr marL="355600" indent="-17780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comprovar </a:t>
            </a:r>
            <a:r>
              <a:rPr lang="pt-PT" sz="2200" dirty="0"/>
              <a:t>que o teu processo de investigação e a conclusão a que chegaste são </a:t>
            </a:r>
            <a:r>
              <a:rPr lang="pt-PT" sz="2200" dirty="0" smtClean="0"/>
              <a:t>relevantes.</a:t>
            </a:r>
          </a:p>
        </p:txBody>
      </p:sp>
      <p:sp>
        <p:nvSpPr>
          <p:cNvPr id="13" name="Retângulo 12"/>
          <p:cNvSpPr/>
          <p:nvPr/>
        </p:nvSpPr>
        <p:spPr>
          <a:xfrm>
            <a:off x="442913" y="-6350"/>
            <a:ext cx="803876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defRPr/>
            </a:pPr>
            <a:r>
              <a:rPr lang="pt-PT" sz="2800" b="1" dirty="0"/>
              <a:t>Tipos especiais de </a:t>
            </a:r>
            <a:r>
              <a:rPr lang="pt-PT" sz="2800" b="1" dirty="0" smtClean="0"/>
              <a:t>textos</a:t>
            </a:r>
            <a:endParaRPr lang="pt-PT" sz="2800" dirty="0" smtClean="0"/>
          </a:p>
          <a:p>
            <a:endParaRPr lang="pt-PT" sz="2400" b="1" dirty="0" smtClean="0"/>
          </a:p>
          <a:p>
            <a:r>
              <a:rPr lang="pt-PT" sz="2400" b="1" dirty="0" smtClean="0"/>
              <a:t>Ensaio </a:t>
            </a:r>
            <a:r>
              <a:rPr lang="pt-PT" sz="2400" b="1" dirty="0"/>
              <a:t>argumentativo</a:t>
            </a:r>
            <a:endParaRPr lang="pt-PT" sz="2400" dirty="0"/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4613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844889"/>
            <a:ext cx="7886700" cy="5398748"/>
          </a:xfrm>
        </p:spPr>
        <p:txBody>
          <a:bodyPr rtlCol="0">
            <a:normAutofit lnSpcReduction="10000"/>
          </a:bodyPr>
          <a:lstStyle/>
          <a:p>
            <a:pPr marL="355600" indent="-1778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400" dirty="0">
                <a:hlinkClick r:id="rId2" action="ppaction://hlinksldjump"/>
              </a:rPr>
              <a:t>Trabalho em texto</a:t>
            </a:r>
            <a:endParaRPr lang="pt-PT" sz="2400" dirty="0"/>
          </a:p>
          <a:p>
            <a:pPr marL="355600" indent="-1778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400" dirty="0">
                <a:hlinkClick r:id="rId3" action="ppaction://hlinksldjump"/>
              </a:rPr>
              <a:t>A estrutura de um trabalho em </a:t>
            </a:r>
            <a:r>
              <a:rPr lang="pt-PT" sz="2400" dirty="0" smtClean="0">
                <a:hlinkClick r:id="rId3" action="ppaction://hlinksldjump"/>
              </a:rPr>
              <a:t>texto</a:t>
            </a:r>
            <a:endParaRPr lang="pt-PT" sz="2400" dirty="0" smtClean="0"/>
          </a:p>
          <a:p>
            <a:pPr marL="355600" indent="-1778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400" dirty="0">
                <a:hlinkClick r:id="rId4" action="ppaction://hlinksldjump"/>
              </a:rPr>
              <a:t>A mancha de </a:t>
            </a:r>
            <a:r>
              <a:rPr lang="pt-PT" sz="2400" dirty="0" smtClean="0">
                <a:hlinkClick r:id="rId4" action="ppaction://hlinksldjump"/>
              </a:rPr>
              <a:t>texto</a:t>
            </a:r>
            <a:endParaRPr lang="pt-PT" sz="2400" dirty="0" smtClean="0"/>
          </a:p>
          <a:p>
            <a:pPr marL="355600" indent="-1778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400" dirty="0">
                <a:hlinkClick r:id="rId5" action="ppaction://hlinksldjump"/>
              </a:rPr>
              <a:t>A utilização de listas para organizar a </a:t>
            </a:r>
            <a:r>
              <a:rPr lang="pt-PT" sz="2400" dirty="0" smtClean="0">
                <a:hlinkClick r:id="rId5" action="ppaction://hlinksldjump"/>
              </a:rPr>
              <a:t>informação</a:t>
            </a:r>
            <a:endParaRPr lang="pt-PT" sz="2400" dirty="0" smtClean="0"/>
          </a:p>
          <a:p>
            <a:pPr marL="355600" indent="-1778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400" dirty="0" smtClean="0">
                <a:hlinkClick r:id="rId6" action="ppaction://hlinksldjump"/>
              </a:rPr>
              <a:t>Tipos </a:t>
            </a:r>
            <a:r>
              <a:rPr lang="pt-PT" sz="2400" dirty="0">
                <a:hlinkClick r:id="rId6" action="ppaction://hlinksldjump"/>
              </a:rPr>
              <a:t>especiais de </a:t>
            </a:r>
            <a:r>
              <a:rPr lang="pt-PT" sz="2400" dirty="0" smtClean="0">
                <a:hlinkClick r:id="rId6" action="ppaction://hlinksldjump"/>
              </a:rPr>
              <a:t>textos</a:t>
            </a:r>
            <a:endParaRPr lang="pt-PT" sz="2400" dirty="0" smtClean="0"/>
          </a:p>
          <a:p>
            <a:pPr marL="542925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400" dirty="0" smtClean="0">
                <a:hlinkClick r:id="rId6" action="ppaction://hlinksldjump"/>
              </a:rPr>
              <a:t>Ensaio argumentativo</a:t>
            </a:r>
            <a:endParaRPr lang="pt-PT" sz="2400" dirty="0" smtClean="0"/>
          </a:p>
          <a:p>
            <a:pPr marL="542925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400" dirty="0" smtClean="0">
                <a:hlinkClick r:id="rId7" action="ppaction://hlinksldjump"/>
              </a:rPr>
              <a:t>Relatório</a:t>
            </a:r>
            <a:endParaRPr lang="pt-PT" sz="2400" dirty="0" smtClean="0"/>
          </a:p>
          <a:p>
            <a:pPr marL="90170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000" dirty="0" smtClean="0">
                <a:hlinkClick r:id="rId8" action="ppaction://hlinksldjump"/>
              </a:rPr>
              <a:t>Relatório científico</a:t>
            </a:r>
            <a:endParaRPr lang="pt-PT" sz="20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pt-PT" sz="20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pt-PT" sz="2000" b="1" dirty="0" smtClean="0"/>
          </a:p>
          <a:p>
            <a:endParaRPr lang="pt-PT" sz="2000" dirty="0"/>
          </a:p>
          <a:p>
            <a:pPr marL="355600" indent="-177800" algn="just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400" b="1" dirty="0"/>
          </a:p>
          <a:p>
            <a:pPr marL="355600" indent="-177800" algn="just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400" b="1" dirty="0"/>
          </a:p>
          <a:p>
            <a:pPr marL="355600" indent="-177800" algn="just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400" dirty="0">
              <a:solidFill>
                <a:srgbClr val="FF0000"/>
              </a:solidFill>
            </a:endParaRPr>
          </a:p>
          <a:p>
            <a:pPr marL="355600" indent="-17780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400" b="1" dirty="0"/>
          </a:p>
          <a:p>
            <a:pPr marL="355600" indent="-17780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400" b="1" dirty="0"/>
          </a:p>
          <a:p>
            <a:pPr marL="355600" indent="-177800" algn="just" fontAlgn="auto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-6350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 smtClean="0"/>
              <a:t>sumário</a:t>
            </a:r>
            <a:endParaRPr lang="pt-PT" sz="2800" b="1" dirty="0"/>
          </a:p>
        </p:txBody>
      </p:sp>
      <p:grpSp>
        <p:nvGrpSpPr>
          <p:cNvPr id="2" name="Grupo 1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6" name="Retângulo 5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6149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8" name="Retângulo 7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9" name="Retângulo 8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10" name="Retângulo 9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2" name="Retângulo 11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4" name="Imagem 3"/>
            <p:cNvPicPr>
              <a:picLocks noChangeAspect="1"/>
            </p:cNvPicPr>
            <p:nvPr/>
          </p:nvPicPr>
          <p:blipFill rotWithShape="1">
            <a:blip r:embed="rId9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217198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642429"/>
            <a:ext cx="7886700" cy="4601208"/>
          </a:xfrm>
        </p:spPr>
        <p:txBody>
          <a:bodyPr rtlCol="0">
            <a:normAutofit/>
          </a:bodyPr>
          <a:lstStyle/>
          <a:p>
            <a:pPr marL="2238375" indent="-2238375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200" b="1" dirty="0" smtClean="0"/>
              <a:t>Desenvolvimento:</a:t>
            </a:r>
            <a:r>
              <a:rPr lang="pt-PT" sz="2200" dirty="0" smtClean="0"/>
              <a:t> </a:t>
            </a:r>
          </a:p>
          <a:p>
            <a:pPr marL="355600" indent="-17780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Explorar </a:t>
            </a:r>
            <a:r>
              <a:rPr lang="pt-PT" sz="2200" dirty="0"/>
              <a:t>os argumentos que sustentam as várias </a:t>
            </a:r>
            <a:r>
              <a:rPr lang="pt-PT" sz="2200" dirty="0" smtClean="0"/>
              <a:t>posições.</a:t>
            </a:r>
            <a:endParaRPr lang="pt-PT" sz="2200" dirty="0"/>
          </a:p>
          <a:p>
            <a:pPr marL="355600" indent="-17780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Analisar e justificar, </a:t>
            </a:r>
            <a:r>
              <a:rPr lang="pt-PT" sz="2200" dirty="0"/>
              <a:t>um a um, </a:t>
            </a:r>
            <a:r>
              <a:rPr lang="pt-PT" sz="2200" dirty="0" smtClean="0"/>
              <a:t>os argumentos apresentados.</a:t>
            </a:r>
          </a:p>
          <a:p>
            <a:pPr marL="2238375" indent="-2238375" algn="just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>
                <a:srgbClr val="481831"/>
              </a:buClr>
              <a:buSzPct val="80000"/>
              <a:buNone/>
              <a:defRPr/>
            </a:pPr>
            <a:endParaRPr lang="pt-PT" sz="2200" b="1" dirty="0" smtClean="0"/>
          </a:p>
          <a:p>
            <a:pPr marL="2238375" indent="-2238375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200" b="1" dirty="0" smtClean="0"/>
              <a:t>Conclusão:</a:t>
            </a:r>
            <a:r>
              <a:rPr lang="pt-PT" sz="2200" dirty="0" smtClean="0"/>
              <a:t> </a:t>
            </a:r>
            <a:r>
              <a:rPr lang="pt-PT" sz="2200" dirty="0"/>
              <a:t>sumariar brevemente a argumentação </a:t>
            </a:r>
            <a:r>
              <a:rPr lang="pt-PT" sz="2200" dirty="0" smtClean="0"/>
              <a:t>desenvolvida.</a:t>
            </a:r>
            <a:endParaRPr lang="pt-PT" sz="22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-6350"/>
            <a:ext cx="803876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defRPr/>
            </a:pPr>
            <a:r>
              <a:rPr lang="pt-PT" sz="2800" b="1" dirty="0"/>
              <a:t>Tipos especiais de </a:t>
            </a:r>
            <a:r>
              <a:rPr lang="pt-PT" sz="2800" b="1" dirty="0" smtClean="0"/>
              <a:t>textos</a:t>
            </a:r>
            <a:endParaRPr lang="pt-PT" sz="2800" dirty="0" smtClean="0"/>
          </a:p>
          <a:p>
            <a:endParaRPr lang="pt-PT" sz="2400" b="1" dirty="0" smtClean="0"/>
          </a:p>
          <a:p>
            <a:r>
              <a:rPr lang="pt-PT" sz="2400" b="1" dirty="0" smtClean="0"/>
              <a:t>Ensaio </a:t>
            </a:r>
            <a:r>
              <a:rPr lang="pt-PT" sz="2400" b="1" dirty="0"/>
              <a:t>argumentativo</a:t>
            </a:r>
            <a:endParaRPr lang="pt-PT" sz="2400" dirty="0"/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colorTemperature colorTemp="59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912" t="11031" r="5147" b="27858"/>
          <a:stretch/>
        </p:blipFill>
        <p:spPr>
          <a:xfrm>
            <a:off x="6239435" y="5193995"/>
            <a:ext cx="1886314" cy="1049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126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281034"/>
            <a:ext cx="7886700" cy="4962603"/>
          </a:xfrm>
        </p:spPr>
        <p:txBody>
          <a:bodyPr rtlCol="0">
            <a:normAutofit/>
          </a:bodyPr>
          <a:lstStyle/>
          <a:p>
            <a:pPr marL="177800" indent="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200" dirty="0" smtClean="0"/>
              <a:t>É um </a:t>
            </a:r>
            <a:r>
              <a:rPr lang="pt-PT" sz="2200" dirty="0"/>
              <a:t>texto expositivo e informativo no qual se apresenta por escrito um acontecimento ou </a:t>
            </a:r>
            <a:r>
              <a:rPr lang="pt-PT" sz="2200" dirty="0" smtClean="0"/>
              <a:t>situação.</a:t>
            </a:r>
            <a:endParaRPr lang="pt-PT" sz="2200" dirty="0"/>
          </a:p>
          <a:p>
            <a:pPr marL="177800" indent="0" algn="just">
              <a:lnSpc>
                <a:spcPct val="110000"/>
              </a:lnSpc>
              <a:spcBef>
                <a:spcPts val="0"/>
              </a:spcBef>
              <a:buClr>
                <a:srgbClr val="481831"/>
              </a:buClr>
              <a:buSzPct val="80000"/>
              <a:buNone/>
              <a:defRPr/>
            </a:pPr>
            <a:endParaRPr lang="pt-PT" sz="2200" dirty="0" smtClean="0"/>
          </a:p>
          <a:p>
            <a:pPr marL="177800" indent="0" algn="just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defRPr/>
            </a:pPr>
            <a:endParaRPr lang="pt-PT" sz="2200" dirty="0" smtClean="0"/>
          </a:p>
          <a:p>
            <a:pPr marL="177800" indent="0" algn="just">
              <a:lnSpc>
                <a:spcPct val="110000"/>
              </a:lnSpc>
              <a:spcBef>
                <a:spcPts val="600"/>
              </a:spcBef>
              <a:spcAft>
                <a:spcPts val="12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200" b="1" dirty="0" smtClean="0"/>
              <a:t>Relatório </a:t>
            </a:r>
            <a:r>
              <a:rPr lang="pt-PT" sz="2200" b="1" dirty="0"/>
              <a:t>crítico</a:t>
            </a:r>
            <a:r>
              <a:rPr lang="pt-PT" sz="2200" dirty="0"/>
              <a:t> </a:t>
            </a:r>
            <a:r>
              <a:rPr lang="pt-PT" sz="2200" dirty="0" smtClean="0"/>
              <a:t>descrevem-se </a:t>
            </a:r>
            <a:r>
              <a:rPr lang="pt-PT" sz="2200" dirty="0"/>
              <a:t>uma atividade e os procedimentos aplicados e discutem-se os resultados </a:t>
            </a:r>
            <a:r>
              <a:rPr lang="pt-PT" sz="2200" dirty="0" smtClean="0"/>
              <a:t>obtidos.</a:t>
            </a:r>
          </a:p>
          <a:p>
            <a:pPr marL="177800" indent="0" algn="just">
              <a:lnSpc>
                <a:spcPct val="110000"/>
              </a:lnSpc>
              <a:spcBef>
                <a:spcPts val="120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200" b="1" dirty="0" smtClean="0"/>
              <a:t>Relatório </a:t>
            </a:r>
            <a:r>
              <a:rPr lang="pt-PT" sz="2200" b="1" dirty="0"/>
              <a:t>de síntese</a:t>
            </a:r>
            <a:r>
              <a:rPr lang="pt-PT" sz="2200" dirty="0"/>
              <a:t> agrega-se a informação obtida em vários processos de </a:t>
            </a:r>
            <a:r>
              <a:rPr lang="pt-PT" sz="2200" dirty="0" smtClean="0"/>
              <a:t>investigação.</a:t>
            </a:r>
            <a:endParaRPr lang="pt-PT" sz="22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-6350"/>
            <a:ext cx="803876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defRPr/>
            </a:pPr>
            <a:r>
              <a:rPr lang="pt-PT" sz="2800" b="1" dirty="0"/>
              <a:t>Tipos especiais de </a:t>
            </a:r>
            <a:r>
              <a:rPr lang="pt-PT" sz="2800" b="1" dirty="0" smtClean="0"/>
              <a:t>textos</a:t>
            </a:r>
            <a:endParaRPr lang="pt-PT" sz="2800" dirty="0" smtClean="0"/>
          </a:p>
          <a:p>
            <a:r>
              <a:rPr lang="pt-PT" sz="2400" b="1" dirty="0" smtClean="0"/>
              <a:t>Relatório</a:t>
            </a:r>
            <a:endParaRPr lang="pt-PT" sz="2400" dirty="0"/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  <p:pic>
        <p:nvPicPr>
          <p:cNvPr id="12" name="Picture 2" descr="http://1.bp.blogspot.com/-00LIF0d9b2U/To-EsiihrXI/AAAAAAAAFrY/TV-pIp5TcaQ/s1600/SUA%2BVIDA%2BE%2527%2BUMA%2BFOLHA%2BDE%2BPAPEL%2BEM%2BBRANCO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9599" y="5160310"/>
            <a:ext cx="922147" cy="1075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332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2" y="1683025"/>
            <a:ext cx="8038770" cy="4560611"/>
          </a:xfrm>
        </p:spPr>
        <p:txBody>
          <a:bodyPr rtlCol="0">
            <a:normAutofit/>
          </a:bodyPr>
          <a:lstStyle/>
          <a:p>
            <a:pPr marL="1350963" indent="-1350963" algn="just">
              <a:lnSpc>
                <a:spcPct val="110000"/>
              </a:lnSpc>
              <a:spcBef>
                <a:spcPts val="1800"/>
              </a:spcBef>
              <a:spcAft>
                <a:spcPts val="12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200" b="1" dirty="0"/>
              <a:t>Introdução</a:t>
            </a:r>
            <a:r>
              <a:rPr lang="pt-PT" sz="2200" b="1" dirty="0" smtClean="0"/>
              <a:t>: </a:t>
            </a:r>
            <a:r>
              <a:rPr lang="pt-PT" sz="2200" dirty="0" smtClean="0"/>
              <a:t>descreve-se </a:t>
            </a:r>
            <a:r>
              <a:rPr lang="pt-PT" sz="2200" dirty="0"/>
              <a:t>o que vai ser relatado, identificando-se os objetivos e o assunto em </a:t>
            </a:r>
            <a:r>
              <a:rPr lang="pt-PT" sz="2200" dirty="0" smtClean="0"/>
              <a:t>análise.</a:t>
            </a:r>
            <a:endParaRPr lang="pt-PT" sz="2200" dirty="0"/>
          </a:p>
          <a:p>
            <a:pPr marL="2238375" indent="-2238375" algn="just">
              <a:lnSpc>
                <a:spcPct val="110000"/>
              </a:lnSpc>
              <a:spcBef>
                <a:spcPts val="1800"/>
              </a:spcBef>
              <a:spcAft>
                <a:spcPts val="12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200" b="1" dirty="0" smtClean="0"/>
              <a:t>Desenvolvimento: </a:t>
            </a:r>
            <a:r>
              <a:rPr lang="pt-PT" sz="2200" dirty="0" smtClean="0"/>
              <a:t>descreve-se </a:t>
            </a:r>
            <a:r>
              <a:rPr lang="pt-PT" sz="2200" dirty="0"/>
              <a:t>o objeto de estudo e efetua-se uma análise crítica dos </a:t>
            </a:r>
            <a:r>
              <a:rPr lang="pt-PT" sz="2200" dirty="0" smtClean="0"/>
              <a:t>dados.</a:t>
            </a:r>
            <a:endParaRPr lang="pt-PT" sz="2200" dirty="0"/>
          </a:p>
          <a:p>
            <a:pPr marL="1338263" indent="-1338263" algn="just">
              <a:lnSpc>
                <a:spcPct val="110000"/>
              </a:lnSpc>
              <a:spcBef>
                <a:spcPts val="1800"/>
              </a:spcBef>
              <a:spcAft>
                <a:spcPts val="12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200" b="1" dirty="0" smtClean="0"/>
              <a:t>Conclusão: </a:t>
            </a:r>
            <a:r>
              <a:rPr lang="pt-PT" sz="2200" dirty="0" smtClean="0"/>
              <a:t>efetua-se </a:t>
            </a:r>
            <a:r>
              <a:rPr lang="pt-PT" sz="2200" dirty="0"/>
              <a:t>um balanço das atividades desenvolvidas e dos resultados </a:t>
            </a:r>
            <a:r>
              <a:rPr lang="pt-PT" sz="2200" dirty="0" smtClean="0"/>
              <a:t>obtidos, podendo ainda </a:t>
            </a:r>
            <a:r>
              <a:rPr lang="pt-PT" sz="2200" dirty="0"/>
              <a:t>apresentar-se recomendações para </a:t>
            </a:r>
            <a:r>
              <a:rPr lang="pt-PT" sz="2200" dirty="0" smtClean="0"/>
              <a:t>futuras investigações.</a:t>
            </a:r>
            <a:endParaRPr lang="pt-PT" sz="22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-6350"/>
            <a:ext cx="803876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defRPr/>
            </a:pPr>
            <a:r>
              <a:rPr lang="pt-PT" sz="2800" b="1" dirty="0"/>
              <a:t>Tipos especiais de </a:t>
            </a:r>
            <a:r>
              <a:rPr lang="pt-PT" sz="2800" b="1" dirty="0" smtClean="0"/>
              <a:t>textos</a:t>
            </a:r>
            <a:endParaRPr lang="pt-PT" sz="2800" dirty="0" smtClean="0"/>
          </a:p>
          <a:p>
            <a:r>
              <a:rPr lang="pt-PT" sz="2400" b="1" dirty="0" smtClean="0"/>
              <a:t>Relatório</a:t>
            </a:r>
            <a:endParaRPr lang="pt-PT" sz="2400" dirty="0"/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  <p:pic>
        <p:nvPicPr>
          <p:cNvPr id="1026" name="Picture 2" descr="http://1.bp.blogspot.com/-00LIF0d9b2U/To-EsiihrXI/AAAAAAAAFrY/TV-pIp5TcaQ/s1600/SUA%2BVIDA%2BE%2527%2BUMA%2BFOLHA%2BDE%2BPAPEL%2BEM%2BBRANCO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9599" y="5160310"/>
            <a:ext cx="922147" cy="1075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033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650366"/>
            <a:ext cx="7886700" cy="4715509"/>
          </a:xfrm>
        </p:spPr>
        <p:txBody>
          <a:bodyPr rtlCol="0">
            <a:normAutofit/>
          </a:bodyPr>
          <a:lstStyle/>
          <a:p>
            <a:pPr marL="177800" indent="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200" dirty="0" smtClean="0"/>
              <a:t>A estrutura</a:t>
            </a:r>
            <a:r>
              <a:rPr lang="pt-PT" sz="2200" dirty="0"/>
              <a:t> </a:t>
            </a:r>
            <a:r>
              <a:rPr lang="pt-PT" sz="2200" dirty="0" smtClean="0"/>
              <a:t>deve replicar </a:t>
            </a:r>
            <a:r>
              <a:rPr lang="pt-PT" sz="2200" dirty="0"/>
              <a:t>a </a:t>
            </a:r>
            <a:r>
              <a:rPr lang="pt-PT" sz="2200" dirty="0" smtClean="0"/>
              <a:t>do </a:t>
            </a:r>
            <a:r>
              <a:rPr lang="pt-PT" sz="2200" dirty="0"/>
              <a:t>processo de investigação </a:t>
            </a:r>
            <a:r>
              <a:rPr lang="pt-PT" sz="2200" dirty="0" smtClean="0"/>
              <a:t>científica: objetivos</a:t>
            </a:r>
            <a:r>
              <a:rPr lang="pt-PT" sz="2200" dirty="0"/>
              <a:t>, método, resultados e discussão dos </a:t>
            </a:r>
            <a:r>
              <a:rPr lang="pt-PT" sz="2200" dirty="0" smtClean="0"/>
              <a:t>resultados.</a:t>
            </a:r>
          </a:p>
          <a:p>
            <a:pPr marL="1350963" indent="-1350963" algn="just">
              <a:lnSpc>
                <a:spcPct val="110000"/>
              </a:lnSpc>
              <a:spcBef>
                <a:spcPts val="1800"/>
              </a:spcBef>
              <a:spcAft>
                <a:spcPts val="12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200" b="1" dirty="0" smtClean="0"/>
              <a:t>Introdução:</a:t>
            </a:r>
          </a:p>
          <a:p>
            <a:pPr marL="355600" indent="-355600" algn="just">
              <a:lnSpc>
                <a:spcPct val="110000"/>
              </a:lnSpc>
              <a:spcBef>
                <a:spcPts val="600"/>
              </a:spcBef>
              <a:spcAft>
                <a:spcPts val="1200"/>
              </a:spcAft>
              <a:buClr>
                <a:srgbClr val="481831"/>
              </a:buClr>
              <a:buSzPct val="80000"/>
              <a:buAutoNum type="alphaLcParenBoth"/>
              <a:defRPr/>
            </a:pPr>
            <a:r>
              <a:rPr lang="pt-PT" sz="2200" dirty="0" smtClean="0"/>
              <a:t>enquadrar </a:t>
            </a:r>
            <a:r>
              <a:rPr lang="pt-PT" sz="2200" dirty="0"/>
              <a:t>o problema em investigação no conhecimento existente </a:t>
            </a:r>
            <a:r>
              <a:rPr lang="pt-PT" sz="2200" dirty="0" smtClean="0"/>
              <a:t>ou </a:t>
            </a:r>
            <a:r>
              <a:rPr lang="pt-PT" sz="2200" dirty="0"/>
              <a:t>apenas enunciar o problema em </a:t>
            </a:r>
            <a:r>
              <a:rPr lang="pt-PT" sz="2200" dirty="0" smtClean="0"/>
              <a:t>estudo.</a:t>
            </a:r>
            <a:endParaRPr lang="pt-PT" sz="2200" dirty="0"/>
          </a:p>
          <a:p>
            <a:pPr marL="355600" indent="-355600" algn="just">
              <a:lnSpc>
                <a:spcPct val="110000"/>
              </a:lnSpc>
              <a:spcBef>
                <a:spcPts val="600"/>
              </a:spcBef>
              <a:spcAft>
                <a:spcPts val="1200"/>
              </a:spcAft>
              <a:buClr>
                <a:srgbClr val="481831"/>
              </a:buClr>
              <a:buSzPct val="80000"/>
              <a:buAutoNum type="alphaLcParenBoth"/>
              <a:defRPr/>
            </a:pPr>
            <a:r>
              <a:rPr lang="pt-PT" sz="2200" dirty="0" smtClean="0"/>
              <a:t>realçar </a:t>
            </a:r>
            <a:r>
              <a:rPr lang="pt-PT" sz="2200" dirty="0"/>
              <a:t>a importância científica da investigação, tendo em conta a área onde se está a </a:t>
            </a:r>
            <a:r>
              <a:rPr lang="pt-PT" sz="2200" dirty="0" smtClean="0"/>
              <a:t>investigar.</a:t>
            </a:r>
          </a:p>
          <a:p>
            <a:pPr marL="355600" indent="-355600" algn="just">
              <a:lnSpc>
                <a:spcPct val="110000"/>
              </a:lnSpc>
              <a:spcBef>
                <a:spcPts val="600"/>
              </a:spcBef>
              <a:spcAft>
                <a:spcPts val="1200"/>
              </a:spcAft>
              <a:buClr>
                <a:srgbClr val="481831"/>
              </a:buClr>
              <a:buSzPct val="80000"/>
              <a:buAutoNum type="alphaLcParenBoth"/>
              <a:defRPr/>
            </a:pPr>
            <a:r>
              <a:rPr lang="pt-PT" sz="2200" dirty="0" smtClean="0"/>
              <a:t>definir </a:t>
            </a:r>
            <a:r>
              <a:rPr lang="pt-PT" sz="2200" dirty="0"/>
              <a:t>claramente os objetivos a </a:t>
            </a:r>
            <a:r>
              <a:rPr lang="pt-PT" sz="2200" dirty="0" smtClean="0"/>
              <a:t>alcançar.</a:t>
            </a:r>
            <a:endParaRPr lang="pt-PT" sz="2200" dirty="0"/>
          </a:p>
          <a:p>
            <a:pPr marL="177800" indent="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None/>
              <a:defRPr/>
            </a:pPr>
            <a:endParaRPr lang="pt-PT" sz="2400" dirty="0"/>
          </a:p>
          <a:p>
            <a:pPr marL="2238375" indent="-2238375" algn="just">
              <a:lnSpc>
                <a:spcPct val="110000"/>
              </a:lnSpc>
              <a:spcBef>
                <a:spcPts val="1800"/>
              </a:spcBef>
              <a:spcAft>
                <a:spcPts val="1200"/>
              </a:spcAft>
              <a:buClr>
                <a:srgbClr val="481831"/>
              </a:buClr>
              <a:buSzPct val="80000"/>
              <a:buNone/>
              <a:defRPr/>
            </a:pPr>
            <a:endParaRPr lang="pt-PT" sz="24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-6350"/>
            <a:ext cx="803876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defRPr/>
            </a:pPr>
            <a:r>
              <a:rPr lang="pt-PT" sz="2800" b="1" dirty="0"/>
              <a:t>Tipos especiais de </a:t>
            </a:r>
            <a:r>
              <a:rPr lang="pt-PT" sz="2800" b="1" dirty="0" smtClean="0"/>
              <a:t>textos</a:t>
            </a:r>
            <a:endParaRPr lang="pt-PT" sz="2800" dirty="0" smtClean="0"/>
          </a:p>
          <a:p>
            <a:endParaRPr lang="pt-PT" sz="2400" b="1" dirty="0" smtClean="0"/>
          </a:p>
          <a:p>
            <a:r>
              <a:rPr lang="pt-PT" sz="2400" b="1" dirty="0" smtClean="0"/>
              <a:t>Relatório científico</a:t>
            </a:r>
            <a:endParaRPr lang="pt-PT" sz="2400" dirty="0"/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  <p:pic>
        <p:nvPicPr>
          <p:cNvPr id="12" name="Imagem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7675" y="5257408"/>
            <a:ext cx="1304389" cy="978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491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281034"/>
            <a:ext cx="7886700" cy="5084841"/>
          </a:xfrm>
        </p:spPr>
        <p:txBody>
          <a:bodyPr rtlCol="0">
            <a:normAutofit fontScale="32500" lnSpcReduction="20000"/>
          </a:bodyPr>
          <a:lstStyle/>
          <a:p>
            <a:pPr marL="0" indent="0" algn="just">
              <a:lnSpc>
                <a:spcPct val="130000"/>
              </a:lnSpc>
              <a:spcBef>
                <a:spcPts val="1800"/>
              </a:spcBef>
              <a:spcAft>
                <a:spcPts val="12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6800" b="1" dirty="0"/>
              <a:t>Desenvolvimento: </a:t>
            </a:r>
            <a:r>
              <a:rPr lang="pt-PT" sz="6800" dirty="0" smtClean="0"/>
              <a:t>identificar </a:t>
            </a:r>
            <a:r>
              <a:rPr lang="pt-PT" sz="6800" dirty="0"/>
              <a:t>os materiais, a metodologia de investigação e os procedimentos experimentais aplicados </a:t>
            </a:r>
            <a:r>
              <a:rPr lang="pt-PT" sz="6800" dirty="0" smtClean="0"/>
              <a:t>e </a:t>
            </a:r>
            <a:r>
              <a:rPr lang="pt-PT" sz="6800" dirty="0"/>
              <a:t>interpretar e discutir os resultados </a:t>
            </a:r>
            <a:r>
              <a:rPr lang="pt-PT" sz="6800" dirty="0" smtClean="0"/>
              <a:t>obtidos.</a:t>
            </a:r>
          </a:p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rgbClr val="481831"/>
              </a:buClr>
              <a:buSzPct val="80000"/>
              <a:buNone/>
              <a:defRPr/>
            </a:pPr>
            <a:endParaRPr lang="pt-PT" sz="6800" dirty="0"/>
          </a:p>
          <a:p>
            <a:pPr marL="355600" indent="-260350" algn="just">
              <a:lnSpc>
                <a:spcPct val="13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6200" b="1" dirty="0" smtClean="0"/>
              <a:t>Material</a:t>
            </a:r>
            <a:r>
              <a:rPr lang="pt-PT" sz="6200" dirty="0"/>
              <a:t>: lista ou descrição do material e equipamento devidamente identificado </a:t>
            </a:r>
            <a:r>
              <a:rPr lang="pt-PT" sz="4900" dirty="0" smtClean="0"/>
              <a:t>(disciplinas </a:t>
            </a:r>
            <a:r>
              <a:rPr lang="pt-PT" sz="4900" dirty="0"/>
              <a:t>com componente experimental em </a:t>
            </a:r>
            <a:r>
              <a:rPr lang="pt-PT" sz="4900" dirty="0" smtClean="0"/>
              <a:t>laboratório).</a:t>
            </a:r>
            <a:endParaRPr lang="pt-PT" sz="4900" dirty="0"/>
          </a:p>
          <a:p>
            <a:pPr marL="355600" indent="-260350" algn="just">
              <a:lnSpc>
                <a:spcPct val="13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6200" b="1" dirty="0" smtClean="0"/>
              <a:t>Métodos</a:t>
            </a:r>
            <a:r>
              <a:rPr lang="pt-PT" sz="6200" dirty="0"/>
              <a:t>: descrição detalhada e explícita da metodologia </a:t>
            </a:r>
            <a:r>
              <a:rPr lang="pt-PT" sz="6200" dirty="0" smtClean="0"/>
              <a:t>aplicada.</a:t>
            </a:r>
          </a:p>
          <a:p>
            <a:pPr marL="355600" indent="-260350" algn="just">
              <a:lnSpc>
                <a:spcPct val="13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6200" b="1" dirty="0" smtClean="0"/>
              <a:t>Resultados</a:t>
            </a:r>
            <a:r>
              <a:rPr lang="pt-PT" sz="6200" dirty="0" smtClean="0"/>
              <a:t>: apresentação dos resultados obtidos, nomeadamente sob a forma de gráficos, tabelas e esquemas.</a:t>
            </a:r>
            <a:endParaRPr lang="pt-PT" sz="62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-6350"/>
            <a:ext cx="803876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defRPr/>
            </a:pPr>
            <a:r>
              <a:rPr lang="pt-PT" sz="2800" b="1" dirty="0"/>
              <a:t>Tipos especiais de </a:t>
            </a:r>
            <a:r>
              <a:rPr lang="pt-PT" sz="2800" b="1" dirty="0" smtClean="0"/>
              <a:t>textos</a:t>
            </a:r>
            <a:endParaRPr lang="pt-PT" sz="2800" dirty="0" smtClean="0"/>
          </a:p>
          <a:p>
            <a:r>
              <a:rPr lang="pt-PT" sz="2400" b="1" dirty="0" smtClean="0"/>
              <a:t>Relatório científico</a:t>
            </a:r>
            <a:endParaRPr lang="pt-PT" sz="2400" dirty="0"/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  <p:pic>
        <p:nvPicPr>
          <p:cNvPr id="22" name="Imagem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1287" y="5163671"/>
            <a:ext cx="1429372" cy="1072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3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775012"/>
            <a:ext cx="7886700" cy="4590863"/>
          </a:xfrm>
        </p:spPr>
        <p:txBody>
          <a:bodyPr rtlCol="0">
            <a:normAutofit/>
          </a:bodyPr>
          <a:lstStyle/>
          <a:p>
            <a:pPr marL="0" indent="0" algn="just">
              <a:lnSpc>
                <a:spcPct val="130000"/>
              </a:lnSpc>
              <a:spcBef>
                <a:spcPts val="1800"/>
              </a:spcBef>
              <a:spcAft>
                <a:spcPts val="12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200" b="1" dirty="0" smtClean="0"/>
              <a:t>Conclusão:</a:t>
            </a:r>
          </a:p>
          <a:p>
            <a:pPr marL="355600" indent="-260350" algn="just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síntese </a:t>
            </a:r>
            <a:r>
              <a:rPr lang="pt-PT" sz="2200" dirty="0"/>
              <a:t>dos resultados obtidos, tendo por base o problema e os objetivos enunciados na </a:t>
            </a:r>
            <a:r>
              <a:rPr lang="pt-PT" sz="2200" dirty="0" smtClean="0"/>
              <a:t>introdução.</a:t>
            </a:r>
            <a:endParaRPr lang="pt-PT" sz="2200" dirty="0"/>
          </a:p>
          <a:p>
            <a:pPr marL="355600" indent="-260350" algn="just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podem ainda apresentar-se outras linhas de investigação para responder ao </a:t>
            </a:r>
            <a:r>
              <a:rPr lang="pt-PT" sz="2200" dirty="0" smtClean="0"/>
              <a:t>problema.</a:t>
            </a:r>
            <a:endParaRPr lang="pt-PT" sz="22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-6350"/>
            <a:ext cx="803876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defRPr/>
            </a:pPr>
            <a:r>
              <a:rPr lang="pt-PT" sz="2800" b="1" dirty="0"/>
              <a:t>Tipos especiais de </a:t>
            </a:r>
            <a:r>
              <a:rPr lang="pt-PT" sz="2800" b="1" dirty="0" smtClean="0"/>
              <a:t>textos</a:t>
            </a:r>
            <a:endParaRPr lang="pt-PT" sz="2800" dirty="0" smtClean="0"/>
          </a:p>
          <a:p>
            <a:endParaRPr lang="pt-PT" sz="2400" b="1" dirty="0" smtClean="0"/>
          </a:p>
          <a:p>
            <a:r>
              <a:rPr lang="pt-PT" sz="2400" b="1" dirty="0" smtClean="0"/>
              <a:t>Relatório científico</a:t>
            </a:r>
            <a:endParaRPr lang="pt-PT" sz="2400" dirty="0"/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00532" y="5019582"/>
            <a:ext cx="1621491" cy="1216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1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" y="553979"/>
            <a:ext cx="9163880" cy="2377480"/>
          </a:xfrm>
          <a:prstGeom prst="rect">
            <a:avLst/>
          </a:prstGeom>
          <a:solidFill>
            <a:srgbClr val="481831"/>
          </a:solidFill>
          <a:ln>
            <a:solidFill>
              <a:srgbClr val="66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PT"/>
          </a:p>
        </p:txBody>
      </p:sp>
      <p:grpSp>
        <p:nvGrpSpPr>
          <p:cNvPr id="3076" name="Grupo 6"/>
          <p:cNvGrpSpPr>
            <a:grpSpLocks/>
          </p:cNvGrpSpPr>
          <p:nvPr/>
        </p:nvGrpSpPr>
        <p:grpSpPr bwMode="auto">
          <a:xfrm>
            <a:off x="1588" y="230188"/>
            <a:ext cx="9144000" cy="66675"/>
            <a:chOff x="0" y="234950"/>
            <a:chExt cx="9143999" cy="65840"/>
          </a:xfrm>
        </p:grpSpPr>
        <p:sp>
          <p:nvSpPr>
            <p:cNvPr id="8" name="Retângulo 7"/>
            <p:cNvSpPr/>
            <p:nvPr/>
          </p:nvSpPr>
          <p:spPr>
            <a:xfrm>
              <a:off x="0" y="247491"/>
              <a:ext cx="2949575" cy="5329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9" name="Retângulo 8"/>
            <p:cNvSpPr/>
            <p:nvPr/>
          </p:nvSpPr>
          <p:spPr>
            <a:xfrm>
              <a:off x="6194424" y="234950"/>
              <a:ext cx="2949575" cy="65840"/>
            </a:xfrm>
            <a:prstGeom prst="rect">
              <a:avLst/>
            </a:prstGeom>
            <a:solidFill>
              <a:srgbClr val="8E8E8E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10" name="Retângulo 9"/>
            <p:cNvSpPr/>
            <p:nvPr/>
          </p:nvSpPr>
          <p:spPr>
            <a:xfrm>
              <a:off x="3097212" y="247491"/>
              <a:ext cx="2949575" cy="53299"/>
            </a:xfrm>
            <a:prstGeom prst="rect">
              <a:avLst/>
            </a:prstGeom>
            <a:solidFill>
              <a:srgbClr val="481831"/>
            </a:solidFill>
            <a:ln>
              <a:solidFill>
                <a:srgbClr val="4818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</p:grpSp>
      <p:sp>
        <p:nvSpPr>
          <p:cNvPr id="20" name="Retângulo 19"/>
          <p:cNvSpPr/>
          <p:nvPr/>
        </p:nvSpPr>
        <p:spPr bwMode="auto">
          <a:xfrm>
            <a:off x="0" y="6546574"/>
            <a:ext cx="9144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kern="0" spc="650" dirty="0">
                <a:latin typeface="+mn-lt"/>
                <a:cs typeface="+mn-cs"/>
              </a:rPr>
              <a:t>Literacias na escola: formar os parceiros da biblioteca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4294967295"/>
          </p:nvPr>
        </p:nvSpPr>
        <p:spPr>
          <a:xfrm>
            <a:off x="278295" y="702364"/>
            <a:ext cx="8855766" cy="2067729"/>
          </a:xfrm>
        </p:spPr>
        <p:txBody>
          <a:bodyPr rtlCol="0" anchor="t">
            <a:normAutofit fontScale="250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pt-PT" sz="6400" b="1" dirty="0" smtClean="0">
                <a:solidFill>
                  <a:schemeClr val="bg1">
                    <a:lumMod val="95000"/>
                  </a:schemeClr>
                </a:solidFill>
              </a:rPr>
              <a:t>Lista </a:t>
            </a:r>
            <a:r>
              <a:rPr lang="pt-PT" sz="6400" b="1" dirty="0">
                <a:solidFill>
                  <a:schemeClr val="bg1">
                    <a:lumMod val="95000"/>
                  </a:schemeClr>
                </a:solidFill>
              </a:rPr>
              <a:t>de </a:t>
            </a:r>
            <a:r>
              <a:rPr lang="pt-PT" sz="6400" b="1" dirty="0" smtClean="0">
                <a:solidFill>
                  <a:schemeClr val="bg1">
                    <a:lumMod val="95000"/>
                  </a:schemeClr>
                </a:solidFill>
              </a:rPr>
              <a:t>referências:</a:t>
            </a:r>
            <a:endParaRPr lang="pt-PT" sz="6400" b="1" dirty="0">
              <a:solidFill>
                <a:schemeClr val="bg1">
                  <a:lumMod val="95000"/>
                </a:schemeClr>
              </a:solidFill>
            </a:endParaRPr>
          </a:p>
          <a:p>
            <a:pPr marL="357188" indent="-357188">
              <a:lnSpc>
                <a:spcPct val="120000"/>
              </a:lnSpc>
              <a:spcBef>
                <a:spcPts val="0"/>
              </a:spcBef>
              <a:buNone/>
            </a:pPr>
            <a:r>
              <a:rPr lang="pt-PT" sz="5200" dirty="0" err="1" smtClean="0">
                <a:solidFill>
                  <a:schemeClr val="bg1">
                    <a:lumMod val="95000"/>
                  </a:schemeClr>
                </a:solidFill>
              </a:rPr>
              <a:t>American</a:t>
            </a:r>
            <a:r>
              <a:rPr lang="pt-PT" sz="52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pt-PT" sz="5200" dirty="0" err="1" smtClean="0">
                <a:solidFill>
                  <a:schemeClr val="bg1">
                    <a:lumMod val="95000"/>
                  </a:schemeClr>
                </a:solidFill>
              </a:rPr>
              <a:t>Psychological</a:t>
            </a:r>
            <a:r>
              <a:rPr lang="pt-PT" sz="52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pt-PT" sz="5200" dirty="0" err="1" smtClean="0">
                <a:solidFill>
                  <a:schemeClr val="bg1">
                    <a:lumMod val="95000"/>
                  </a:schemeClr>
                </a:solidFill>
              </a:rPr>
              <a:t>Association</a:t>
            </a:r>
            <a:r>
              <a:rPr lang="pt-PT" sz="5200" dirty="0" smtClean="0">
                <a:solidFill>
                  <a:schemeClr val="bg1">
                    <a:lumMod val="95000"/>
                  </a:schemeClr>
                </a:solidFill>
              </a:rPr>
              <a:t>. (2010). </a:t>
            </a:r>
            <a:r>
              <a:rPr lang="pt-PT" sz="5200" i="1" dirty="0" err="1" smtClean="0">
                <a:solidFill>
                  <a:schemeClr val="bg1">
                    <a:lumMod val="95000"/>
                  </a:schemeClr>
                </a:solidFill>
              </a:rPr>
              <a:t>Publication</a:t>
            </a:r>
            <a:r>
              <a:rPr lang="pt-PT" sz="5200" i="1" dirty="0" smtClean="0">
                <a:solidFill>
                  <a:schemeClr val="bg1">
                    <a:lumMod val="95000"/>
                  </a:schemeClr>
                </a:solidFill>
              </a:rPr>
              <a:t> manual </a:t>
            </a:r>
            <a:r>
              <a:rPr lang="pt-PT" sz="5200" i="1" dirty="0" err="1" smtClean="0">
                <a:solidFill>
                  <a:schemeClr val="bg1">
                    <a:lumMod val="95000"/>
                  </a:schemeClr>
                </a:solidFill>
              </a:rPr>
              <a:t>of</a:t>
            </a:r>
            <a:r>
              <a:rPr lang="pt-PT" sz="5200" i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pt-PT" sz="5200" i="1" dirty="0" err="1" smtClean="0">
                <a:solidFill>
                  <a:schemeClr val="bg1">
                    <a:lumMod val="95000"/>
                  </a:schemeClr>
                </a:solidFill>
              </a:rPr>
              <a:t>the</a:t>
            </a:r>
            <a:r>
              <a:rPr lang="pt-PT" sz="5200" i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pt-PT" sz="5200" i="1" dirty="0" err="1" smtClean="0">
                <a:solidFill>
                  <a:schemeClr val="bg1">
                    <a:lumMod val="95000"/>
                  </a:schemeClr>
                </a:solidFill>
              </a:rPr>
              <a:t>Americam</a:t>
            </a:r>
            <a:r>
              <a:rPr lang="pt-PT" sz="5200" i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pt-PT" sz="5200" i="1" dirty="0" err="1" smtClean="0">
                <a:solidFill>
                  <a:schemeClr val="bg1">
                    <a:lumMod val="95000"/>
                  </a:schemeClr>
                </a:solidFill>
              </a:rPr>
              <a:t>Psychological</a:t>
            </a:r>
            <a:r>
              <a:rPr lang="pt-PT" sz="5200" i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pt-PT" sz="5200" i="1" dirty="0" err="1" smtClean="0">
                <a:solidFill>
                  <a:schemeClr val="bg1">
                    <a:lumMod val="95000"/>
                  </a:schemeClr>
                </a:solidFill>
              </a:rPr>
              <a:t>Association</a:t>
            </a:r>
            <a:r>
              <a:rPr lang="pt-PT" sz="5200" i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pt-PT" sz="5200" dirty="0" smtClean="0">
                <a:solidFill>
                  <a:schemeClr val="bg1">
                    <a:lumMod val="95000"/>
                  </a:schemeClr>
                </a:solidFill>
              </a:rPr>
              <a:t>(6.ª ed.). Washington, DC</a:t>
            </a:r>
            <a:r>
              <a:rPr lang="pt-PT" sz="5200" dirty="0">
                <a:solidFill>
                  <a:schemeClr val="bg1">
                    <a:lumMod val="95000"/>
                  </a:schemeClr>
                </a:solidFill>
              </a:rPr>
              <a:t>: APA.</a:t>
            </a:r>
          </a:p>
          <a:p>
            <a:pPr marL="357188" indent="-357188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5200" dirty="0">
                <a:solidFill>
                  <a:schemeClr val="bg1">
                    <a:lumMod val="95000"/>
                  </a:schemeClr>
                </a:solidFill>
              </a:rPr>
              <a:t>Arco, A. R., Costa, A. S., Pinto, B. C., Martins, M., &amp; Arriaga, M. T. (2010). </a:t>
            </a:r>
            <a:r>
              <a:rPr lang="pt-PT" sz="5200" i="1" dirty="0">
                <a:solidFill>
                  <a:schemeClr val="bg1">
                    <a:lumMod val="95000"/>
                  </a:schemeClr>
                </a:solidFill>
              </a:rPr>
              <a:t>Normas para a elaboração e apresentação de trabalhos</a:t>
            </a:r>
            <a:r>
              <a:rPr lang="pt-PT" sz="5200" dirty="0">
                <a:solidFill>
                  <a:schemeClr val="bg1">
                    <a:lumMod val="95000"/>
                  </a:schemeClr>
                </a:solidFill>
              </a:rPr>
              <a:t>. Portalegre: Instituto Português de Portalegre. Disponível </a:t>
            </a:r>
            <a:r>
              <a:rPr lang="pt-PT" sz="5200">
                <a:solidFill>
                  <a:schemeClr val="bg1">
                    <a:lumMod val="95000"/>
                  </a:schemeClr>
                </a:solidFill>
              </a:rPr>
              <a:t>em </a:t>
            </a:r>
            <a:r>
              <a:rPr lang="pt-PT" sz="5200" smtClean="0">
                <a:solidFill>
                  <a:schemeClr val="bg1">
                    <a:lumMod val="95000"/>
                  </a:schemeClr>
                </a:solidFill>
              </a:rPr>
              <a:t>http</a:t>
            </a:r>
            <a:r>
              <a:rPr lang="pt-PT" sz="5200" dirty="0">
                <a:solidFill>
                  <a:schemeClr val="bg1">
                    <a:lumMod val="95000"/>
                  </a:schemeClr>
                </a:solidFill>
              </a:rPr>
              <a:t>://www.essp.pt/PDF/NormasRegulamentos/NormasElaboracaoTrabalhosEscritos.pdf</a:t>
            </a:r>
          </a:p>
          <a:p>
            <a:pPr marL="357188" indent="-357188">
              <a:lnSpc>
                <a:spcPct val="120000"/>
              </a:lnSpc>
              <a:spcBef>
                <a:spcPts val="0"/>
              </a:spcBef>
              <a:buNone/>
            </a:pPr>
            <a:r>
              <a:rPr lang="pt-PT" sz="5200" dirty="0">
                <a:solidFill>
                  <a:schemeClr val="bg1">
                    <a:lumMod val="95000"/>
                  </a:schemeClr>
                </a:solidFill>
              </a:rPr>
              <a:t>Escola Secundária José Belchior Viegas. (s/d). </a:t>
            </a:r>
            <a:r>
              <a:rPr lang="pt-PT" sz="5200" i="1" dirty="0">
                <a:solidFill>
                  <a:schemeClr val="bg1">
                    <a:lumMod val="95000"/>
                  </a:schemeClr>
                </a:solidFill>
              </a:rPr>
              <a:t>Técnicas de trabalho: elaborar relatórios</a:t>
            </a:r>
            <a:r>
              <a:rPr lang="pt-PT" sz="5200" dirty="0">
                <a:solidFill>
                  <a:schemeClr val="bg1">
                    <a:lumMod val="95000"/>
                  </a:schemeClr>
                </a:solidFill>
              </a:rPr>
              <a:t>. S. Brás de Alportel: ESJBV. Disponível em http://</a:t>
            </a:r>
            <a:r>
              <a:rPr lang="pt-PT" sz="5200" dirty="0" smtClean="0">
                <a:solidFill>
                  <a:schemeClr val="bg1">
                    <a:lumMod val="95000"/>
                  </a:schemeClr>
                </a:solidFill>
              </a:rPr>
              <a:t>www.rbe.min-edu.pt/news/newsletter3/como_elaborar_relatorios.pdf</a:t>
            </a:r>
            <a:endParaRPr lang="pt-PT" sz="5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2" name="Retângulo 11"/>
          <p:cNvSpPr/>
          <p:nvPr/>
        </p:nvSpPr>
        <p:spPr>
          <a:xfrm>
            <a:off x="-9940" y="3429000"/>
            <a:ext cx="9144001" cy="2860459"/>
          </a:xfrm>
          <a:prstGeom prst="rect">
            <a:avLst/>
          </a:prstGeom>
          <a:solidFill>
            <a:srgbClr val="481831"/>
          </a:solidFill>
          <a:ln>
            <a:solidFill>
              <a:srgbClr val="66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PT">
              <a:solidFill>
                <a:schemeClr val="bg1"/>
              </a:solidFill>
            </a:endParaRPr>
          </a:p>
        </p:txBody>
      </p:sp>
      <p:sp>
        <p:nvSpPr>
          <p:cNvPr id="11" name="Marcador de Posição de Conteúdo 2"/>
          <p:cNvSpPr txBox="1">
            <a:spLocks/>
          </p:cNvSpPr>
          <p:nvPr/>
        </p:nvSpPr>
        <p:spPr>
          <a:xfrm>
            <a:off x="278295" y="3765176"/>
            <a:ext cx="8547652" cy="239159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pt-PT" sz="900" dirty="0">
              <a:solidFill>
                <a:schemeClr val="bg1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pt-PT" sz="1900" b="1" dirty="0">
                <a:solidFill>
                  <a:schemeClr val="bg1">
                    <a:lumMod val="95000"/>
                  </a:schemeClr>
                </a:solidFill>
              </a:rPr>
              <a:t>Ver </a:t>
            </a:r>
            <a:r>
              <a:rPr lang="pt-PT" sz="1900" b="1" dirty="0" smtClean="0">
                <a:solidFill>
                  <a:schemeClr val="bg1">
                    <a:lumMod val="95000"/>
                  </a:schemeClr>
                </a:solidFill>
              </a:rPr>
              <a:t>ainda as apresentações no Aprendiz de Investigador:</a:t>
            </a:r>
          </a:p>
          <a:p>
            <a:pPr marL="185738" indent="-185738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t-PT" sz="1600" dirty="0">
                <a:solidFill>
                  <a:schemeClr val="bg1"/>
                </a:solidFill>
              </a:rPr>
              <a:t>Apresentar o resultado de uma investigação. Fazer uma boa apresentação oral</a:t>
            </a:r>
          </a:p>
          <a:p>
            <a:pPr marL="185738" indent="-185738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t-PT" sz="1600" dirty="0" smtClean="0">
                <a:solidFill>
                  <a:schemeClr val="bg1"/>
                </a:solidFill>
              </a:rPr>
              <a:t>Apresentar </a:t>
            </a:r>
            <a:r>
              <a:rPr lang="pt-PT" sz="1600" dirty="0">
                <a:solidFill>
                  <a:schemeClr val="bg1"/>
                </a:solidFill>
              </a:rPr>
              <a:t>o resultado de uma investigação. Trabalho em texto: tabelas e figuras, capa, sumário e índice</a:t>
            </a:r>
          </a:p>
          <a:p>
            <a:pPr marL="185738" indent="-185738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t-PT" sz="1600" dirty="0">
                <a:solidFill>
                  <a:schemeClr val="bg1"/>
                </a:solidFill>
              </a:rPr>
              <a:t>Apresentar os resultados de uma investigação. Trabalhos com som e imagem: </a:t>
            </a:r>
            <a:r>
              <a:rPr lang="pt-PT" sz="1600" i="1" dirty="0">
                <a:solidFill>
                  <a:schemeClr val="bg1"/>
                </a:solidFill>
              </a:rPr>
              <a:t>PowerPoint</a:t>
            </a:r>
            <a:r>
              <a:rPr lang="pt-PT" sz="1600" dirty="0">
                <a:solidFill>
                  <a:schemeClr val="bg1"/>
                </a:solidFill>
              </a:rPr>
              <a:t>,</a:t>
            </a:r>
            <a:r>
              <a:rPr lang="pt-PT" sz="1600" i="1" dirty="0">
                <a:solidFill>
                  <a:schemeClr val="bg1"/>
                </a:solidFill>
              </a:rPr>
              <a:t> </a:t>
            </a:r>
            <a:r>
              <a:rPr lang="pt-PT" sz="1600" i="1" dirty="0" err="1">
                <a:solidFill>
                  <a:schemeClr val="bg1"/>
                </a:solidFill>
              </a:rPr>
              <a:t>Prezi</a:t>
            </a:r>
            <a:r>
              <a:rPr lang="pt-PT" sz="1600" i="1" dirty="0">
                <a:solidFill>
                  <a:schemeClr val="bg1"/>
                </a:solidFill>
              </a:rPr>
              <a:t> </a:t>
            </a:r>
            <a:r>
              <a:rPr lang="pt-PT" sz="1600" dirty="0">
                <a:solidFill>
                  <a:schemeClr val="bg1"/>
                </a:solidFill>
              </a:rPr>
              <a:t>ou </a:t>
            </a:r>
            <a:r>
              <a:rPr lang="pt-PT" sz="1600" dirty="0" smtClean="0">
                <a:solidFill>
                  <a:schemeClr val="bg1"/>
                </a:solidFill>
              </a:rPr>
              <a:t>filme</a:t>
            </a:r>
          </a:p>
          <a:p>
            <a:pPr marL="185738" indent="-185738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t-PT" sz="1600" dirty="0">
                <a:solidFill>
                  <a:schemeClr val="bg1">
                    <a:lumMod val="95000"/>
                  </a:schemeClr>
                </a:solidFill>
              </a:rPr>
              <a:t>Apresentar os resultados de uma investigação. Publicar em suporte </a:t>
            </a:r>
            <a:r>
              <a:rPr lang="pt-PT" sz="1600" dirty="0" smtClean="0">
                <a:solidFill>
                  <a:schemeClr val="bg1">
                    <a:lumMod val="95000"/>
                  </a:schemeClr>
                </a:solidFill>
              </a:rPr>
              <a:t>digital</a:t>
            </a:r>
            <a:endParaRPr lang="pt-PT" sz="1600" dirty="0" smtClean="0">
              <a:solidFill>
                <a:schemeClr val="bg1"/>
              </a:solidFill>
            </a:endParaRPr>
          </a:p>
          <a:p>
            <a:pPr marL="185738" indent="-185738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pt-PT" sz="1600" dirty="0">
              <a:solidFill>
                <a:schemeClr val="bg1"/>
              </a:solidFill>
            </a:endParaRPr>
          </a:p>
          <a:p>
            <a:pPr marL="0" indent="0" algn="r">
              <a:spcBef>
                <a:spcPts val="0"/>
              </a:spcBef>
              <a:buNone/>
            </a:pPr>
            <a:r>
              <a:rPr lang="pt-PT" sz="2400" b="1" smtClean="0">
                <a:solidFill>
                  <a:schemeClr val="bg1"/>
                </a:solidFill>
              </a:rPr>
              <a:t>aprendizinvestigador.pt</a:t>
            </a:r>
            <a:endParaRPr lang="pt-PT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610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6" name="Grupo 6"/>
          <p:cNvGrpSpPr>
            <a:grpSpLocks/>
          </p:cNvGrpSpPr>
          <p:nvPr/>
        </p:nvGrpSpPr>
        <p:grpSpPr bwMode="auto">
          <a:xfrm>
            <a:off x="1588" y="230188"/>
            <a:ext cx="9144000" cy="66675"/>
            <a:chOff x="0" y="234950"/>
            <a:chExt cx="9143999" cy="65840"/>
          </a:xfrm>
        </p:grpSpPr>
        <p:sp>
          <p:nvSpPr>
            <p:cNvPr id="8" name="Retângulo 7"/>
            <p:cNvSpPr/>
            <p:nvPr/>
          </p:nvSpPr>
          <p:spPr>
            <a:xfrm>
              <a:off x="0" y="247491"/>
              <a:ext cx="2949575" cy="5329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9" name="Retângulo 8"/>
            <p:cNvSpPr/>
            <p:nvPr/>
          </p:nvSpPr>
          <p:spPr>
            <a:xfrm>
              <a:off x="6194424" y="234950"/>
              <a:ext cx="2949575" cy="65840"/>
            </a:xfrm>
            <a:prstGeom prst="rect">
              <a:avLst/>
            </a:prstGeom>
            <a:solidFill>
              <a:srgbClr val="8E8E8E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10" name="Retângulo 9"/>
            <p:cNvSpPr/>
            <p:nvPr/>
          </p:nvSpPr>
          <p:spPr>
            <a:xfrm>
              <a:off x="3097212" y="247491"/>
              <a:ext cx="2949575" cy="53299"/>
            </a:xfrm>
            <a:prstGeom prst="rect">
              <a:avLst/>
            </a:prstGeom>
            <a:solidFill>
              <a:srgbClr val="481831"/>
            </a:solidFill>
            <a:ln>
              <a:solidFill>
                <a:srgbClr val="4818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</p:grpSp>
      <p:sp>
        <p:nvSpPr>
          <p:cNvPr id="12" name="Retângulo 11"/>
          <p:cNvSpPr/>
          <p:nvPr/>
        </p:nvSpPr>
        <p:spPr>
          <a:xfrm>
            <a:off x="0" y="609600"/>
            <a:ext cx="9144000" cy="6248400"/>
          </a:xfrm>
          <a:prstGeom prst="rect">
            <a:avLst/>
          </a:prstGeom>
          <a:solidFill>
            <a:srgbClr val="481831"/>
          </a:solidFill>
          <a:ln>
            <a:solidFill>
              <a:srgbClr val="66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4294967295"/>
          </p:nvPr>
        </p:nvSpPr>
        <p:spPr>
          <a:xfrm>
            <a:off x="298174" y="1154405"/>
            <a:ext cx="8463110" cy="2394553"/>
          </a:xfrm>
        </p:spPr>
        <p:txBody>
          <a:bodyPr rtlCol="0" anchor="t">
            <a:normAutofit fontScale="700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pt-PT" sz="2200" b="1" dirty="0" smtClean="0">
                <a:solidFill>
                  <a:schemeClr val="bg1">
                    <a:lumMod val="95000"/>
                  </a:schemeClr>
                </a:solidFill>
              </a:rPr>
              <a:t>Ficha técnica:</a:t>
            </a:r>
          </a:p>
          <a:p>
            <a:pPr marL="0" indent="0">
              <a:spcBef>
                <a:spcPts val="0"/>
              </a:spcBef>
              <a:buNone/>
            </a:pPr>
            <a:endParaRPr lang="pt-PT" sz="2200" b="1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542925" indent="-542925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2200" dirty="0">
                <a:solidFill>
                  <a:schemeClr val="bg1">
                    <a:lumMod val="95000"/>
                  </a:schemeClr>
                </a:solidFill>
              </a:rPr>
              <a:t>Título: O aprendiz de investigador</a:t>
            </a:r>
            <a:r>
              <a:rPr lang="pt-PT" sz="2100" dirty="0">
                <a:solidFill>
                  <a:schemeClr val="bg1">
                    <a:lumMod val="95000"/>
                  </a:schemeClr>
                </a:solidFill>
              </a:rPr>
              <a:t>. Apresentar os resultados de uma investigação. T</a:t>
            </a:r>
            <a:r>
              <a:rPr lang="pt-PT" sz="2100" dirty="0" smtClean="0">
                <a:solidFill>
                  <a:schemeClr val="bg1">
                    <a:lumMod val="95000"/>
                  </a:schemeClr>
                </a:solidFill>
              </a:rPr>
              <a:t>rabalho </a:t>
            </a:r>
            <a:r>
              <a:rPr lang="pt-PT" sz="2100" dirty="0">
                <a:solidFill>
                  <a:schemeClr val="bg1">
                    <a:lumMod val="95000"/>
                  </a:schemeClr>
                </a:solidFill>
              </a:rPr>
              <a:t>em </a:t>
            </a:r>
            <a:r>
              <a:rPr lang="pt-PT" sz="2100" dirty="0" smtClean="0">
                <a:solidFill>
                  <a:schemeClr val="bg1">
                    <a:lumMod val="95000"/>
                  </a:schemeClr>
                </a:solidFill>
              </a:rPr>
              <a:t>texto. </a:t>
            </a:r>
            <a:r>
              <a:rPr lang="pt-PT" sz="2100" dirty="0">
                <a:solidFill>
                  <a:schemeClr val="bg1">
                    <a:lumMod val="95000"/>
                  </a:schemeClr>
                </a:solidFill>
              </a:rPr>
              <a:t>Ensino secundário.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2200" dirty="0">
                <a:solidFill>
                  <a:schemeClr val="bg1">
                    <a:lumMod val="95000"/>
                  </a:schemeClr>
                </a:solidFill>
              </a:rPr>
              <a:t> </a:t>
            </a:r>
            <a:r>
              <a:rPr lang="pt-PT" sz="2200" dirty="0" smtClean="0">
                <a:solidFill>
                  <a:schemeClr val="bg1">
                    <a:lumMod val="95000"/>
                  </a:schemeClr>
                </a:solidFill>
              </a:rPr>
              <a:t>Autores: Graça Silva e Isabel Bernardo  |  Projeto </a:t>
            </a:r>
            <a:r>
              <a:rPr lang="pt-PT" sz="2200" i="1" dirty="0" smtClean="0">
                <a:solidFill>
                  <a:schemeClr val="bg1">
                    <a:lumMod val="95000"/>
                  </a:schemeClr>
                </a:solidFill>
              </a:rPr>
              <a:t>Literacias na Escola: formar os parceiros da biblioteca</a:t>
            </a:r>
            <a:endParaRPr lang="pt-PT" sz="2200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2200" dirty="0">
                <a:solidFill>
                  <a:schemeClr val="bg1">
                    <a:lumMod val="95000"/>
                  </a:schemeClr>
                </a:solidFill>
              </a:rPr>
              <a:t>Fotos: Graça </a:t>
            </a:r>
            <a:r>
              <a:rPr lang="pt-PT" sz="2200" dirty="0" smtClean="0">
                <a:solidFill>
                  <a:schemeClr val="bg1">
                    <a:lumMod val="95000"/>
                  </a:schemeClr>
                </a:solidFill>
              </a:rPr>
              <a:t>Silva | </a:t>
            </a:r>
            <a:r>
              <a:rPr lang="pt-PT" sz="2200" dirty="0">
                <a:solidFill>
                  <a:schemeClr val="bg1">
                    <a:lumMod val="95000"/>
                  </a:schemeClr>
                </a:solidFill>
              </a:rPr>
              <a:t>José </a:t>
            </a:r>
            <a:r>
              <a:rPr lang="pt-PT" sz="2200" dirty="0" smtClean="0">
                <a:solidFill>
                  <a:schemeClr val="bg1">
                    <a:lumMod val="95000"/>
                  </a:schemeClr>
                </a:solidFill>
              </a:rPr>
              <a:t>Plácido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2200" dirty="0" smtClean="0">
                <a:solidFill>
                  <a:schemeClr val="bg1">
                    <a:lumMod val="95000"/>
                  </a:schemeClr>
                </a:solidFill>
              </a:rPr>
              <a:t>Bibliotecas Escolares dos Agrupamentos de Escolas do Concelho </a:t>
            </a:r>
            <a:r>
              <a:rPr lang="pt-PT" sz="2200" dirty="0">
                <a:solidFill>
                  <a:schemeClr val="bg1">
                    <a:lumMod val="95000"/>
                  </a:schemeClr>
                </a:solidFill>
              </a:rPr>
              <a:t>de Cantanhede, </a:t>
            </a:r>
            <a:r>
              <a:rPr lang="pt-PT" sz="2200" dirty="0" smtClean="0">
                <a:solidFill>
                  <a:schemeClr val="bg1">
                    <a:lumMod val="95000"/>
                  </a:schemeClr>
                </a:solidFill>
              </a:rPr>
              <a:t>2016</a:t>
            </a:r>
          </a:p>
        </p:txBody>
      </p:sp>
      <p:sp>
        <p:nvSpPr>
          <p:cNvPr id="14" name="Retângulo 13"/>
          <p:cNvSpPr/>
          <p:nvPr/>
        </p:nvSpPr>
        <p:spPr>
          <a:xfrm>
            <a:off x="1" y="5078515"/>
            <a:ext cx="914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1600" kern="100" spc="600" dirty="0">
                <a:solidFill>
                  <a:schemeClr val="bg1">
                    <a:lumMod val="85000"/>
                  </a:schemeClr>
                </a:solidFill>
              </a:rPr>
              <a:t>Literacias na escola: formar os parceiros da biblioteca</a:t>
            </a:r>
          </a:p>
        </p:txBody>
      </p:sp>
      <p:grpSp>
        <p:nvGrpSpPr>
          <p:cNvPr id="20" name="Grupo 19"/>
          <p:cNvGrpSpPr/>
          <p:nvPr/>
        </p:nvGrpSpPr>
        <p:grpSpPr>
          <a:xfrm>
            <a:off x="339047" y="5715913"/>
            <a:ext cx="8422237" cy="1006330"/>
            <a:chOff x="339047" y="5715913"/>
            <a:chExt cx="8422237" cy="1006330"/>
          </a:xfrm>
        </p:grpSpPr>
        <p:pic>
          <p:nvPicPr>
            <p:cNvPr id="23" name="Imagem 22"/>
            <p:cNvPicPr preferRelativeResize="0">
              <a:picLocks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736" r="23364" b="7890"/>
            <a:stretch/>
          </p:blipFill>
          <p:spPr>
            <a:xfrm>
              <a:off x="7681284" y="5715913"/>
              <a:ext cx="1080000" cy="982800"/>
            </a:xfrm>
            <a:prstGeom prst="rect">
              <a:avLst/>
            </a:prstGeom>
          </p:spPr>
        </p:pic>
        <p:pic>
          <p:nvPicPr>
            <p:cNvPr id="24" name="Imagem 23"/>
            <p:cNvPicPr preferRelativeResize="0">
              <a:picLocks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83" r="7870"/>
            <a:stretch/>
          </p:blipFill>
          <p:spPr>
            <a:xfrm>
              <a:off x="1790973" y="5715913"/>
              <a:ext cx="1080000" cy="982800"/>
            </a:xfrm>
            <a:prstGeom prst="rect">
              <a:avLst/>
            </a:prstGeom>
          </p:spPr>
        </p:pic>
        <p:pic>
          <p:nvPicPr>
            <p:cNvPr id="25" name="Imagem 24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20000" contras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39047" y="5716908"/>
              <a:ext cx="1080000" cy="981818"/>
            </a:xfrm>
            <a:prstGeom prst="rect">
              <a:avLst/>
            </a:prstGeom>
          </p:spPr>
        </p:pic>
        <p:pic>
          <p:nvPicPr>
            <p:cNvPr id="26" name="Imagem 25"/>
            <p:cNvPicPr preferRelativeResize="0">
              <a:picLocks/>
            </p:cNvPicPr>
            <p:nvPr/>
          </p:nvPicPr>
          <p:blipFill rotWithShape="1">
            <a:blip r:embed="rId8"/>
            <a:srcRect t="1487" b="10755"/>
            <a:stretch/>
          </p:blipFill>
          <p:spPr>
            <a:xfrm>
              <a:off x="4768892" y="5739443"/>
              <a:ext cx="1080000" cy="982800"/>
            </a:xfrm>
            <a:prstGeom prst="rect">
              <a:avLst/>
            </a:prstGeom>
          </p:spPr>
        </p:pic>
        <p:pic>
          <p:nvPicPr>
            <p:cNvPr id="27" name="Imagem 26"/>
            <p:cNvPicPr preferRelativeResize="0">
              <a:picLocks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rcRect l="-1" t="28399" r="59004" b="14363"/>
            <a:stretch/>
          </p:blipFill>
          <p:spPr>
            <a:xfrm>
              <a:off x="6225088" y="5715913"/>
              <a:ext cx="1080000" cy="982800"/>
            </a:xfrm>
            <a:prstGeom prst="rect">
              <a:avLst/>
            </a:prstGeom>
          </p:spPr>
        </p:pic>
        <p:pic>
          <p:nvPicPr>
            <p:cNvPr id="28" name="Imagem 27"/>
            <p:cNvPicPr preferRelativeResize="0">
              <a:picLocks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282068" y="5722334"/>
              <a:ext cx="1080000" cy="982800"/>
            </a:xfrm>
            <a:prstGeom prst="rect">
              <a:avLst/>
            </a:prstGeom>
          </p:spPr>
        </p:pic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pic>
        <p:nvPicPr>
          <p:cNvPr id="1025" name="Imagem 1" descr="Licença Creative Commons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47" y="4114676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 rot="10800000" flipV="1">
            <a:off x="298174" y="4308640"/>
            <a:ext cx="857099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/>
            </a:r>
            <a:b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</a:br>
            <a:r>
              <a:rPr lang="pt-PT" sz="1000" dirty="0">
                <a:solidFill>
                  <a:schemeClr val="bg1">
                    <a:lumMod val="95000"/>
                  </a:schemeClr>
                </a:solidFill>
              </a:rPr>
              <a:t>O aprendiz de investigador</a:t>
            </a:r>
            <a:r>
              <a:rPr lang="pt-PT" sz="1000" dirty="0" smtClean="0">
                <a:solidFill>
                  <a:schemeClr val="bg1">
                    <a:lumMod val="95000"/>
                  </a:schemeClr>
                </a:solidFill>
              </a:rPr>
              <a:t>. </a:t>
            </a:r>
            <a:r>
              <a:rPr lang="pt-PT" sz="1000" dirty="0">
                <a:solidFill>
                  <a:schemeClr val="bg1">
                    <a:lumMod val="95000"/>
                  </a:schemeClr>
                </a:solidFill>
              </a:rPr>
              <a:t>Apresentar </a:t>
            </a:r>
            <a:r>
              <a:rPr lang="pt-PT" sz="1000" dirty="0" smtClean="0">
                <a:solidFill>
                  <a:schemeClr val="bg1">
                    <a:lumMod val="95000"/>
                  </a:schemeClr>
                </a:solidFill>
              </a:rPr>
              <a:t>os resultados de uma investigação. Trabalho </a:t>
            </a:r>
            <a:r>
              <a:rPr lang="pt-PT" sz="1000" dirty="0">
                <a:solidFill>
                  <a:schemeClr val="bg1">
                    <a:lumMod val="95000"/>
                  </a:schemeClr>
                </a:solidFill>
              </a:rPr>
              <a:t>em texto</a:t>
            </a:r>
            <a:r>
              <a:rPr lang="pt-PT" sz="1000" dirty="0" smtClean="0">
                <a:solidFill>
                  <a:schemeClr val="bg1">
                    <a:lumMod val="95000"/>
                  </a:schemeClr>
                </a:solidFill>
              </a:rPr>
              <a:t>. </a:t>
            </a:r>
            <a:r>
              <a:rPr lang="pt-PT" sz="1000" dirty="0">
                <a:solidFill>
                  <a:schemeClr val="bg1">
                    <a:lumMod val="95000"/>
                  </a:schemeClr>
                </a:solidFill>
              </a:rPr>
              <a:t>Ensino </a:t>
            </a:r>
            <a:r>
              <a:rPr lang="pt-PT" sz="1000" dirty="0" smtClean="0">
                <a:solidFill>
                  <a:schemeClr val="bg1">
                    <a:lumMod val="95000"/>
                  </a:schemeClr>
                </a:solidFill>
              </a:rPr>
              <a:t>secundário. 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by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Gra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ç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a Silva e Isabel Bernardo, Projeto Literacias na Escola: formar os parceiros da biblioteca 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is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licensed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under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a Creative 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Commons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Atribui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ç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ão-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NãoComercial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SemDeriva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ç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ões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4.0 Internacional 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License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.</a:t>
            </a:r>
            <a:endParaRPr kumimoji="0" lang="pt-PT" altLang="pt-PT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2" name="Grupo 31"/>
          <p:cNvGrpSpPr/>
          <p:nvPr/>
        </p:nvGrpSpPr>
        <p:grpSpPr>
          <a:xfrm>
            <a:off x="5385556" y="3597478"/>
            <a:ext cx="3375728" cy="716624"/>
            <a:chOff x="5256559" y="3589214"/>
            <a:chExt cx="3375728" cy="716624"/>
          </a:xfrm>
        </p:grpSpPr>
        <p:grpSp>
          <p:nvGrpSpPr>
            <p:cNvPr id="33" name="Grupo 32"/>
            <p:cNvGrpSpPr/>
            <p:nvPr/>
          </p:nvGrpSpPr>
          <p:grpSpPr>
            <a:xfrm>
              <a:off x="6881198" y="3589214"/>
              <a:ext cx="1751089" cy="716624"/>
              <a:chOff x="6824386" y="3608651"/>
              <a:chExt cx="1751089" cy="716624"/>
            </a:xfrm>
          </p:grpSpPr>
          <p:pic>
            <p:nvPicPr>
              <p:cNvPr id="36" name="Picture 7"/>
              <p:cNvPicPr>
                <a:picLocks noChangeAspect="1" noChangeArrowheads="1"/>
              </p:cNvPicPr>
              <p:nvPr/>
            </p:nvPicPr>
            <p:blipFill>
              <a:blip r:embed="rId14" cstate="print">
                <a:lum bright="-20000" contrast="4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24386" y="4142582"/>
                <a:ext cx="595434" cy="1826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8080"/>
                    </a:solidFill>
                  </a14:hiddenFill>
                </a:ex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000000"/>
                      </a:outerShdw>
                    </a:effectLst>
                  </a14:hiddenEffects>
                </a:ext>
              </a:extLst>
            </p:spPr>
          </p:pic>
          <p:pic>
            <p:nvPicPr>
              <p:cNvPr id="37" name="Picture 8"/>
              <p:cNvPicPr>
                <a:picLocks noChangeAspect="1" noChangeArrowheads="1"/>
              </p:cNvPicPr>
              <p:nvPr/>
            </p:nvPicPr>
            <p:blipFill>
              <a:blip r:embed="rId15" cstate="print">
                <a:lum bright="-20000" contrast="4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280" r="12038"/>
              <a:stretch>
                <a:fillRect/>
              </a:stretch>
            </p:blipFill>
            <p:spPr bwMode="auto">
              <a:xfrm>
                <a:off x="6978001" y="3937623"/>
                <a:ext cx="419837" cy="1819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8080"/>
                    </a:solidFill>
                  </a14:hiddenFill>
                </a:ex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000000"/>
                      </a:outerShdw>
                    </a:effectLst>
                  </a14:hiddenEffects>
                </a:ext>
              </a:extLst>
            </p:spPr>
          </p:pic>
          <p:pic>
            <p:nvPicPr>
              <p:cNvPr id="38" name="Imagem 37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14383" y="3884991"/>
                <a:ext cx="749326" cy="203840"/>
              </a:xfrm>
              <a:prstGeom prst="rect">
                <a:avLst/>
              </a:prstGeom>
            </p:spPr>
          </p:pic>
          <p:pic>
            <p:nvPicPr>
              <p:cNvPr id="39" name="Imagem 38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14383" y="4127135"/>
                <a:ext cx="1061092" cy="198140"/>
              </a:xfrm>
              <a:prstGeom prst="rect">
                <a:avLst/>
              </a:prstGeom>
            </p:spPr>
          </p:pic>
          <p:pic>
            <p:nvPicPr>
              <p:cNvPr id="40" name="Imagem 39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14383" y="3608651"/>
                <a:ext cx="749326" cy="250501"/>
              </a:xfrm>
              <a:prstGeom prst="rect">
                <a:avLst/>
              </a:prstGeom>
            </p:spPr>
          </p:pic>
        </p:grpSp>
        <p:pic>
          <p:nvPicPr>
            <p:cNvPr id="34" name="Imagem 33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9766" y="3761196"/>
              <a:ext cx="539621" cy="539621"/>
            </a:xfrm>
            <a:prstGeom prst="rect">
              <a:avLst/>
            </a:prstGeom>
          </p:spPr>
        </p:pic>
        <p:pic>
          <p:nvPicPr>
            <p:cNvPr id="35" name="Imagem 34"/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5256559" y="3816923"/>
              <a:ext cx="812831" cy="4770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5992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457739"/>
            <a:ext cx="7886700" cy="4785897"/>
          </a:xfrm>
        </p:spPr>
        <p:txBody>
          <a:bodyPr rtlCol="0">
            <a:normAutofit/>
          </a:bodyPr>
          <a:lstStyle/>
          <a:p>
            <a:pPr marL="177800" indent="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200" dirty="0" smtClean="0"/>
              <a:t>Trabalho </a:t>
            </a:r>
            <a:r>
              <a:rPr lang="pt-PT" sz="2200" dirty="0"/>
              <a:t>cujo conteúdo é predominantemente apresentado em texto, </a:t>
            </a:r>
            <a:r>
              <a:rPr lang="pt-PT" sz="2200" dirty="0" smtClean="0"/>
              <a:t>independentemente</a:t>
            </a:r>
          </a:p>
          <a:p>
            <a:pPr marL="355600" indent="-17780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do </a:t>
            </a:r>
            <a:r>
              <a:rPr lang="pt-PT" sz="2200" dirty="0"/>
              <a:t>formato (</a:t>
            </a:r>
            <a:r>
              <a:rPr lang="pt-PT" sz="2200" i="1" dirty="0"/>
              <a:t>e-book</a:t>
            </a:r>
            <a:r>
              <a:rPr lang="pt-PT" sz="2200" dirty="0"/>
              <a:t>, </a:t>
            </a:r>
            <a:r>
              <a:rPr lang="pt-PT" sz="2200" dirty="0" smtClean="0"/>
              <a:t>impresso </a:t>
            </a:r>
            <a:r>
              <a:rPr lang="pt-PT" sz="2200" dirty="0"/>
              <a:t>ou manuscrito</a:t>
            </a:r>
            <a:r>
              <a:rPr lang="pt-PT" sz="2200" dirty="0" smtClean="0"/>
              <a:t>)</a:t>
            </a:r>
          </a:p>
          <a:p>
            <a:pPr marL="355600" indent="-17780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do </a:t>
            </a:r>
            <a:r>
              <a:rPr lang="pt-PT" sz="2200" dirty="0"/>
              <a:t>suporte (digital ou em papel</a:t>
            </a:r>
            <a:r>
              <a:rPr lang="pt-PT" sz="2200" dirty="0" smtClean="0"/>
              <a:t>)</a:t>
            </a:r>
          </a:p>
          <a:p>
            <a:pPr marL="177800" indent="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None/>
              <a:defRPr/>
            </a:pPr>
            <a:endParaRPr lang="pt-PT" sz="2200" dirty="0"/>
          </a:p>
          <a:p>
            <a:pPr marL="2955925" indent="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200" dirty="0" smtClean="0"/>
              <a:t>(Redigir </a:t>
            </a:r>
            <a:r>
              <a:rPr lang="pt-PT" sz="2200" dirty="0"/>
              <a:t>o texto é a última </a:t>
            </a:r>
            <a:r>
              <a:rPr lang="pt-PT" sz="2200" dirty="0" smtClean="0"/>
              <a:t>fase </a:t>
            </a:r>
            <a:r>
              <a:rPr lang="pt-PT" sz="2200" dirty="0"/>
              <a:t>do trabalho de </a:t>
            </a:r>
            <a:r>
              <a:rPr lang="pt-PT" sz="2200" dirty="0" smtClean="0"/>
              <a:t>pesquisa)</a:t>
            </a:r>
            <a:endParaRPr lang="pt-PT" sz="22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-6350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 smtClean="0"/>
              <a:t>Trabalho em texto</a:t>
            </a:r>
            <a:endParaRPr lang="pt-PT" sz="2800" b="1" dirty="0"/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rgbClr val="481831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583" t="12133"/>
          <a:stretch/>
        </p:blipFill>
        <p:spPr>
          <a:xfrm>
            <a:off x="1183342" y="4595671"/>
            <a:ext cx="1792076" cy="131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27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417983"/>
            <a:ext cx="7886700" cy="4825654"/>
          </a:xfrm>
        </p:spPr>
        <p:txBody>
          <a:bodyPr rtlCol="0">
            <a:normAutofit/>
          </a:bodyPr>
          <a:lstStyle/>
          <a:p>
            <a:pPr marL="17780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200" dirty="0" smtClean="0"/>
              <a:t>Mesmo </a:t>
            </a:r>
            <a:r>
              <a:rPr lang="pt-PT" sz="2200" dirty="0"/>
              <a:t>com poucas páginas, um trabalho em texto deve </a:t>
            </a:r>
            <a:r>
              <a:rPr lang="pt-PT" sz="2200" dirty="0" smtClean="0"/>
              <a:t>ter:</a:t>
            </a:r>
          </a:p>
          <a:p>
            <a:pPr marL="808038" indent="-1778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a introdução</a:t>
            </a:r>
          </a:p>
          <a:p>
            <a:pPr marL="808038" indent="-1778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o desenvolvimento</a:t>
            </a:r>
          </a:p>
          <a:p>
            <a:pPr marL="808038" indent="-1778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a conclusão</a:t>
            </a:r>
          </a:p>
          <a:p>
            <a:pPr marL="808038" indent="-1778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a </a:t>
            </a:r>
            <a:r>
              <a:rPr lang="pt-PT" sz="2200" dirty="0"/>
              <a:t>lista de referências </a:t>
            </a:r>
            <a:r>
              <a:rPr lang="pt-PT" sz="2200" dirty="0" smtClean="0"/>
              <a:t>bibliográficas</a:t>
            </a:r>
            <a:endParaRPr lang="pt-PT" sz="2400" dirty="0"/>
          </a:p>
          <a:p>
            <a:pPr marL="355600" indent="-1778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 smtClean="0"/>
          </a:p>
          <a:p>
            <a:pPr marL="17780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200" dirty="0" smtClean="0"/>
              <a:t>Um </a:t>
            </a:r>
            <a:r>
              <a:rPr lang="pt-PT" sz="2200" dirty="0"/>
              <a:t>trabalho com títulos e subtítulos deve ter um </a:t>
            </a:r>
            <a:r>
              <a:rPr lang="pt-PT" sz="2200" b="1" dirty="0" smtClean="0"/>
              <a:t>sumário</a:t>
            </a:r>
            <a:r>
              <a:rPr lang="pt-PT" sz="2200" dirty="0" smtClean="0"/>
              <a:t> a colocar </a:t>
            </a:r>
            <a:r>
              <a:rPr lang="pt-PT" sz="2200" dirty="0"/>
              <a:t>no início, a seguir à </a:t>
            </a:r>
            <a:r>
              <a:rPr lang="pt-PT" sz="2200" dirty="0" smtClean="0"/>
              <a:t>capa.</a:t>
            </a:r>
            <a:endParaRPr lang="pt-PT" sz="22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-6350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defRPr/>
            </a:pPr>
            <a:r>
              <a:rPr lang="pt-PT" sz="2800" b="1" dirty="0"/>
              <a:t>A estrutura de um trabalho em </a:t>
            </a:r>
            <a:r>
              <a:rPr lang="pt-PT" sz="2800" b="1" dirty="0" smtClean="0"/>
              <a:t>texto</a:t>
            </a:r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304864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404143"/>
            <a:ext cx="7886700" cy="4961731"/>
          </a:xfrm>
        </p:spPr>
        <p:txBody>
          <a:bodyPr rtlCol="0">
            <a:normAutofit/>
          </a:bodyPr>
          <a:lstStyle/>
          <a:p>
            <a:pPr marL="177800" indent="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200" dirty="0" smtClean="0"/>
              <a:t>O </a:t>
            </a:r>
            <a:r>
              <a:rPr lang="pt-PT" sz="2200" dirty="0"/>
              <a:t>objetivo </a:t>
            </a:r>
            <a:r>
              <a:rPr lang="pt-PT" sz="2200" dirty="0" smtClean="0"/>
              <a:t>é apresentar o </a:t>
            </a:r>
            <a:r>
              <a:rPr lang="pt-PT" sz="2200" dirty="0"/>
              <a:t>tema do trabalho e o modo como </a:t>
            </a:r>
            <a:r>
              <a:rPr lang="pt-PT" sz="2200" dirty="0" smtClean="0"/>
              <a:t>foi </a:t>
            </a:r>
            <a:r>
              <a:rPr lang="pt-PT" sz="2200" dirty="0"/>
              <a:t>feito. </a:t>
            </a:r>
            <a:r>
              <a:rPr lang="pt-PT" sz="2200" dirty="0" smtClean="0"/>
              <a:t>Deve </a:t>
            </a:r>
            <a:r>
              <a:rPr lang="pt-PT" sz="2200" dirty="0"/>
              <a:t>explicar-se:</a:t>
            </a:r>
          </a:p>
          <a:p>
            <a:pPr marL="355600" indent="-17780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a </a:t>
            </a:r>
            <a:r>
              <a:rPr lang="pt-PT" sz="2200" dirty="0"/>
              <a:t>importância e o interesse do tema e as razões que levaram à exploração do </a:t>
            </a:r>
            <a:r>
              <a:rPr lang="pt-PT" sz="2200" dirty="0" smtClean="0"/>
              <a:t>mesmo.</a:t>
            </a:r>
            <a:endParaRPr lang="pt-PT" sz="2200" dirty="0"/>
          </a:p>
          <a:p>
            <a:pPr marL="355600" indent="-17780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os </a:t>
            </a:r>
            <a:r>
              <a:rPr lang="pt-PT" sz="2200" dirty="0"/>
              <a:t>objetivos a alcançar e as principais questões de investigação que orientam a </a:t>
            </a:r>
            <a:r>
              <a:rPr lang="pt-PT" sz="2200" dirty="0" smtClean="0"/>
              <a:t>pesquisa.</a:t>
            </a:r>
            <a:endParaRPr lang="pt-PT" sz="2200" dirty="0"/>
          </a:p>
          <a:p>
            <a:pPr marL="355600" indent="-17780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a </a:t>
            </a:r>
            <a:r>
              <a:rPr lang="pt-PT" sz="2200" dirty="0"/>
              <a:t>estrutura da exploração do </a:t>
            </a:r>
            <a:r>
              <a:rPr lang="pt-PT" sz="2200" dirty="0" smtClean="0"/>
              <a:t>tema.</a:t>
            </a:r>
          </a:p>
          <a:p>
            <a:pPr marL="355600" indent="-17780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as </a:t>
            </a:r>
            <a:r>
              <a:rPr lang="pt-PT" sz="2200" dirty="0"/>
              <a:t>conclusões centrais da </a:t>
            </a:r>
            <a:r>
              <a:rPr lang="pt-PT" sz="2200" dirty="0" smtClean="0"/>
              <a:t>investigação.</a:t>
            </a:r>
            <a:endParaRPr lang="pt-PT" sz="22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-6350"/>
            <a:ext cx="8038769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defRPr/>
            </a:pPr>
            <a:r>
              <a:rPr lang="pt-PT" sz="2800" b="1" dirty="0"/>
              <a:t>A estrutura de um trabalho em </a:t>
            </a:r>
            <a:r>
              <a:rPr lang="pt-PT" sz="2800" b="1" dirty="0" smtClean="0"/>
              <a:t>texto</a:t>
            </a:r>
          </a:p>
          <a:p>
            <a:endParaRPr lang="pt-PT" sz="800" b="1" dirty="0" smtClean="0"/>
          </a:p>
          <a:p>
            <a:r>
              <a:rPr lang="pt-PT" sz="2400" b="1" dirty="0" smtClean="0"/>
              <a:t>Introdução</a:t>
            </a:r>
            <a:endParaRPr lang="pt-PT" sz="2400" b="1" dirty="0"/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  <p:pic>
        <p:nvPicPr>
          <p:cNvPr id="12" name="Imagem 11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colorTemperature colorTemp="59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912" t="11031" r="5147" b="27858"/>
          <a:stretch/>
        </p:blipFill>
        <p:spPr>
          <a:xfrm>
            <a:off x="6623091" y="5338482"/>
            <a:ext cx="1612393" cy="897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7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855693"/>
            <a:ext cx="7886700" cy="4387943"/>
          </a:xfrm>
        </p:spPr>
        <p:txBody>
          <a:bodyPr rtlCol="0">
            <a:normAutofit/>
          </a:bodyPr>
          <a:lstStyle/>
          <a:p>
            <a:pPr marL="177800" indent="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200" dirty="0" smtClean="0"/>
              <a:t>É </a:t>
            </a:r>
            <a:r>
              <a:rPr lang="pt-PT" sz="2200" dirty="0"/>
              <a:t>a parte central do trabalho e estará dividida no número de capítulos e subcapítulos julgados </a:t>
            </a:r>
            <a:r>
              <a:rPr lang="pt-PT" sz="2200" dirty="0" smtClean="0"/>
              <a:t>necessários (devem </a:t>
            </a:r>
            <a:r>
              <a:rPr lang="pt-PT" sz="2200" dirty="0"/>
              <a:t>ter títulos e subtítulos adequados aos </a:t>
            </a:r>
            <a:r>
              <a:rPr lang="pt-PT" sz="2200" dirty="0" smtClean="0"/>
              <a:t>conteúdos).</a:t>
            </a:r>
            <a:endParaRPr lang="pt-PT" sz="2200" dirty="0"/>
          </a:p>
          <a:p>
            <a:pPr marL="355600" indent="-17780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Redigir </a:t>
            </a:r>
            <a:r>
              <a:rPr lang="pt-PT" sz="2200" dirty="0"/>
              <a:t>com cuidado, tendo como base os conhecimentos e as informações </a:t>
            </a:r>
            <a:r>
              <a:rPr lang="pt-PT" sz="2200" dirty="0" smtClean="0"/>
              <a:t>recolhidas.</a:t>
            </a:r>
            <a:endParaRPr lang="pt-PT" sz="2200" dirty="0"/>
          </a:p>
          <a:p>
            <a:pPr marL="355600" indent="-17780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Em alguns tipos de trabalho, a </a:t>
            </a:r>
            <a:r>
              <a:rPr lang="pt-PT" sz="2200" dirty="0" smtClean="0"/>
              <a:t>tua posição </a:t>
            </a:r>
            <a:r>
              <a:rPr lang="pt-PT" sz="2200" dirty="0"/>
              <a:t>fundamentada sobre os assuntos em discussão é </a:t>
            </a:r>
            <a:r>
              <a:rPr lang="pt-PT" sz="2200" dirty="0" smtClean="0"/>
              <a:t>essencial.</a:t>
            </a:r>
            <a:endParaRPr lang="pt-PT" sz="22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-6350"/>
            <a:ext cx="8038769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defRPr/>
            </a:pPr>
            <a:r>
              <a:rPr lang="pt-PT" sz="2800" b="1" dirty="0"/>
              <a:t>A estrutura de um trabalho em </a:t>
            </a:r>
            <a:r>
              <a:rPr lang="pt-PT" sz="2800" b="1" dirty="0" smtClean="0"/>
              <a:t>texto</a:t>
            </a:r>
          </a:p>
          <a:p>
            <a:endParaRPr lang="pt-PT" sz="1600" b="1" dirty="0" smtClean="0"/>
          </a:p>
          <a:p>
            <a:r>
              <a:rPr lang="pt-PT" sz="2400" b="1" dirty="0" smtClean="0"/>
              <a:t>Desenvolvimento</a:t>
            </a:r>
            <a:endParaRPr lang="pt-PT" sz="2400" b="1" dirty="0"/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  <p:pic>
        <p:nvPicPr>
          <p:cNvPr id="12" name="Imagem 11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colorTemperature colorTemp="59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912" t="11031" r="5147" b="27858"/>
          <a:stretch/>
        </p:blipFill>
        <p:spPr>
          <a:xfrm>
            <a:off x="6871447" y="5432239"/>
            <a:ext cx="1458166" cy="811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98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681315"/>
            <a:ext cx="7886700" cy="4562321"/>
          </a:xfrm>
        </p:spPr>
        <p:txBody>
          <a:bodyPr rtlCol="0">
            <a:normAutofit/>
          </a:bodyPr>
          <a:lstStyle/>
          <a:p>
            <a:pPr marL="177800" indent="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200" dirty="0" smtClean="0"/>
              <a:t>É a síntese </a:t>
            </a:r>
            <a:r>
              <a:rPr lang="pt-PT" sz="2200" dirty="0"/>
              <a:t>final do </a:t>
            </a:r>
            <a:r>
              <a:rPr lang="pt-PT" sz="2200" dirty="0" smtClean="0"/>
              <a:t>trabalho e pode </a:t>
            </a:r>
            <a:r>
              <a:rPr lang="pt-PT" sz="2200" dirty="0"/>
              <a:t>assumir a forma de resposta ao problema </a:t>
            </a:r>
            <a:r>
              <a:rPr lang="pt-PT" sz="2200" dirty="0" smtClean="0"/>
              <a:t>levantado.</a:t>
            </a:r>
          </a:p>
          <a:p>
            <a:pPr marL="177800" indent="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200" dirty="0" smtClean="0"/>
              <a:t>Pode incluir:</a:t>
            </a:r>
          </a:p>
          <a:p>
            <a:pPr marL="355600" indent="-17780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Os </a:t>
            </a:r>
            <a:r>
              <a:rPr lang="pt-PT" sz="2200" dirty="0"/>
              <a:t>aspetos centrais da posição que </a:t>
            </a:r>
            <a:r>
              <a:rPr lang="pt-PT" sz="2200" dirty="0" smtClean="0"/>
              <a:t>defendeste.</a:t>
            </a:r>
          </a:p>
          <a:p>
            <a:pPr marL="355600" indent="-17780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As </a:t>
            </a:r>
            <a:r>
              <a:rPr lang="pt-PT" sz="2200" dirty="0"/>
              <a:t>dificuldades que não conseguiste </a:t>
            </a:r>
            <a:r>
              <a:rPr lang="pt-PT" sz="2200" dirty="0" smtClean="0"/>
              <a:t>resolver.</a:t>
            </a:r>
          </a:p>
          <a:p>
            <a:pPr marL="355600" indent="-17780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Pistas </a:t>
            </a:r>
            <a:r>
              <a:rPr lang="pt-PT" sz="2200" dirty="0"/>
              <a:t>para trabalhos </a:t>
            </a:r>
            <a:r>
              <a:rPr lang="pt-PT" sz="2200" dirty="0" smtClean="0"/>
              <a:t>futuros.</a:t>
            </a:r>
            <a:endParaRPr lang="pt-PT" sz="22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-6350"/>
            <a:ext cx="8038769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defRPr/>
            </a:pPr>
            <a:r>
              <a:rPr lang="pt-PT" sz="2800" b="1" dirty="0"/>
              <a:t>A estrutura de um trabalho em </a:t>
            </a:r>
            <a:r>
              <a:rPr lang="pt-PT" sz="2800" b="1" dirty="0" smtClean="0"/>
              <a:t>texto</a:t>
            </a:r>
          </a:p>
          <a:p>
            <a:endParaRPr lang="pt-PT" sz="800" b="1" dirty="0" smtClean="0"/>
          </a:p>
          <a:p>
            <a:r>
              <a:rPr lang="pt-PT" sz="2400" b="1" dirty="0" smtClean="0"/>
              <a:t>Conclusão</a:t>
            </a:r>
            <a:endParaRPr lang="pt-PT" sz="2400" b="1" dirty="0"/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  <p:pic>
        <p:nvPicPr>
          <p:cNvPr id="12" name="Imagem 11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colorTemperature colorTemp="59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912" t="11031" r="5147" b="27858"/>
          <a:stretch/>
        </p:blipFill>
        <p:spPr>
          <a:xfrm>
            <a:off x="6871447" y="5424302"/>
            <a:ext cx="1458166" cy="811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88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2017713"/>
            <a:ext cx="7886700" cy="4225923"/>
          </a:xfrm>
        </p:spPr>
        <p:txBody>
          <a:bodyPr rtlCol="0">
            <a:normAutofit/>
          </a:bodyPr>
          <a:lstStyle/>
          <a:p>
            <a:pPr marL="177800" indent="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200" dirty="0"/>
              <a:t>É </a:t>
            </a:r>
            <a:r>
              <a:rPr lang="pt-PT" sz="2200" dirty="0" smtClean="0"/>
              <a:t>a </a:t>
            </a:r>
            <a:r>
              <a:rPr lang="pt-PT" sz="2200" dirty="0"/>
              <a:t>lista de documentos que consultaste para o trabalho e que deve seguir-se à </a:t>
            </a:r>
            <a:r>
              <a:rPr lang="pt-PT" sz="2200" dirty="0" smtClean="0"/>
              <a:t>conclusão.</a:t>
            </a:r>
          </a:p>
          <a:p>
            <a:pPr marL="177800" indent="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None/>
              <a:defRPr/>
            </a:pPr>
            <a:endParaRPr lang="pt-PT" sz="2200" dirty="0" smtClean="0"/>
          </a:p>
          <a:p>
            <a:pPr marL="2247900" indent="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200" dirty="0" smtClean="0"/>
              <a:t>Para </a:t>
            </a:r>
            <a:r>
              <a:rPr lang="pt-PT" sz="2200" dirty="0"/>
              <a:t>a </a:t>
            </a:r>
            <a:r>
              <a:rPr lang="pt-PT" sz="2200" dirty="0" smtClean="0"/>
              <a:t>sua elaboração </a:t>
            </a:r>
            <a:r>
              <a:rPr lang="pt-PT" sz="2200" dirty="0"/>
              <a:t>segue as </a:t>
            </a:r>
            <a:r>
              <a:rPr lang="pt-PT" sz="2200" dirty="0" smtClean="0"/>
              <a:t>normas indicadas no guia </a:t>
            </a:r>
            <a:r>
              <a:rPr lang="pt-PT" sz="2200" dirty="0"/>
              <a:t>“</a:t>
            </a:r>
            <a:r>
              <a:rPr lang="pt-PT" sz="2200" i="1" dirty="0"/>
              <a:t>Aprendiz de investigador. Direitos de autor: citações e referências bibliográficas. Ensino secundário</a:t>
            </a:r>
            <a:r>
              <a:rPr lang="pt-PT" sz="2200" dirty="0" smtClean="0"/>
              <a:t>”.</a:t>
            </a:r>
            <a:r>
              <a:rPr lang="pt-PT" sz="2200" dirty="0"/>
              <a:t> </a:t>
            </a:r>
          </a:p>
        </p:txBody>
      </p:sp>
      <p:sp>
        <p:nvSpPr>
          <p:cNvPr id="13" name="Retângulo 12"/>
          <p:cNvSpPr/>
          <p:nvPr/>
        </p:nvSpPr>
        <p:spPr>
          <a:xfrm>
            <a:off x="442913" y="-6350"/>
            <a:ext cx="8038769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defRPr/>
            </a:pPr>
            <a:r>
              <a:rPr lang="pt-PT" sz="2800" b="1" dirty="0"/>
              <a:t>A estrutura de um trabalho em </a:t>
            </a:r>
            <a:r>
              <a:rPr lang="pt-PT" sz="2800" b="1" dirty="0" smtClean="0"/>
              <a:t>texto</a:t>
            </a:r>
          </a:p>
          <a:p>
            <a:endParaRPr lang="pt-PT" sz="800" b="1" dirty="0" smtClean="0"/>
          </a:p>
          <a:p>
            <a:r>
              <a:rPr lang="pt-PT" sz="2400" b="1" dirty="0" smtClean="0"/>
              <a:t>Referências bibliográficas</a:t>
            </a:r>
            <a:endParaRPr lang="pt-PT" sz="2400" b="1" dirty="0"/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/>
          <a:srcRect l="33093" t="11639" r="34417" b="6658"/>
          <a:stretch/>
        </p:blipFill>
        <p:spPr>
          <a:xfrm>
            <a:off x="636104" y="3673890"/>
            <a:ext cx="1812012" cy="2561810"/>
          </a:xfrm>
          <a:prstGeom prst="rect">
            <a:avLst/>
          </a:prstGeom>
          <a:ln>
            <a:solidFill>
              <a:srgbClr val="481831"/>
            </a:solidFill>
          </a:ln>
        </p:spPr>
      </p:pic>
    </p:spTree>
    <p:extLst>
      <p:ext uri="{BB962C8B-B14F-4D97-AF65-F5344CB8AC3E}">
        <p14:creationId xmlns:p14="http://schemas.microsoft.com/office/powerpoint/2010/main" val="3908044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626751"/>
            <a:ext cx="5560322" cy="4616885"/>
          </a:xfrm>
        </p:spPr>
        <p:txBody>
          <a:bodyPr rtlCol="0">
            <a:normAutofit/>
          </a:bodyPr>
          <a:lstStyle/>
          <a:p>
            <a:pPr marL="177800" indent="0" algn="just">
              <a:lnSpc>
                <a:spcPct val="110000"/>
              </a:lnSpc>
              <a:spcBef>
                <a:spcPts val="180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200" b="1" dirty="0"/>
              <a:t>Glossário (opcional)</a:t>
            </a:r>
          </a:p>
          <a:p>
            <a:pPr marL="355600" indent="-1778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Lista com definições de termos e/ou palavras, cujo significado é importante para a compreensão dos assuntos tratados no </a:t>
            </a:r>
            <a:r>
              <a:rPr lang="pt-PT" sz="2200" dirty="0" smtClean="0"/>
              <a:t>trabalho.</a:t>
            </a:r>
            <a:endParaRPr lang="pt-PT" sz="2200" dirty="0"/>
          </a:p>
          <a:p>
            <a:endParaRPr lang="pt-PT" sz="2400" dirty="0"/>
          </a:p>
          <a:p>
            <a:pPr marL="177800" indent="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200" b="1" dirty="0"/>
              <a:t>Anexos (opcional)</a:t>
            </a:r>
          </a:p>
          <a:p>
            <a:pPr marL="355600" indent="-1778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tabLst>
                <a:tab pos="7712075" algn="l"/>
              </a:tabLst>
              <a:defRPr/>
            </a:pPr>
            <a:r>
              <a:rPr lang="pt-PT" sz="2200" dirty="0"/>
              <a:t>Secção onde podes inserir qualquer documento e/ou texto que constitua um complemento ou fundamento do </a:t>
            </a:r>
            <a:r>
              <a:rPr lang="pt-PT" sz="2200" dirty="0" smtClean="0"/>
              <a:t>trabalho.</a:t>
            </a:r>
            <a:endParaRPr lang="pt-PT" sz="22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-6350"/>
            <a:ext cx="8038769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defRPr/>
            </a:pPr>
            <a:r>
              <a:rPr lang="pt-PT" sz="2800" b="1" dirty="0"/>
              <a:t>A estrutura de um trabalho em </a:t>
            </a:r>
            <a:r>
              <a:rPr lang="pt-PT" sz="2800" b="1" dirty="0" smtClean="0"/>
              <a:t>texto</a:t>
            </a:r>
          </a:p>
          <a:p>
            <a:endParaRPr lang="pt-PT" sz="800" b="1" dirty="0" smtClean="0"/>
          </a:p>
          <a:p>
            <a:r>
              <a:rPr lang="pt-PT" sz="2400" b="1" dirty="0" smtClean="0"/>
              <a:t>Glossário e Anexos</a:t>
            </a:r>
            <a:endParaRPr lang="pt-PT" sz="2400" b="1" dirty="0"/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481831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6683012" y="4470875"/>
            <a:ext cx="1414066" cy="1414066"/>
          </a:xfrm>
          <a:prstGeom prst="rect">
            <a:avLst/>
          </a:prstGeom>
        </p:spPr>
      </p:pic>
      <p:sp>
        <p:nvSpPr>
          <p:cNvPr id="4" name="Retângulo 3"/>
          <p:cNvSpPr/>
          <p:nvPr/>
        </p:nvSpPr>
        <p:spPr>
          <a:xfrm>
            <a:off x="6003235" y="2243942"/>
            <a:ext cx="2401226" cy="923330"/>
          </a:xfrm>
          <a:prstGeom prst="rect">
            <a:avLst/>
          </a:prstGeom>
          <a:noFill/>
          <a:scene3d>
            <a:camera prst="isometricRightUp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PT" sz="4400" dirty="0" smtClean="0">
                <a:ln w="0">
                  <a:solidFill>
                    <a:srgbClr val="481831"/>
                  </a:solidFill>
                </a:ln>
                <a:solidFill>
                  <a:srgbClr val="481831"/>
                </a:solidFill>
                <a:effectLst>
                  <a:reflection blurRad="6350" stA="53000" endA="300" endPos="35500" dir="5400000" sy="-90000" algn="bl" rotWithShape="0"/>
                </a:effectLst>
              </a:rPr>
              <a:t>de</a:t>
            </a:r>
            <a:r>
              <a:rPr lang="pt-PT" sz="4800" dirty="0" smtClean="0">
                <a:ln w="0">
                  <a:solidFill>
                    <a:srgbClr val="481831"/>
                  </a:solidFill>
                </a:ln>
                <a:solidFill>
                  <a:srgbClr val="481831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pt-PT" sz="5400" dirty="0" smtClean="0">
                <a:ln w="0">
                  <a:solidFill>
                    <a:srgbClr val="481831"/>
                  </a:solidFill>
                </a:ln>
                <a:solidFill>
                  <a:srgbClr val="481831"/>
                </a:solidFill>
                <a:effectLst>
                  <a:reflection blurRad="6350" stA="53000" endA="300" endPos="35500" dir="5400000" sy="-90000" algn="bl" rotWithShape="0"/>
                </a:effectLst>
              </a:rPr>
              <a:t>A</a:t>
            </a:r>
            <a:r>
              <a:rPr lang="pt-PT" sz="4800" dirty="0" smtClean="0">
                <a:ln w="0">
                  <a:solidFill>
                    <a:srgbClr val="481831"/>
                  </a:solidFill>
                </a:ln>
                <a:solidFill>
                  <a:srgbClr val="481831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pt-PT" sz="4400" dirty="0" smtClean="0">
                <a:ln w="0">
                  <a:solidFill>
                    <a:srgbClr val="481831"/>
                  </a:solidFill>
                </a:ln>
                <a:solidFill>
                  <a:srgbClr val="481831"/>
                </a:solidFill>
                <a:effectLst>
                  <a:reflection blurRad="6350" stA="53000" endA="300" endPos="35500" dir="5400000" sy="-90000" algn="bl" rotWithShape="0"/>
                </a:effectLst>
              </a:rPr>
              <a:t>a</a:t>
            </a:r>
            <a:r>
              <a:rPr lang="pt-PT" sz="4800" dirty="0" smtClean="0">
                <a:ln w="0">
                  <a:solidFill>
                    <a:srgbClr val="481831"/>
                  </a:solidFill>
                </a:ln>
                <a:solidFill>
                  <a:srgbClr val="481831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pt-PT" sz="5400" dirty="0" smtClean="0">
                <a:ln w="0">
                  <a:solidFill>
                    <a:srgbClr val="481831"/>
                  </a:solidFill>
                </a:ln>
                <a:solidFill>
                  <a:srgbClr val="481831"/>
                </a:solidFill>
                <a:effectLst>
                  <a:reflection blurRad="6350" stA="53000" endA="300" endPos="35500" dir="5400000" sy="-90000" algn="bl" rotWithShape="0"/>
                </a:effectLst>
              </a:rPr>
              <a:t>Z</a:t>
            </a:r>
            <a:endParaRPr lang="pt-PT" sz="5400" dirty="0">
              <a:ln w="0">
                <a:solidFill>
                  <a:srgbClr val="481831"/>
                </a:solidFill>
              </a:ln>
              <a:solidFill>
                <a:srgbClr val="481831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78469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Personalizado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660066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3133</TotalTime>
  <Words>2076</Words>
  <Application>Microsoft Office PowerPoint</Application>
  <PresentationFormat>Apresentação no Ecrã (4:3)</PresentationFormat>
  <Paragraphs>294</Paragraphs>
  <Slides>27</Slides>
  <Notes>1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27</vt:i4>
      </vt:variant>
    </vt:vector>
  </HeadingPairs>
  <TitlesOfParts>
    <vt:vector size="34" baseType="lpstr">
      <vt:lpstr>Arial</vt:lpstr>
      <vt:lpstr>Calibri</vt:lpstr>
      <vt:lpstr>Calibri Light</vt:lpstr>
      <vt:lpstr>Helvetica</vt:lpstr>
      <vt:lpstr>Times New Roman</vt:lpstr>
      <vt:lpstr>Wingdings</vt:lpstr>
      <vt:lpstr>Tema do Office</vt:lpstr>
      <vt:lpstr>O aprendiz de investigador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Referências bibliográficas</dc:title>
  <dc:creator>Graça</dc:creator>
  <cp:lastModifiedBy>Graça Silva</cp:lastModifiedBy>
  <cp:revision>274</cp:revision>
  <dcterms:created xsi:type="dcterms:W3CDTF">2014-01-18T09:26:29Z</dcterms:created>
  <dcterms:modified xsi:type="dcterms:W3CDTF">2017-02-03T12:01:36Z</dcterms:modified>
</cp:coreProperties>
</file>