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sldIdLst>
    <p:sldId id="366" r:id="rId3"/>
    <p:sldId id="279" r:id="rId4"/>
    <p:sldId id="359" r:id="rId5"/>
    <p:sldId id="358" r:id="rId6"/>
    <p:sldId id="361" r:id="rId7"/>
    <p:sldId id="360" r:id="rId8"/>
    <p:sldId id="362" r:id="rId9"/>
    <p:sldId id="363" r:id="rId10"/>
    <p:sldId id="364" r:id="rId11"/>
    <p:sldId id="365" r:id="rId12"/>
    <p:sldId id="278" r:id="rId13"/>
    <p:sldId id="303" r:id="rId1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1831"/>
    <a:srgbClr val="A9A9A9"/>
    <a:srgbClr val="8E8E8E"/>
    <a:srgbClr val="7A003D"/>
    <a:srgbClr val="FFEBF5"/>
    <a:srgbClr val="6600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6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470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829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06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726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32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82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0875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114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52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237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91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2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03-02-2017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52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5.png"/><Relationship Id="rId18" Type="http://schemas.openxmlformats.org/officeDocument/2006/relationships/image" Target="../media/image20.jpeg"/><Relationship Id="rId3" Type="http://schemas.microsoft.com/office/2007/relationships/hdphoto" Target="../media/hdphoto1.wdp"/><Relationship Id="rId7" Type="http://schemas.microsoft.com/office/2007/relationships/hdphoto" Target="../media/hdphoto7.wdp"/><Relationship Id="rId12" Type="http://schemas.openxmlformats.org/officeDocument/2006/relationships/hyperlink" Target="http://creativecommons.org/licenses/by-nc-nd/4.0/deed.pt_PT" TargetMode="External"/><Relationship Id="rId17" Type="http://schemas.openxmlformats.org/officeDocument/2006/relationships/image" Target="../media/image19.jpeg"/><Relationship Id="rId2" Type="http://schemas.openxmlformats.org/officeDocument/2006/relationships/image" Target="../media/image1.png"/><Relationship Id="rId16" Type="http://schemas.openxmlformats.org/officeDocument/2006/relationships/image" Target="../media/image18.jpe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5" Type="http://schemas.openxmlformats.org/officeDocument/2006/relationships/image" Target="../media/image17.png"/><Relationship Id="rId10" Type="http://schemas.microsoft.com/office/2007/relationships/hdphoto" Target="../media/hdphoto8.wdp"/><Relationship Id="rId19" Type="http://schemas.openxmlformats.org/officeDocument/2006/relationships/image" Target="../media/image21.jpe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452407"/>
            <a:ext cx="9143998" cy="89535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481831"/>
                </a:solidFill>
                <a:latin typeface="+mn-lt"/>
              </a:rPr>
              <a:t>O aprendiz de investigador</a:t>
            </a:r>
            <a:endParaRPr lang="pt-PT" sz="3800" b="1" dirty="0">
              <a:solidFill>
                <a:srgbClr val="481831"/>
              </a:solidFill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03223"/>
            <a:ext cx="9143999" cy="980824"/>
          </a:xfrm>
        </p:spPr>
        <p:txBody>
          <a:bodyPr>
            <a:noAutofit/>
          </a:bodyPr>
          <a:lstStyle/>
          <a:p>
            <a:r>
              <a:rPr lang="pt-PT" sz="3200" dirty="0" smtClean="0"/>
              <a:t>Apresentar os resultados de uma investigação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pt-PT" sz="2300" b="1" dirty="0"/>
              <a:t>Trabalho em texto: tabelas e figuras, capa, sumário e índice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0" y="234950"/>
            <a:ext cx="9144001" cy="6699250"/>
            <a:chOff x="0" y="234950"/>
            <a:chExt cx="9144001" cy="6699250"/>
          </a:xfrm>
        </p:grpSpPr>
        <p:sp>
          <p:nvSpPr>
            <p:cNvPr id="4" name="Retângulo 3"/>
            <p:cNvSpPr/>
            <p:nvPr/>
          </p:nvSpPr>
          <p:spPr>
            <a:xfrm>
              <a:off x="0" y="4051300"/>
              <a:ext cx="9144000" cy="2882900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1" y="5154715"/>
              <a:ext cx="91440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600" kern="100" spc="600" dirty="0">
                  <a:solidFill>
                    <a:prstClr val="white">
                      <a:lumMod val="85000"/>
                    </a:prstClr>
                  </a:solidFill>
                </a:rPr>
                <a:t>Literacias na escola: formar os parceiros da biblioteca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0" y="234950"/>
              <a:ext cx="9143999" cy="65840"/>
              <a:chOff x="0" y="234950"/>
              <a:chExt cx="9143999" cy="65840"/>
            </a:xfrm>
          </p:grpSpPr>
          <p:sp>
            <p:nvSpPr>
              <p:cNvPr id="14" name="Retângulo 13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upo 14"/>
            <p:cNvGrpSpPr/>
            <p:nvPr/>
          </p:nvGrpSpPr>
          <p:grpSpPr>
            <a:xfrm>
              <a:off x="339047" y="5715913"/>
              <a:ext cx="8422237" cy="1006330"/>
              <a:chOff x="339047" y="5715913"/>
              <a:chExt cx="8422237" cy="1006330"/>
            </a:xfrm>
          </p:grpSpPr>
          <p:pic>
            <p:nvPicPr>
              <p:cNvPr id="8" name="Imagem 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736" r="23364" b="7890"/>
              <a:stretch/>
            </p:blipFill>
            <p:spPr>
              <a:xfrm>
                <a:off x="7681284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1" name="Imagem 10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3" r="7870"/>
              <a:stretch/>
            </p:blipFill>
            <p:spPr>
              <a:xfrm>
                <a:off x="1790973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26" name="Imagem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9047" y="5716908"/>
                <a:ext cx="1080000" cy="981818"/>
              </a:xfrm>
              <a:prstGeom prst="rect">
                <a:avLst/>
              </a:prstGeom>
            </p:spPr>
          </p:pic>
          <p:pic>
            <p:nvPicPr>
              <p:cNvPr id="32" name="Imagem 31"/>
              <p:cNvPicPr preferRelativeResize="0">
                <a:picLocks/>
              </p:cNvPicPr>
              <p:nvPr/>
            </p:nvPicPr>
            <p:blipFill rotWithShape="1">
              <a:blip r:embed="rId9"/>
              <a:srcRect t="1487" b="10755"/>
              <a:stretch/>
            </p:blipFill>
            <p:spPr>
              <a:xfrm>
                <a:off x="4768892" y="573944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6" name="Imagem 5"/>
              <p:cNvPicPr preferRelativeResize="0">
                <a:picLocks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-1" t="28399" r="59004" b="14363"/>
              <a:stretch/>
            </p:blipFill>
            <p:spPr>
              <a:xfrm>
                <a:off x="6225088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2" name="Imagem 1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82068" y="5722334"/>
                <a:ext cx="1080000" cy="982800"/>
              </a:xfrm>
              <a:prstGeom prst="rect">
                <a:avLst/>
              </a:prstGeom>
            </p:spPr>
          </p:pic>
        </p:grpSp>
      </p:grpSp>
      <p:pic>
        <p:nvPicPr>
          <p:cNvPr id="20" name="Imagem 1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91" y="355937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2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70231" y="70619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Índice</a:t>
            </a:r>
            <a:endParaRPr lang="pt-PT" sz="2800" dirty="0"/>
          </a:p>
        </p:txBody>
      </p:sp>
      <p:grpSp>
        <p:nvGrpSpPr>
          <p:cNvPr id="18" name="Grupo 17"/>
          <p:cNvGrpSpPr/>
          <p:nvPr/>
        </p:nvGrpSpPr>
        <p:grpSpPr>
          <a:xfrm>
            <a:off x="162822" y="-22225"/>
            <a:ext cx="8981178" cy="6880225"/>
            <a:chOff x="182563" y="-14288"/>
            <a:chExt cx="8981178" cy="6880225"/>
          </a:xfrm>
        </p:grpSpPr>
        <p:sp>
          <p:nvSpPr>
            <p:cNvPr id="19" name="Retângulo 18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20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3" name="Retângulo 22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4" name="Retângulo 23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1" name="Retângulo 20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7" name="Retângulo 26"/>
          <p:cNvSpPr/>
          <p:nvPr/>
        </p:nvSpPr>
        <p:spPr>
          <a:xfrm>
            <a:off x="605022" y="765290"/>
            <a:ext cx="7743848" cy="1077218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wrap="square">
            <a:spAutoFit/>
          </a:bodyPr>
          <a:lstStyle/>
          <a:p>
            <a:pPr marL="93663" algn="just"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rgbClr val="481831"/>
                </a:solidFill>
              </a:rPr>
              <a:t>Colocados </a:t>
            </a:r>
            <a:r>
              <a:rPr lang="pt-PT" dirty="0">
                <a:solidFill>
                  <a:srgbClr val="481831"/>
                </a:solidFill>
              </a:rPr>
              <a:t>no final do trabalho, após a lista de referências bibliográficas e antes dos anexos</a:t>
            </a:r>
            <a:r>
              <a:rPr lang="pt-PT" dirty="0" smtClean="0">
                <a:solidFill>
                  <a:srgbClr val="481831"/>
                </a:solidFill>
              </a:rPr>
              <a:t>.</a:t>
            </a:r>
          </a:p>
          <a:p>
            <a:pPr marL="93663" algn="just"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rgbClr val="481831"/>
                </a:solidFill>
              </a:rPr>
              <a:t>Os </a:t>
            </a:r>
            <a:r>
              <a:rPr lang="pt-PT" dirty="0">
                <a:solidFill>
                  <a:srgbClr val="481831"/>
                </a:solidFill>
              </a:rPr>
              <a:t>índices de tabelas e figuras também se podem colocar a seguir ao </a:t>
            </a:r>
            <a:r>
              <a:rPr lang="pt-PT" dirty="0" smtClean="0">
                <a:solidFill>
                  <a:srgbClr val="481831"/>
                </a:solidFill>
              </a:rPr>
              <a:t>sumário.</a:t>
            </a:r>
            <a:endParaRPr lang="pt-PT" dirty="0">
              <a:solidFill>
                <a:srgbClr val="481831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5009" t="11821" r="20055" b="7926"/>
          <a:stretch/>
        </p:blipFill>
        <p:spPr>
          <a:xfrm>
            <a:off x="5445932" y="2502454"/>
            <a:ext cx="2746280" cy="3546945"/>
          </a:xfrm>
          <a:prstGeom prst="rect">
            <a:avLst/>
          </a:prstGeom>
          <a:ln>
            <a:solidFill>
              <a:srgbClr val="481831"/>
            </a:solidFill>
          </a:ln>
        </p:spPr>
      </p:pic>
      <p:sp>
        <p:nvSpPr>
          <p:cNvPr id="17" name="Nota de aviso com Linha 1 16"/>
          <p:cNvSpPr/>
          <p:nvPr/>
        </p:nvSpPr>
        <p:spPr>
          <a:xfrm>
            <a:off x="698814" y="2285875"/>
            <a:ext cx="3886437" cy="1159690"/>
          </a:xfrm>
          <a:prstGeom prst="borderCallout1">
            <a:avLst>
              <a:gd name="adj1" fmla="val 39737"/>
              <a:gd name="adj2" fmla="val 106304"/>
              <a:gd name="adj3" fmla="val 33234"/>
              <a:gd name="adj4" fmla="val 144983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3663" algn="just">
              <a:buClr>
                <a:srgbClr val="481831"/>
              </a:buClr>
              <a:buSzPct val="80000"/>
              <a:defRPr/>
            </a:pPr>
            <a:r>
              <a:rPr lang="pt-PT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Índice Remissivo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listagem alfabética dos principais assuntos do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texto e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as páginas onde estão referidos</a:t>
            </a:r>
          </a:p>
        </p:txBody>
      </p:sp>
      <p:sp>
        <p:nvSpPr>
          <p:cNvPr id="28" name="Retângulo 27"/>
          <p:cNvSpPr/>
          <p:nvPr/>
        </p:nvSpPr>
        <p:spPr>
          <a:xfrm>
            <a:off x="698814" y="5365536"/>
            <a:ext cx="4238466" cy="646331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wrap="square">
            <a:spAutoFit/>
          </a:bodyPr>
          <a:lstStyle/>
          <a:p>
            <a:pPr marL="93663" algn="just"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rgbClr val="481831"/>
                </a:solidFill>
              </a:rPr>
              <a:t>Os índices de tabelas e figuras seguem as mesmas </a:t>
            </a:r>
            <a:r>
              <a:rPr lang="pt-PT" dirty="0" smtClean="0">
                <a:solidFill>
                  <a:srgbClr val="481831"/>
                </a:solidFill>
              </a:rPr>
              <a:t>orientações</a:t>
            </a:r>
            <a:endParaRPr lang="pt-PT" dirty="0">
              <a:solidFill>
                <a:srgbClr val="481831"/>
              </a:solidFill>
            </a:endParaRPr>
          </a:p>
        </p:txBody>
      </p:sp>
      <p:sp>
        <p:nvSpPr>
          <p:cNvPr id="29" name="Nota de aviso com Linha 1 28"/>
          <p:cNvSpPr/>
          <p:nvPr/>
        </p:nvSpPr>
        <p:spPr>
          <a:xfrm>
            <a:off x="698815" y="3981099"/>
            <a:ext cx="3062715" cy="869656"/>
          </a:xfrm>
          <a:prstGeom prst="borderCallout1">
            <a:avLst>
              <a:gd name="adj1" fmla="val 62399"/>
              <a:gd name="adj2" fmla="val 104436"/>
              <a:gd name="adj3" fmla="val 51523"/>
              <a:gd name="adj4" fmla="val 150976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Alinhar os títulos à esquerda da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página e os números de página à direita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0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" y="553979"/>
            <a:ext cx="9163880" cy="2725482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78294" y="715617"/>
            <a:ext cx="8547653" cy="2336865"/>
          </a:xfrm>
        </p:spPr>
        <p:txBody>
          <a:bodyPr rtlCol="0" anchor="t">
            <a:normAutofit fontScale="3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Lista de referências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endParaRPr lang="pt-PT" sz="4000" b="1" dirty="0">
              <a:solidFill>
                <a:schemeClr val="bg1">
                  <a:lumMod val="95000"/>
                </a:schemeClr>
              </a:solidFill>
            </a:endParaRPr>
          </a:p>
          <a:p>
            <a:pPr marL="357188" indent="-357188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PT" sz="4300" dirty="0" err="1">
                <a:solidFill>
                  <a:schemeClr val="bg1">
                    <a:lumMod val="95000"/>
                  </a:schemeClr>
                </a:solidFill>
              </a:rPr>
              <a:t>American</a:t>
            </a: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4300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4300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. (2010). </a:t>
            </a:r>
            <a:r>
              <a:rPr lang="pt-PT" sz="4300" i="1" dirty="0" err="1">
                <a:solidFill>
                  <a:schemeClr val="bg1">
                    <a:lumMod val="95000"/>
                  </a:schemeClr>
                </a:solidFill>
              </a:rPr>
              <a:t>Publication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 manual </a:t>
            </a:r>
            <a:r>
              <a:rPr lang="pt-PT" sz="4300" i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4300" i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4300" i="1" dirty="0" err="1">
                <a:solidFill>
                  <a:schemeClr val="bg1">
                    <a:lumMod val="95000"/>
                  </a:schemeClr>
                </a:solidFill>
              </a:rPr>
              <a:t>Americam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4300" i="1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4300" i="1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 (6.ª ed.). Washington, DC: APA.</a:t>
            </a:r>
          </a:p>
          <a:p>
            <a:pPr marL="357188" indent="-357188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Arco, A. R., Costa, A. S., Pinto, B. C., Martins, M., &amp; Arriaga, M. T. (2010). 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Normas para a elaboração e apresentação de trabalhos</a:t>
            </a: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. Portalegre: Instituto Português de Portalegre. Disponível em http://www.essp.pt/PDF/NormasRegulamentos/NormasElaboracaoTrabalhosEscritos.pdf</a:t>
            </a:r>
          </a:p>
          <a:p>
            <a:pPr marL="357188" indent="-357188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Escola Secundária José Belchior Viegas. (s/d). </a:t>
            </a:r>
            <a:r>
              <a:rPr lang="pt-PT" sz="4300" i="1" dirty="0">
                <a:solidFill>
                  <a:schemeClr val="bg1">
                    <a:lumMod val="95000"/>
                  </a:schemeClr>
                </a:solidFill>
              </a:rPr>
              <a:t>Técnicas de trabalho: elaborar relatórios</a:t>
            </a:r>
            <a:r>
              <a:rPr lang="pt-PT" sz="4300" dirty="0">
                <a:solidFill>
                  <a:schemeClr val="bg1">
                    <a:lumMod val="95000"/>
                  </a:schemeClr>
                </a:solidFill>
              </a:rPr>
              <a:t>. S. Brás de Alportel: ESJBV. Disponível em http://</a:t>
            </a:r>
            <a:r>
              <a:rPr lang="pt-PT" sz="4300" dirty="0" smtClean="0">
                <a:solidFill>
                  <a:schemeClr val="bg1">
                    <a:lumMod val="95000"/>
                  </a:schemeClr>
                </a:solidFill>
              </a:rPr>
              <a:t>www.rbe.min-edu.pt/news/newsletter3/como_elaborar_relatorios.pdf</a:t>
            </a:r>
            <a:endParaRPr lang="pt-PT" sz="4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-9940" y="3536576"/>
            <a:ext cx="9144001" cy="2752883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</a:endParaRPr>
          </a:p>
        </p:txBody>
      </p:sp>
      <p:sp>
        <p:nvSpPr>
          <p:cNvPr id="15" name="Marcador de Posição de Conteúdo 2"/>
          <p:cNvSpPr txBox="1">
            <a:spLocks/>
          </p:cNvSpPr>
          <p:nvPr/>
        </p:nvSpPr>
        <p:spPr>
          <a:xfrm>
            <a:off x="278295" y="3671047"/>
            <a:ext cx="8731234" cy="24857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pt-PT" sz="9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1600" b="1" dirty="0">
                <a:solidFill>
                  <a:schemeClr val="bg1">
                    <a:lumMod val="95000"/>
                  </a:schemeClr>
                </a:solidFill>
              </a:rPr>
              <a:t>Ver </a:t>
            </a:r>
            <a:r>
              <a:rPr lang="pt-PT" sz="1600" b="1" dirty="0" smtClean="0">
                <a:solidFill>
                  <a:schemeClr val="bg1">
                    <a:lumMod val="95000"/>
                  </a:schemeClr>
                </a:solidFill>
              </a:rPr>
              <a:t>ainda as apresentações no Aprendiz de Investigador: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8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185738" indent="-185738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pt-PT" sz="1500" dirty="0">
                <a:solidFill>
                  <a:schemeClr val="bg1"/>
                </a:solidFill>
              </a:rPr>
              <a:t>Apresentar os resultados de uma investigação. Trabalho em texto</a:t>
            </a:r>
          </a:p>
          <a:p>
            <a:pPr marL="185738" indent="-185738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pt-PT" sz="1500" dirty="0" smtClean="0">
                <a:solidFill>
                  <a:schemeClr val="bg1"/>
                </a:solidFill>
              </a:rPr>
              <a:t>Apresentar </a:t>
            </a:r>
            <a:r>
              <a:rPr lang="pt-PT" sz="1500" dirty="0">
                <a:solidFill>
                  <a:schemeClr val="bg1"/>
                </a:solidFill>
              </a:rPr>
              <a:t>o resultado de uma investigação. Fazer uma boa apresentação oral</a:t>
            </a:r>
          </a:p>
          <a:p>
            <a:pPr marL="185738" indent="-185738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pt-PT" sz="1500" dirty="0" smtClean="0">
                <a:solidFill>
                  <a:schemeClr val="bg1"/>
                </a:solidFill>
              </a:rPr>
              <a:t>Apresentar </a:t>
            </a:r>
            <a:r>
              <a:rPr lang="pt-PT" sz="1500" dirty="0">
                <a:solidFill>
                  <a:schemeClr val="bg1"/>
                </a:solidFill>
              </a:rPr>
              <a:t>os resultados de uma investigação. Trabalhos com som e imagem: </a:t>
            </a:r>
            <a:r>
              <a:rPr lang="pt-PT" sz="1500" i="1" dirty="0">
                <a:solidFill>
                  <a:schemeClr val="bg1"/>
                </a:solidFill>
              </a:rPr>
              <a:t>PowerPoint</a:t>
            </a:r>
            <a:r>
              <a:rPr lang="pt-PT" sz="1500" dirty="0">
                <a:solidFill>
                  <a:schemeClr val="bg1"/>
                </a:solidFill>
              </a:rPr>
              <a:t>,</a:t>
            </a:r>
            <a:r>
              <a:rPr lang="pt-PT" sz="1500" i="1" dirty="0">
                <a:solidFill>
                  <a:schemeClr val="bg1"/>
                </a:solidFill>
              </a:rPr>
              <a:t> </a:t>
            </a:r>
            <a:r>
              <a:rPr lang="pt-PT" sz="1500" i="1" dirty="0" err="1">
                <a:solidFill>
                  <a:schemeClr val="bg1"/>
                </a:solidFill>
              </a:rPr>
              <a:t>Prezi</a:t>
            </a:r>
            <a:r>
              <a:rPr lang="pt-PT" sz="1500" i="1" dirty="0">
                <a:solidFill>
                  <a:schemeClr val="bg1"/>
                </a:solidFill>
              </a:rPr>
              <a:t> </a:t>
            </a:r>
            <a:r>
              <a:rPr lang="pt-PT" sz="1500" dirty="0">
                <a:solidFill>
                  <a:schemeClr val="bg1"/>
                </a:solidFill>
              </a:rPr>
              <a:t>ou </a:t>
            </a:r>
            <a:r>
              <a:rPr lang="pt-PT" sz="1500" dirty="0" smtClean="0">
                <a:solidFill>
                  <a:schemeClr val="bg1"/>
                </a:solidFill>
              </a:rPr>
              <a:t>filme</a:t>
            </a:r>
          </a:p>
          <a:p>
            <a:pPr marL="185738" indent="-185738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pt-PT" sz="1600" dirty="0">
                <a:solidFill>
                  <a:schemeClr val="bg1">
                    <a:lumMod val="95000"/>
                  </a:schemeClr>
                </a:solidFill>
              </a:rPr>
              <a:t>Apresentar os resultados de uma investigação. Publicar em suporte </a:t>
            </a:r>
            <a:r>
              <a:rPr lang="pt-PT" sz="1600" dirty="0" smtClean="0">
                <a:solidFill>
                  <a:schemeClr val="bg1">
                    <a:lumMod val="95000"/>
                  </a:schemeClr>
                </a:solidFill>
              </a:rPr>
              <a:t>digital</a:t>
            </a:r>
            <a:endParaRPr lang="pt-PT" sz="1500" dirty="0" smtClean="0">
              <a:solidFill>
                <a:schemeClr val="bg1"/>
              </a:solidFill>
            </a:endParaRPr>
          </a:p>
          <a:p>
            <a:pPr marL="185738" indent="-185738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pt-PT" sz="1400" dirty="0">
              <a:solidFill>
                <a:schemeClr val="bg1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pt-PT" sz="2400" b="1" smtClean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1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597796"/>
            <a:ext cx="9144000" cy="624840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98174" y="1154405"/>
            <a:ext cx="8547652" cy="2394553"/>
          </a:xfrm>
        </p:spPr>
        <p:txBody>
          <a:bodyPr rtlCol="0" anchor="t">
            <a:normAutofit fontScale="70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Ficha técnica:</a:t>
            </a:r>
          </a:p>
          <a:p>
            <a:pPr marL="0" indent="0">
              <a:spcBef>
                <a:spcPts val="0"/>
              </a:spcBef>
              <a:buNone/>
            </a:pPr>
            <a:endParaRPr lang="pt-PT" sz="2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534988" indent="-534988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Título: O aprendiz de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investigador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. Apresentar os resultados de uma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investigação.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Trabalho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em texto: tabelas e figuras, capa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sumário e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índice.</a:t>
            </a:r>
            <a:endParaRPr lang="pt-PT" sz="22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 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Autores: Graça Silva e Isabel Bernardo  |  Projeto </a:t>
            </a:r>
            <a:r>
              <a:rPr lang="pt-PT" sz="2200" i="1" dirty="0" smtClean="0">
                <a:solidFill>
                  <a:schemeClr val="bg1">
                    <a:lumMod val="95000"/>
                  </a:schemeClr>
                </a:solidFill>
              </a:rPr>
              <a:t>Literacias na Escola: formar os parceiros da biblioteca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Fotos: Graça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Silva |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José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Plácido</a:t>
            </a:r>
            <a:endParaRPr lang="pt-PT" sz="22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Bibliotecas Escolares dos Agrupamentos de Escolas do Concelho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de Cantanhede,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2016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39047" y="5715913"/>
            <a:ext cx="8422237" cy="1006330"/>
            <a:chOff x="339047" y="5715913"/>
            <a:chExt cx="8422237" cy="1006330"/>
          </a:xfrm>
        </p:grpSpPr>
        <p:pic>
          <p:nvPicPr>
            <p:cNvPr id="23" name="Imagem 2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36" r="23364" b="7890"/>
            <a:stretch/>
          </p:blipFill>
          <p:spPr>
            <a:xfrm>
              <a:off x="7681284" y="5715913"/>
              <a:ext cx="1080000" cy="982800"/>
            </a:xfrm>
            <a:prstGeom prst="rect">
              <a:avLst/>
            </a:prstGeom>
          </p:spPr>
        </p:pic>
        <p:pic>
          <p:nvPicPr>
            <p:cNvPr id="24" name="Imagem 2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3" r="7870"/>
            <a:stretch/>
          </p:blipFill>
          <p:spPr>
            <a:xfrm>
              <a:off x="1790973" y="5715913"/>
              <a:ext cx="1080000" cy="982800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9047" y="5716908"/>
              <a:ext cx="1080000" cy="981818"/>
            </a:xfrm>
            <a:prstGeom prst="rect">
              <a:avLst/>
            </a:prstGeom>
          </p:spPr>
        </p:pic>
        <p:pic>
          <p:nvPicPr>
            <p:cNvPr id="26" name="Imagem 25"/>
            <p:cNvPicPr preferRelativeResize="0">
              <a:picLocks/>
            </p:cNvPicPr>
            <p:nvPr/>
          </p:nvPicPr>
          <p:blipFill rotWithShape="1">
            <a:blip r:embed="rId8"/>
            <a:srcRect t="1487" b="10755"/>
            <a:stretch/>
          </p:blipFill>
          <p:spPr>
            <a:xfrm>
              <a:off x="4768892" y="5739443"/>
              <a:ext cx="1080000" cy="982800"/>
            </a:xfrm>
            <a:prstGeom prst="rect">
              <a:avLst/>
            </a:prstGeom>
          </p:spPr>
        </p:pic>
        <p:pic>
          <p:nvPicPr>
            <p:cNvPr id="27" name="Imagem 26"/>
            <p:cNvPicPr preferRelativeResize="0">
              <a:picLocks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-1" t="28399" r="59004" b="14363"/>
            <a:stretch/>
          </p:blipFill>
          <p:spPr>
            <a:xfrm>
              <a:off x="6225088" y="5715913"/>
              <a:ext cx="1080000" cy="982800"/>
            </a:xfrm>
            <a:prstGeom prst="rect">
              <a:avLst/>
            </a:prstGeom>
          </p:spPr>
        </p:pic>
        <p:pic>
          <p:nvPicPr>
            <p:cNvPr id="28" name="Imagem 27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2068" y="5722334"/>
              <a:ext cx="1080000" cy="982800"/>
            </a:xfrm>
            <a:prstGeom prst="rect">
              <a:avLst/>
            </a:prstGeom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025" name="Imagem 1" descr="Licença Creative Common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47" y="3999418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274835" y="4157426"/>
            <a:ext cx="8570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 aprendiz de investigador. Apresentar os resultados de uma investigação. Trabalho em texto: tabelas e figuras, capa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sumário e índice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5385556" y="3489490"/>
            <a:ext cx="3375728" cy="716624"/>
            <a:chOff x="5256559" y="3589214"/>
            <a:chExt cx="3375728" cy="716624"/>
          </a:xfrm>
        </p:grpSpPr>
        <p:grpSp>
          <p:nvGrpSpPr>
            <p:cNvPr id="33" name="Grupo 32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8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Imagem 3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39" name="Imagem 38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0" name="Imagem 3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34" name="Imagem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338469" y="1272209"/>
            <a:ext cx="6991143" cy="4971428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solidFill>
                  <a:srgbClr val="FF0000"/>
                </a:solidFill>
                <a:hlinkClick r:id="rId2" action="ppaction://hlinksldjump"/>
              </a:rPr>
              <a:t>Tabelas</a:t>
            </a:r>
            <a:endParaRPr lang="pt-PT" sz="2400" dirty="0" smtClean="0">
              <a:solidFill>
                <a:srgbClr val="FF0000"/>
              </a:solidFill>
            </a:endParaRPr>
          </a:p>
          <a:p>
            <a:pPr marL="355600" lvl="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solidFill>
                  <a:srgbClr val="FF0000"/>
                </a:solidFill>
                <a:hlinkClick r:id="rId3" action="ppaction://hlinksldjump"/>
              </a:rPr>
              <a:t>Figuras</a:t>
            </a:r>
            <a:endParaRPr lang="pt-PT" sz="2400" dirty="0">
              <a:solidFill>
                <a:srgbClr val="FF0000"/>
              </a:solidFill>
            </a:endParaRPr>
          </a:p>
          <a:p>
            <a:pPr marL="35560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solidFill>
                  <a:srgbClr val="FF0000"/>
                </a:solidFill>
                <a:hlinkClick r:id="rId4" action="ppaction://hlinksldjump"/>
              </a:rPr>
              <a:t>Capa</a:t>
            </a:r>
            <a:endParaRPr lang="pt-PT" sz="2400" dirty="0" smtClean="0">
              <a:solidFill>
                <a:srgbClr val="FF0000"/>
              </a:solidFill>
            </a:endParaRPr>
          </a:p>
          <a:p>
            <a:pPr marL="35560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5" action="ppaction://hlinksldjump"/>
              </a:rPr>
              <a:t>Sumário </a:t>
            </a:r>
            <a:r>
              <a:rPr lang="pt-PT" sz="2400" dirty="0">
                <a:hlinkClick r:id="rId5" action="ppaction://hlinksldjump"/>
              </a:rPr>
              <a:t>e </a:t>
            </a:r>
            <a:r>
              <a:rPr lang="pt-PT" sz="2400" dirty="0" smtClean="0">
                <a:hlinkClick r:id="rId5" action="ppaction://hlinksldjump"/>
              </a:rPr>
              <a:t>índice</a:t>
            </a:r>
            <a:endParaRPr lang="pt-PT" sz="24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smtClean="0"/>
              <a:t>sumário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6149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6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71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057654"/>
            <a:ext cx="7886700" cy="5308222"/>
          </a:xfrm>
        </p:spPr>
        <p:txBody>
          <a:bodyPr rtlCol="0">
            <a:normAutofit lnSpcReduction="10000"/>
          </a:bodyPr>
          <a:lstStyle/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As tabelas apresentam dados em forma numérica, em linhas e colunas, e permitem uma análise por </a:t>
            </a:r>
            <a:r>
              <a:rPr lang="pt-PT" sz="2200" dirty="0" smtClean="0"/>
              <a:t>comparação.</a:t>
            </a:r>
            <a:endParaRPr lang="pt-PT" sz="2200" dirty="0"/>
          </a:p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A informação deve ser inserida de modo lógico, tendo também em conta a ordem de apresentação / exploração no </a:t>
            </a:r>
            <a:r>
              <a:rPr lang="pt-PT" sz="2200" dirty="0" smtClean="0"/>
              <a:t>texto.</a:t>
            </a:r>
            <a:endParaRPr lang="pt-PT" sz="2200" dirty="0"/>
          </a:p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Cada tabela deve ficar centrada numa única página e ser inserida após a sua referência no </a:t>
            </a:r>
            <a:r>
              <a:rPr lang="pt-PT" sz="2200" dirty="0" smtClean="0"/>
              <a:t>texto.</a:t>
            </a:r>
            <a:endParaRPr lang="pt-PT" sz="2200" dirty="0"/>
          </a:p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Colunas </a:t>
            </a:r>
            <a:r>
              <a:rPr lang="pt-PT" sz="2200" dirty="0"/>
              <a:t>e linhas devem estar identificadas, mesmo que essa informação repita o título da </a:t>
            </a:r>
            <a:r>
              <a:rPr lang="pt-PT" sz="2200" dirty="0" smtClean="0"/>
              <a:t>tabela.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183130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Tabelas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4036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ção de Conteúdo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00" t="10301" r="2000" b="2477"/>
          <a:stretch/>
        </p:blipFill>
        <p:spPr>
          <a:xfrm>
            <a:off x="1501280" y="4045181"/>
            <a:ext cx="3689584" cy="2198456"/>
          </a:xfrm>
          <a:prstGeom prst="rect">
            <a:avLst/>
          </a:prstGeom>
          <a:ln>
            <a:solidFill>
              <a:srgbClr val="481831"/>
            </a:solidFill>
          </a:ln>
        </p:spPr>
      </p:pic>
      <p:sp>
        <p:nvSpPr>
          <p:cNvPr id="13" name="Retângulo 12"/>
          <p:cNvSpPr/>
          <p:nvPr/>
        </p:nvSpPr>
        <p:spPr>
          <a:xfrm>
            <a:off x="366878" y="130309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Tabelas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3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7" name="Marcador de Posição de Conteúdo 2"/>
          <p:cNvSpPr txBox="1">
            <a:spLocks/>
          </p:cNvSpPr>
          <p:nvPr/>
        </p:nvSpPr>
        <p:spPr>
          <a:xfrm>
            <a:off x="522795" y="817460"/>
            <a:ext cx="7791125" cy="1061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400" dirty="0"/>
              <a:t>A </a:t>
            </a:r>
            <a:r>
              <a:rPr lang="pt-PT" sz="2400" b="1" dirty="0"/>
              <a:t>fonte</a:t>
            </a:r>
            <a:r>
              <a:rPr lang="pt-PT" sz="2400" dirty="0"/>
              <a:t> da letra e o </a:t>
            </a:r>
            <a:r>
              <a:rPr lang="pt-PT" sz="2400" b="1" dirty="0"/>
              <a:t>espaçamento</a:t>
            </a:r>
            <a:r>
              <a:rPr lang="pt-PT" sz="2400" dirty="0"/>
              <a:t> entre as linhas devem seguir a norma do </a:t>
            </a:r>
            <a:r>
              <a:rPr lang="pt-PT" sz="2400" dirty="0" smtClean="0"/>
              <a:t>texto.</a:t>
            </a:r>
            <a:endParaRPr lang="pt-PT" sz="2400" dirty="0"/>
          </a:p>
        </p:txBody>
      </p:sp>
      <p:sp>
        <p:nvSpPr>
          <p:cNvPr id="30" name="Marcador de Posição de Conteúdo 2"/>
          <p:cNvSpPr txBox="1">
            <a:spLocks/>
          </p:cNvSpPr>
          <p:nvPr/>
        </p:nvSpPr>
        <p:spPr>
          <a:xfrm>
            <a:off x="5739412" y="4982715"/>
            <a:ext cx="2835366" cy="858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Nota de aviso com Linha 1 31"/>
          <p:cNvSpPr/>
          <p:nvPr/>
        </p:nvSpPr>
        <p:spPr>
          <a:xfrm>
            <a:off x="5712863" y="5023858"/>
            <a:ext cx="2679396" cy="867005"/>
          </a:xfrm>
          <a:prstGeom prst="borderCallout1">
            <a:avLst>
              <a:gd name="adj1" fmla="val 55209"/>
              <a:gd name="adj2" fmla="val -3790"/>
              <a:gd name="adj3" fmla="val 121710"/>
              <a:gd name="adj4" fmla="val -65964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defRPr/>
            </a:pPr>
            <a:endParaRPr lang="pt-PT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Marcador de Posição de Conteúdo 2"/>
          <p:cNvSpPr txBox="1">
            <a:spLocks/>
          </p:cNvSpPr>
          <p:nvPr/>
        </p:nvSpPr>
        <p:spPr>
          <a:xfrm>
            <a:off x="5712863" y="5119735"/>
            <a:ext cx="2618105" cy="7630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800" b="1" dirty="0">
                <a:solidFill>
                  <a:srgbClr val="7A003D"/>
                </a:solidFill>
              </a:rPr>
              <a:t>9</a:t>
            </a:r>
            <a:r>
              <a:rPr lang="pt-P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para notas referentes à tabela</a:t>
            </a:r>
          </a:p>
        </p:txBody>
      </p:sp>
      <p:sp>
        <p:nvSpPr>
          <p:cNvPr id="34" name="Nota de aviso com Linha 1 33"/>
          <p:cNvSpPr/>
          <p:nvPr/>
        </p:nvSpPr>
        <p:spPr>
          <a:xfrm>
            <a:off x="5712863" y="3729083"/>
            <a:ext cx="2679396" cy="966913"/>
          </a:xfrm>
          <a:prstGeom prst="borderCallout1">
            <a:avLst>
              <a:gd name="adj1" fmla="val 52252"/>
              <a:gd name="adj2" fmla="val -5923"/>
              <a:gd name="adj3" fmla="val 120829"/>
              <a:gd name="adj4" fmla="val -26860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b="1" dirty="0">
                <a:solidFill>
                  <a:srgbClr val="7A003D"/>
                </a:solidFill>
              </a:rPr>
              <a:t>10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para títulos e dados na tabela</a:t>
            </a:r>
          </a:p>
        </p:txBody>
      </p:sp>
      <p:sp>
        <p:nvSpPr>
          <p:cNvPr id="35" name="Marcador de Posição de Conteúdo 2"/>
          <p:cNvSpPr txBox="1">
            <a:spLocks/>
          </p:cNvSpPr>
          <p:nvPr/>
        </p:nvSpPr>
        <p:spPr>
          <a:xfrm>
            <a:off x="5674857" y="2862397"/>
            <a:ext cx="775498" cy="495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b="1" dirty="0" smtClean="0"/>
              <a:t>Letra</a:t>
            </a:r>
            <a:endParaRPr lang="pt-PT" sz="2000" b="1" dirty="0"/>
          </a:p>
        </p:txBody>
      </p:sp>
      <p:sp>
        <p:nvSpPr>
          <p:cNvPr id="36" name="Nota de aviso com Linha 1 35"/>
          <p:cNvSpPr/>
          <p:nvPr/>
        </p:nvSpPr>
        <p:spPr>
          <a:xfrm>
            <a:off x="496750" y="2578965"/>
            <a:ext cx="4341950" cy="1169845"/>
          </a:xfrm>
          <a:prstGeom prst="borderCallout1">
            <a:avLst>
              <a:gd name="adj1" fmla="val 114634"/>
              <a:gd name="adj2" fmla="val 9492"/>
              <a:gd name="adj3" fmla="val 187594"/>
              <a:gd name="adj4" fmla="val 24087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Cada tabela deve estar numerada (</a:t>
            </a:r>
            <a:r>
              <a:rPr lang="pt-PT" b="1" dirty="0">
                <a:solidFill>
                  <a:srgbClr val="7A003D"/>
                </a:solidFill>
              </a:rPr>
              <a:t>I, II, III</a:t>
            </a: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) e ter um título </a:t>
            </a: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conciso (colocado dentro dos limites da tabela)</a:t>
            </a:r>
            <a:endParaRPr lang="pt-PT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1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26665" y="195356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Figuras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Marcador de Posição de Conteúdo 2"/>
          <p:cNvSpPr txBox="1">
            <a:spLocks/>
          </p:cNvSpPr>
          <p:nvPr/>
        </p:nvSpPr>
        <p:spPr>
          <a:xfrm>
            <a:off x="5739412" y="4982715"/>
            <a:ext cx="2835366" cy="858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426665" y="1735494"/>
            <a:ext cx="7886700" cy="4500206"/>
          </a:xfrm>
        </p:spPr>
        <p:txBody>
          <a:bodyPr>
            <a:normAutofit/>
          </a:bodyPr>
          <a:lstStyle/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Todos os elementos gráficos que não sejam </a:t>
            </a:r>
            <a:r>
              <a:rPr lang="pt-PT" sz="2200" dirty="0" smtClean="0"/>
              <a:t>tabelas.</a:t>
            </a:r>
            <a:endParaRPr lang="pt-PT" sz="2200" dirty="0"/>
          </a:p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As figuras devem ser inseridas após a sua referência no </a:t>
            </a:r>
            <a:r>
              <a:rPr lang="pt-PT" sz="2200" dirty="0" smtClean="0"/>
              <a:t>texto.</a:t>
            </a:r>
            <a:endParaRPr lang="pt-PT" sz="2200" dirty="0"/>
          </a:p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fonte da letra e o espaçamento entre as linhas devem seguir a norma do </a:t>
            </a:r>
            <a:r>
              <a:rPr lang="pt-PT" sz="2200" dirty="0" smtClean="0"/>
              <a:t>texto.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853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56360" y="156961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Figuras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Marcador de Posição de Conteúdo 2"/>
          <p:cNvSpPr txBox="1">
            <a:spLocks/>
          </p:cNvSpPr>
          <p:nvPr/>
        </p:nvSpPr>
        <p:spPr>
          <a:xfrm>
            <a:off x="6190975" y="-226937"/>
            <a:ext cx="2835366" cy="858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811" y="4052872"/>
            <a:ext cx="3567341" cy="2056467"/>
          </a:xfrm>
          <a:prstGeom prst="rect">
            <a:avLst/>
          </a:prstGeom>
        </p:spPr>
      </p:pic>
      <p:sp>
        <p:nvSpPr>
          <p:cNvPr id="22" name="Nota de aviso com Linha 1 21"/>
          <p:cNvSpPr/>
          <p:nvPr/>
        </p:nvSpPr>
        <p:spPr>
          <a:xfrm>
            <a:off x="442914" y="1081232"/>
            <a:ext cx="2945746" cy="1756117"/>
          </a:xfrm>
          <a:prstGeom prst="borderCallout1">
            <a:avLst>
              <a:gd name="adj1" fmla="val 62399"/>
              <a:gd name="adj2" fmla="val 104436"/>
              <a:gd name="adj3" fmla="val 136074"/>
              <a:gd name="adj4" fmla="val 145524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Identificadas como </a:t>
            </a:r>
            <a:r>
              <a:rPr lang="pt-PT" b="1" dirty="0">
                <a:solidFill>
                  <a:srgbClr val="7A003D"/>
                </a:solidFill>
              </a:rPr>
              <a:t>Figura</a:t>
            </a: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, numeradas (</a:t>
            </a:r>
            <a:r>
              <a:rPr lang="pt-PT" b="1" dirty="0">
                <a:solidFill>
                  <a:srgbClr val="7A003D"/>
                </a:solidFill>
              </a:rPr>
              <a:t>1, 2, 3</a:t>
            </a: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e </a:t>
            </a:r>
            <a:r>
              <a:rPr lang="pt-PT" dirty="0" err="1" smtClean="0">
                <a:solidFill>
                  <a:schemeClr val="bg1">
                    <a:lumMod val="50000"/>
                  </a:schemeClr>
                </a:solidFill>
              </a:rPr>
              <a:t>legen-dadas</a:t>
            </a: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 (legenda colocado na parte inferior e dentro dos limites da figura)</a:t>
            </a:r>
            <a:endParaRPr lang="pt-PT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Nota de aviso com Linha 1 22"/>
          <p:cNvSpPr/>
          <p:nvPr/>
        </p:nvSpPr>
        <p:spPr>
          <a:xfrm>
            <a:off x="629470" y="3931215"/>
            <a:ext cx="2679396" cy="966913"/>
          </a:xfrm>
          <a:prstGeom prst="borderCallout1">
            <a:avLst>
              <a:gd name="adj1" fmla="val 53971"/>
              <a:gd name="adj2" fmla="val 105145"/>
              <a:gd name="adj3" fmla="val 188268"/>
              <a:gd name="adj4" fmla="val 157646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b="1" dirty="0">
                <a:solidFill>
                  <a:srgbClr val="7A003D"/>
                </a:solidFill>
              </a:rPr>
              <a:t>10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para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legendas e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dados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colocados na figura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371" y="2050938"/>
            <a:ext cx="3563781" cy="1880277"/>
          </a:xfrm>
          <a:prstGeom prst="rect">
            <a:avLst/>
          </a:prstGeom>
        </p:spPr>
      </p:pic>
      <p:sp>
        <p:nvSpPr>
          <p:cNvPr id="25" name="Nota de aviso com Linha 1 24"/>
          <p:cNvSpPr/>
          <p:nvPr/>
        </p:nvSpPr>
        <p:spPr>
          <a:xfrm>
            <a:off x="596577" y="5142427"/>
            <a:ext cx="2679396" cy="966913"/>
          </a:xfrm>
          <a:prstGeom prst="borderCallout1">
            <a:avLst>
              <a:gd name="adj1" fmla="val 53971"/>
              <a:gd name="adj2" fmla="val 105145"/>
              <a:gd name="adj3" fmla="val 88160"/>
              <a:gd name="adj4" fmla="val 159571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b="1" dirty="0">
                <a:solidFill>
                  <a:srgbClr val="7A003D"/>
                </a:solidFill>
              </a:rPr>
              <a:t>9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as notas (fontes)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08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70231" y="113553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Capa</a:t>
            </a:r>
            <a:endParaRPr lang="pt-PT" sz="2800" dirty="0"/>
          </a:p>
        </p:txBody>
      </p:sp>
      <p:grpSp>
        <p:nvGrpSpPr>
          <p:cNvPr id="18" name="Grupo 17"/>
          <p:cNvGrpSpPr/>
          <p:nvPr/>
        </p:nvGrpSpPr>
        <p:grpSpPr>
          <a:xfrm>
            <a:off x="162822" y="-22225"/>
            <a:ext cx="8981178" cy="6880225"/>
            <a:chOff x="182563" y="-14288"/>
            <a:chExt cx="8981178" cy="6880225"/>
          </a:xfrm>
        </p:grpSpPr>
        <p:sp>
          <p:nvSpPr>
            <p:cNvPr id="19" name="Retângulo 18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20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3" name="Retângulo 22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4" name="Retângulo 23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1" name="Retângulo 20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33091" t="12182" r="34520" b="5571"/>
          <a:stretch/>
        </p:blipFill>
        <p:spPr>
          <a:xfrm>
            <a:off x="4934952" y="1633348"/>
            <a:ext cx="3123901" cy="4459909"/>
          </a:xfrm>
          <a:prstGeom prst="rect">
            <a:avLst/>
          </a:prstGeom>
          <a:ln>
            <a:solidFill>
              <a:srgbClr val="481831"/>
            </a:solidFill>
          </a:ln>
        </p:spPr>
      </p:pic>
      <p:sp>
        <p:nvSpPr>
          <p:cNvPr id="15" name="Nota de aviso com Linha 1 14"/>
          <p:cNvSpPr/>
          <p:nvPr/>
        </p:nvSpPr>
        <p:spPr>
          <a:xfrm>
            <a:off x="1719676" y="5134080"/>
            <a:ext cx="2276806" cy="395011"/>
          </a:xfrm>
          <a:prstGeom prst="borderCallout1">
            <a:avLst>
              <a:gd name="adj1" fmla="val 53971"/>
              <a:gd name="adj2" fmla="val 105145"/>
              <a:gd name="adj3" fmla="val -15886"/>
              <a:gd name="adj4" fmla="val 150376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Alinhado à </a:t>
            </a:r>
            <a:r>
              <a:rPr lang="pt-PT" b="1" dirty="0">
                <a:solidFill>
                  <a:srgbClr val="7A003D"/>
                </a:solidFill>
              </a:rPr>
              <a:t>esquerda</a:t>
            </a:r>
          </a:p>
        </p:txBody>
      </p:sp>
      <p:sp>
        <p:nvSpPr>
          <p:cNvPr id="16" name="Nota de aviso com Linha 1 15"/>
          <p:cNvSpPr/>
          <p:nvPr/>
        </p:nvSpPr>
        <p:spPr>
          <a:xfrm>
            <a:off x="733741" y="3014232"/>
            <a:ext cx="3262741" cy="1194232"/>
          </a:xfrm>
          <a:prstGeom prst="borderCallout1">
            <a:avLst>
              <a:gd name="adj1" fmla="val 53971"/>
              <a:gd name="adj2" fmla="val 105145"/>
              <a:gd name="adj3" fmla="val 58259"/>
              <a:gd name="adj4" fmla="val 141995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Imagem sugestiva. Os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créditos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podem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ser identificados na lista de referências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bibliográficas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Nota de aviso com Linha 1 16"/>
          <p:cNvSpPr/>
          <p:nvPr/>
        </p:nvSpPr>
        <p:spPr>
          <a:xfrm>
            <a:off x="6121225" y="779995"/>
            <a:ext cx="1122414" cy="341344"/>
          </a:xfrm>
          <a:prstGeom prst="borderCallout1">
            <a:avLst>
              <a:gd name="adj1" fmla="val 119180"/>
              <a:gd name="adj2" fmla="val 41388"/>
              <a:gd name="adj3" fmla="val 1489098"/>
              <a:gd name="adj4" fmla="val 37812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Centrado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33741" y="883912"/>
            <a:ext cx="3262741" cy="1498872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rgbClr val="481831"/>
                </a:solidFill>
              </a:rPr>
              <a:t>Tamanho até</a:t>
            </a:r>
            <a:r>
              <a:rPr lang="pt-PT" b="1" dirty="0" smtClean="0">
                <a:solidFill>
                  <a:srgbClr val="481831"/>
                </a:solidFill>
              </a:rPr>
              <a:t> </a:t>
            </a:r>
            <a:r>
              <a:rPr lang="pt-PT" b="1" dirty="0">
                <a:solidFill>
                  <a:srgbClr val="7A003D"/>
                </a:solidFill>
              </a:rPr>
              <a:t>20</a:t>
            </a:r>
            <a:r>
              <a:rPr lang="pt-PT" dirty="0" smtClean="0">
                <a:solidFill>
                  <a:srgbClr val="481831"/>
                </a:solidFill>
              </a:rPr>
              <a:t> para título e </a:t>
            </a:r>
            <a:r>
              <a:rPr lang="pt-PT" b="1" dirty="0">
                <a:solidFill>
                  <a:srgbClr val="7A003D"/>
                </a:solidFill>
              </a:rPr>
              <a:t>18</a:t>
            </a:r>
            <a:r>
              <a:rPr lang="pt-PT" dirty="0" smtClean="0">
                <a:solidFill>
                  <a:srgbClr val="481831"/>
                </a:solidFill>
              </a:rPr>
              <a:t> para complemento.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rgbClr val="481831"/>
                </a:solidFill>
              </a:rPr>
              <a:t>Outros elementos escritos entre</a:t>
            </a:r>
            <a:r>
              <a:rPr lang="pt-PT" b="1" dirty="0" smtClean="0">
                <a:solidFill>
                  <a:srgbClr val="481831"/>
                </a:solidFill>
              </a:rPr>
              <a:t> </a:t>
            </a:r>
            <a:r>
              <a:rPr lang="pt-PT" b="1" dirty="0">
                <a:solidFill>
                  <a:srgbClr val="7A003D"/>
                </a:solidFill>
              </a:rPr>
              <a:t>12</a:t>
            </a:r>
            <a:r>
              <a:rPr lang="pt-PT" dirty="0" smtClean="0">
                <a:solidFill>
                  <a:srgbClr val="481831"/>
                </a:solidFill>
              </a:rPr>
              <a:t> e </a:t>
            </a:r>
            <a:r>
              <a:rPr lang="pt-PT" b="1" dirty="0">
                <a:solidFill>
                  <a:srgbClr val="7A003D"/>
                </a:solidFill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60560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58957"/>
            <a:ext cx="7886700" cy="4984680"/>
          </a:xfrm>
        </p:spPr>
        <p:txBody>
          <a:bodyPr rtlCol="0">
            <a:normAutofit/>
          </a:bodyPr>
          <a:lstStyle/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600" b="1" dirty="0" smtClean="0"/>
              <a:t>Sumário:</a:t>
            </a:r>
            <a:r>
              <a:rPr lang="pt-PT" sz="2600" dirty="0" smtClean="0"/>
              <a:t> conjunto </a:t>
            </a:r>
            <a:r>
              <a:rPr lang="pt-PT" sz="2600" dirty="0"/>
              <a:t>de capítulos, secções e outras partes identificadas por títulos e subtítulos e que correspondem à estrutura do </a:t>
            </a:r>
            <a:r>
              <a:rPr lang="pt-PT" sz="2600" dirty="0" smtClean="0"/>
              <a:t>trabalho</a:t>
            </a:r>
            <a:r>
              <a:rPr lang="pt-PT" sz="2600" dirty="0"/>
              <a:t> </a:t>
            </a:r>
            <a:r>
              <a:rPr lang="pt-PT" sz="2600" dirty="0" smtClean="0"/>
              <a:t>(é vulgarmente </a:t>
            </a:r>
            <a:r>
              <a:rPr lang="pt-PT" sz="2600" dirty="0"/>
              <a:t>apelidado de </a:t>
            </a:r>
            <a:r>
              <a:rPr lang="pt-PT" sz="2600" dirty="0" smtClean="0"/>
              <a:t>índice).</a:t>
            </a:r>
          </a:p>
          <a:p>
            <a:pPr marL="268288" indent="-174625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600" b="1" dirty="0" smtClean="0"/>
              <a:t>Índice</a:t>
            </a:r>
            <a:r>
              <a:rPr lang="pt-PT" sz="2600" dirty="0" smtClean="0"/>
              <a:t>: </a:t>
            </a:r>
            <a:r>
              <a:rPr lang="pt-PT" sz="2600" dirty="0"/>
              <a:t>designa as listas de palavras, tabelas e figuras que se podem colocar nos trabalhos</a:t>
            </a:r>
            <a:r>
              <a:rPr lang="pt-PT" sz="2600" dirty="0" smtClean="0"/>
              <a:t>.</a:t>
            </a:r>
            <a:endParaRPr lang="pt-PT" sz="2400" dirty="0"/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181909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/>
              <a:t>Sumário e índice</a:t>
            </a:r>
            <a:endParaRPr lang="pt-PT" sz="2800" dirty="0"/>
          </a:p>
        </p:txBody>
      </p:sp>
      <p:grpSp>
        <p:nvGrpSpPr>
          <p:cNvPr id="18" name="Grupo 17"/>
          <p:cNvGrpSpPr/>
          <p:nvPr/>
        </p:nvGrpSpPr>
        <p:grpSpPr>
          <a:xfrm>
            <a:off x="162822" y="-22225"/>
            <a:ext cx="8981178" cy="6880225"/>
            <a:chOff x="182563" y="-14288"/>
            <a:chExt cx="8981178" cy="6880225"/>
          </a:xfrm>
        </p:grpSpPr>
        <p:sp>
          <p:nvSpPr>
            <p:cNvPr id="19" name="Retângulo 18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20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3" name="Retângulo 22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4" name="Retângulo 23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1" name="Retângulo 20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18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060" y="1660472"/>
            <a:ext cx="3735957" cy="4505791"/>
          </a:xfrm>
          <a:prstGeom prst="rect">
            <a:avLst/>
          </a:prstGeom>
          <a:ln>
            <a:solidFill>
              <a:srgbClr val="481831"/>
            </a:solidFill>
          </a:ln>
        </p:spPr>
      </p:pic>
      <p:sp>
        <p:nvSpPr>
          <p:cNvPr id="13" name="Retângulo 12"/>
          <p:cNvSpPr/>
          <p:nvPr/>
        </p:nvSpPr>
        <p:spPr>
          <a:xfrm>
            <a:off x="254102" y="175241"/>
            <a:ext cx="4435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b="1" dirty="0" smtClean="0"/>
              <a:t>Sumário</a:t>
            </a:r>
            <a:endParaRPr lang="pt-PT" sz="2800" dirty="0"/>
          </a:p>
        </p:txBody>
      </p:sp>
      <p:grpSp>
        <p:nvGrpSpPr>
          <p:cNvPr id="18" name="Grupo 17"/>
          <p:cNvGrpSpPr/>
          <p:nvPr/>
        </p:nvGrpSpPr>
        <p:grpSpPr>
          <a:xfrm>
            <a:off x="162822" y="-22225"/>
            <a:ext cx="8981178" cy="6880225"/>
            <a:chOff x="182563" y="-14288"/>
            <a:chExt cx="8981178" cy="6880225"/>
          </a:xfrm>
        </p:grpSpPr>
        <p:sp>
          <p:nvSpPr>
            <p:cNvPr id="19" name="Retângulo 18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20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3" name="Retângulo 22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4" name="Retângulo 23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1" name="Retângulo 20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3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Nota de aviso com Linha 1 16"/>
          <p:cNvSpPr/>
          <p:nvPr/>
        </p:nvSpPr>
        <p:spPr>
          <a:xfrm>
            <a:off x="5031199" y="298378"/>
            <a:ext cx="3307434" cy="1079777"/>
          </a:xfrm>
          <a:prstGeom prst="borderCallout1">
            <a:avLst>
              <a:gd name="adj1" fmla="val 107809"/>
              <a:gd name="adj2" fmla="val 52307"/>
              <a:gd name="adj3" fmla="val 145892"/>
              <a:gd name="adj4" fmla="val 84972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3663" algn="just"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Identificar o </a:t>
            </a:r>
            <a:r>
              <a:rPr lang="pt-PT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início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 cada parte do trabalho com o número da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página respetivo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615451" y="4316086"/>
            <a:ext cx="3030861" cy="646331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wrap="square">
            <a:spAutoFit/>
          </a:bodyPr>
          <a:lstStyle/>
          <a:p>
            <a:pPr marL="93663" algn="just"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defRPr/>
            </a:pPr>
            <a:r>
              <a:rPr lang="pt-PT" dirty="0" smtClean="0">
                <a:solidFill>
                  <a:srgbClr val="481831"/>
                </a:solidFill>
              </a:rPr>
              <a:t>Colocado a </a:t>
            </a:r>
            <a:r>
              <a:rPr lang="pt-PT" dirty="0">
                <a:solidFill>
                  <a:srgbClr val="481831"/>
                </a:solidFill>
              </a:rPr>
              <a:t>seguir à capa e antes do início do </a:t>
            </a:r>
            <a:r>
              <a:rPr lang="pt-PT" dirty="0" smtClean="0">
                <a:solidFill>
                  <a:srgbClr val="481831"/>
                </a:solidFill>
              </a:rPr>
              <a:t>texto</a:t>
            </a:r>
            <a:endParaRPr lang="pt-PT" dirty="0">
              <a:solidFill>
                <a:srgbClr val="481831"/>
              </a:solidFill>
            </a:endParaRPr>
          </a:p>
        </p:txBody>
      </p:sp>
      <p:sp>
        <p:nvSpPr>
          <p:cNvPr id="28" name="Retângulo 27"/>
          <p:cNvSpPr/>
          <p:nvPr/>
        </p:nvSpPr>
        <p:spPr>
          <a:xfrm>
            <a:off x="615452" y="5361618"/>
            <a:ext cx="3030860" cy="646331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wrap="square">
            <a:spAutoFit/>
          </a:bodyPr>
          <a:lstStyle/>
          <a:p>
            <a:r>
              <a:rPr lang="pt-PT" dirty="0"/>
              <a:t> </a:t>
            </a:r>
            <a:r>
              <a:rPr lang="pt-PT" dirty="0">
                <a:solidFill>
                  <a:srgbClr val="481831"/>
                </a:solidFill>
              </a:rPr>
              <a:t>No </a:t>
            </a:r>
            <a:r>
              <a:rPr lang="pt-PT" i="1" dirty="0">
                <a:solidFill>
                  <a:srgbClr val="481831"/>
                </a:solidFill>
              </a:rPr>
              <a:t>Word</a:t>
            </a:r>
            <a:r>
              <a:rPr lang="pt-PT" dirty="0">
                <a:solidFill>
                  <a:srgbClr val="481831"/>
                </a:solidFill>
              </a:rPr>
              <a:t> é possível fazer sumários de modo automático</a:t>
            </a:r>
          </a:p>
        </p:txBody>
      </p:sp>
      <p:sp>
        <p:nvSpPr>
          <p:cNvPr id="29" name="Nota de aviso com Linha 1 28"/>
          <p:cNvSpPr/>
          <p:nvPr/>
        </p:nvSpPr>
        <p:spPr>
          <a:xfrm>
            <a:off x="615451" y="1001714"/>
            <a:ext cx="3062714" cy="478730"/>
          </a:xfrm>
          <a:prstGeom prst="borderCallout1">
            <a:avLst>
              <a:gd name="adj1" fmla="val 62399"/>
              <a:gd name="adj2" fmla="val 104436"/>
              <a:gd name="adj3" fmla="val 157828"/>
              <a:gd name="adj4" fmla="val 168717"/>
            </a:avLst>
          </a:prstGeom>
          <a:noFill/>
          <a:ln>
            <a:solidFill>
              <a:srgbClr val="4818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Sumário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negrito e centrado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7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3108</TotalTime>
  <Words>691</Words>
  <Application>Microsoft Office PowerPoint</Application>
  <PresentationFormat>Apresentação no Ecrã (4:3)</PresentationFormat>
  <Paragraphs>81</Paragraphs>
  <Slides>12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1_Tema do Office</vt:lpstr>
      <vt:lpstr>O aprendiz de investigador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277</cp:revision>
  <dcterms:created xsi:type="dcterms:W3CDTF">2014-01-18T09:26:29Z</dcterms:created>
  <dcterms:modified xsi:type="dcterms:W3CDTF">2017-02-03T12:08:35Z</dcterms:modified>
</cp:coreProperties>
</file>