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25"/>
  </p:notesMasterIdLst>
  <p:sldIdLst>
    <p:sldId id="404" r:id="rId3"/>
    <p:sldId id="311" r:id="rId4"/>
    <p:sldId id="369" r:id="rId5"/>
    <p:sldId id="367" r:id="rId6"/>
    <p:sldId id="368" r:id="rId7"/>
    <p:sldId id="372" r:id="rId8"/>
    <p:sldId id="371" r:id="rId9"/>
    <p:sldId id="375" r:id="rId10"/>
    <p:sldId id="394" r:id="rId11"/>
    <p:sldId id="395" r:id="rId12"/>
    <p:sldId id="393" r:id="rId13"/>
    <p:sldId id="397" r:id="rId14"/>
    <p:sldId id="396" r:id="rId15"/>
    <p:sldId id="403" r:id="rId16"/>
    <p:sldId id="391" r:id="rId17"/>
    <p:sldId id="400" r:id="rId18"/>
    <p:sldId id="399" r:id="rId19"/>
    <p:sldId id="401" r:id="rId20"/>
    <p:sldId id="392" r:id="rId21"/>
    <p:sldId id="402" r:id="rId22"/>
    <p:sldId id="278" r:id="rId23"/>
    <p:sldId id="303" r:id="rId24"/>
  </p:sldIdLst>
  <p:sldSz cx="9144000" cy="6858000" type="screen4x3"/>
  <p:notesSz cx="6858000" cy="9144000"/>
  <p:defaultTextStyle>
    <a:defPPr>
      <a:defRPr lang="pt-P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raça" initials="G" lastIdx="5" clrIdx="0">
    <p:extLst/>
  </p:cmAuthor>
  <p:cmAuthor id="2" name="Isabel" initials="I" lastIdx="4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C0E34"/>
    <a:srgbClr val="EF2D57"/>
    <a:srgbClr val="FF6699"/>
    <a:srgbClr val="FFFFFF"/>
    <a:srgbClr val="C45479"/>
    <a:srgbClr val="FF0066"/>
    <a:srgbClr val="009999"/>
    <a:srgbClr val="0AADBA"/>
    <a:srgbClr val="089099"/>
    <a:srgbClr val="008E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Destaqu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7" autoAdjust="0"/>
    <p:restoredTop sz="94660"/>
  </p:normalViewPr>
  <p:slideViewPr>
    <p:cSldViewPr snapToGrid="0">
      <p:cViewPr varScale="1">
        <p:scale>
          <a:sx n="72" d="100"/>
          <a:sy n="72" d="100"/>
        </p:scale>
        <p:origin x="1146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0" d="100"/>
        <a:sy n="70" d="100"/>
      </p:scale>
      <p:origin x="0" y="-97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commentAuthors" Target="commentAuthor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3" name="Marcador de Posição d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E54154-DAFD-4118-B86B-28F6DAB81031}" type="datetimeFigureOut">
              <a:rPr lang="pt-PT" smtClean="0"/>
              <a:t>04-02-2017</a:t>
            </a:fld>
            <a:endParaRPr lang="pt-PT"/>
          </a:p>
        </p:txBody>
      </p:sp>
      <p:sp>
        <p:nvSpPr>
          <p:cNvPr id="4" name="Marcador de Posição da Imagem do Diapositivo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PT"/>
          </a:p>
        </p:txBody>
      </p:sp>
      <p:sp>
        <p:nvSpPr>
          <p:cNvPr id="5" name="Marcador de Posição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9AB10C-F6D7-489E-8BFD-AF7D159CCB85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5566076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9AB10C-F6D7-489E-8BFD-AF7D159CCB85}" type="slidenum">
              <a:rPr lang="pt-PT" smtClean="0">
                <a:solidFill>
                  <a:prstClr val="black"/>
                </a:solidFill>
              </a:rPr>
              <a:pPr/>
              <a:t>1</a:t>
            </a:fld>
            <a:endParaRPr lang="pt-P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55323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PT" smtClean="0"/>
              <a:t>Clique para editar o estilo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PT" smtClean="0"/>
              <a:t>Faça clique para editar o estilo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ED8BA9-56A0-46C9-A242-3A8038846A2C}" type="datetimeFigureOut">
              <a:rPr lang="pt-PT" smtClean="0"/>
              <a:t>04-02-2017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06AF56-4B67-446F-9E64-D1DB91503AD1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0280360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ED8BA9-56A0-46C9-A242-3A8038846A2C}" type="datetimeFigureOut">
              <a:rPr lang="pt-PT" smtClean="0"/>
              <a:t>04-02-2017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06AF56-4B67-446F-9E64-D1DB91503AD1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3332985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pt-PT" smtClean="0"/>
              <a:t>Clique para editar o estilo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ED8BA9-56A0-46C9-A242-3A8038846A2C}" type="datetimeFigureOut">
              <a:rPr lang="pt-PT" smtClean="0"/>
              <a:t>04-02-2017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06AF56-4B67-446F-9E64-D1DB91503AD1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3205969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PT" smtClean="0"/>
              <a:t>Clique para editar o estilo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PT" smtClean="0"/>
              <a:t>Faça clique para editar o estilo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ED8BA9-56A0-46C9-A242-3A8038846A2C}" type="datetimeFigureOut">
              <a:rPr lang="pt-PT" smtClean="0">
                <a:solidFill>
                  <a:prstClr val="black">
                    <a:tint val="75000"/>
                  </a:prstClr>
                </a:solidFill>
              </a:rPr>
              <a:pPr/>
              <a:t>04-02-2017</a:t>
            </a:fld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06AF56-4B67-446F-9E64-D1DB91503AD1}" type="slidenum">
              <a:rPr lang="pt-PT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5628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obje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ED8BA9-56A0-46C9-A242-3A8038846A2C}" type="datetimeFigureOut">
              <a:rPr lang="pt-PT" smtClean="0">
                <a:solidFill>
                  <a:prstClr val="black">
                    <a:tint val="75000"/>
                  </a:prstClr>
                </a:solidFill>
              </a:rPr>
              <a:pPr/>
              <a:t>04-02-2017</a:t>
            </a:fld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06AF56-4B67-446F-9E64-D1DB91503AD1}" type="slidenum">
              <a:rPr lang="pt-PT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88648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PT" smtClean="0"/>
              <a:t>Clique para editar o estilo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ED8BA9-56A0-46C9-A242-3A8038846A2C}" type="datetimeFigureOut">
              <a:rPr lang="pt-PT" smtClean="0">
                <a:solidFill>
                  <a:prstClr val="black">
                    <a:tint val="75000"/>
                  </a:prstClr>
                </a:solidFill>
              </a:rPr>
              <a:pPr/>
              <a:t>04-02-2017</a:t>
            </a:fld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06AF56-4B67-446F-9E64-D1DB91503AD1}" type="slidenum">
              <a:rPr lang="pt-PT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58876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ED8BA9-56A0-46C9-A242-3A8038846A2C}" type="datetimeFigureOut">
              <a:rPr lang="pt-PT" smtClean="0">
                <a:solidFill>
                  <a:prstClr val="black">
                    <a:tint val="75000"/>
                  </a:prstClr>
                </a:solidFill>
              </a:rPr>
              <a:pPr/>
              <a:t>04-02-2017</a:t>
            </a:fld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06AF56-4B67-446F-9E64-D1DB91503AD1}" type="slidenum">
              <a:rPr lang="pt-PT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788120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pt-PT" smtClean="0"/>
              <a:t>Clique para editar o estilo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ED8BA9-56A0-46C9-A242-3A8038846A2C}" type="datetimeFigureOut">
              <a:rPr lang="pt-PT" smtClean="0">
                <a:solidFill>
                  <a:prstClr val="black">
                    <a:tint val="75000"/>
                  </a:prstClr>
                </a:solidFill>
              </a:rPr>
              <a:pPr/>
              <a:t>04-02-2017</a:t>
            </a:fld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06AF56-4B67-446F-9E64-D1DB91503AD1}" type="slidenum">
              <a:rPr lang="pt-PT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263443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ED8BA9-56A0-46C9-A242-3A8038846A2C}" type="datetimeFigureOut">
              <a:rPr lang="pt-PT" smtClean="0">
                <a:solidFill>
                  <a:prstClr val="black">
                    <a:tint val="75000"/>
                  </a:prstClr>
                </a:solidFill>
              </a:rPr>
              <a:pPr/>
              <a:t>04-02-2017</a:t>
            </a:fld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06AF56-4B67-446F-9E64-D1DB91503AD1}" type="slidenum">
              <a:rPr lang="pt-PT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695946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ED8BA9-56A0-46C9-A242-3A8038846A2C}" type="datetimeFigureOut">
              <a:rPr lang="pt-PT" smtClean="0">
                <a:solidFill>
                  <a:prstClr val="black">
                    <a:tint val="75000"/>
                  </a:prstClr>
                </a:solidFill>
              </a:rPr>
              <a:pPr/>
              <a:t>04-02-2017</a:t>
            </a:fld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06AF56-4B67-446F-9E64-D1DB91503AD1}" type="slidenum">
              <a:rPr lang="pt-PT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02371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PT" smtClean="0"/>
              <a:t>Clique para editar o estilo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ED8BA9-56A0-46C9-A242-3A8038846A2C}" type="datetimeFigureOut">
              <a:rPr lang="pt-PT" smtClean="0">
                <a:solidFill>
                  <a:prstClr val="black">
                    <a:tint val="75000"/>
                  </a:prstClr>
                </a:solidFill>
              </a:rPr>
              <a:pPr/>
              <a:t>04-02-2017</a:t>
            </a:fld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06AF56-4B67-446F-9E64-D1DB91503AD1}" type="slidenum">
              <a:rPr lang="pt-PT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12705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obje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ED8BA9-56A0-46C9-A242-3A8038846A2C}" type="datetimeFigureOut">
              <a:rPr lang="pt-PT" smtClean="0"/>
              <a:t>04-02-2017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06AF56-4B67-446F-9E64-D1DB91503AD1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4973025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PT" smtClean="0"/>
              <a:t>Clique para editar o estilo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PT" smtClean="0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ED8BA9-56A0-46C9-A242-3A8038846A2C}" type="datetimeFigureOut">
              <a:rPr lang="pt-PT" smtClean="0">
                <a:solidFill>
                  <a:prstClr val="black">
                    <a:tint val="75000"/>
                  </a:prstClr>
                </a:solidFill>
              </a:rPr>
              <a:pPr/>
              <a:t>04-02-2017</a:t>
            </a:fld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06AF56-4B67-446F-9E64-D1DB91503AD1}" type="slidenum">
              <a:rPr lang="pt-PT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672721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ED8BA9-56A0-46C9-A242-3A8038846A2C}" type="datetimeFigureOut">
              <a:rPr lang="pt-PT" smtClean="0">
                <a:solidFill>
                  <a:prstClr val="black">
                    <a:tint val="75000"/>
                  </a:prstClr>
                </a:solidFill>
              </a:rPr>
              <a:pPr/>
              <a:t>04-02-2017</a:t>
            </a:fld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06AF56-4B67-446F-9E64-D1DB91503AD1}" type="slidenum">
              <a:rPr lang="pt-PT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459857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pt-PT" smtClean="0"/>
              <a:t>Clique para editar o estilo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ED8BA9-56A0-46C9-A242-3A8038846A2C}" type="datetimeFigureOut">
              <a:rPr lang="pt-PT" smtClean="0">
                <a:solidFill>
                  <a:prstClr val="black">
                    <a:tint val="75000"/>
                  </a:prstClr>
                </a:solidFill>
              </a:rPr>
              <a:pPr/>
              <a:t>04-02-2017</a:t>
            </a:fld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06AF56-4B67-446F-9E64-D1DB91503AD1}" type="slidenum">
              <a:rPr lang="pt-PT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0470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PT" smtClean="0"/>
              <a:t>Clique para editar o estilo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ED8BA9-56A0-46C9-A242-3A8038846A2C}" type="datetimeFigureOut">
              <a:rPr lang="pt-PT" smtClean="0"/>
              <a:t>04-02-2017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06AF56-4B67-446F-9E64-D1DB91503AD1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5791246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ED8BA9-56A0-46C9-A242-3A8038846A2C}" type="datetimeFigureOut">
              <a:rPr lang="pt-PT" smtClean="0"/>
              <a:t>04-02-2017</a:t>
            </a:fld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06AF56-4B67-446F-9E64-D1DB91503AD1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3639908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pt-PT" smtClean="0"/>
              <a:t>Clique para editar o estilo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ED8BA9-56A0-46C9-A242-3A8038846A2C}" type="datetimeFigureOut">
              <a:rPr lang="pt-PT" smtClean="0"/>
              <a:t>04-02-2017</a:t>
            </a:fld>
            <a:endParaRPr lang="pt-P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06AF56-4B67-446F-9E64-D1DB91503AD1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6596244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ED8BA9-56A0-46C9-A242-3A8038846A2C}" type="datetimeFigureOut">
              <a:rPr lang="pt-PT" smtClean="0"/>
              <a:t>04-02-2017</a:t>
            </a:fld>
            <a:endParaRPr lang="pt-P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06AF56-4B67-446F-9E64-D1DB91503AD1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1170076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ED8BA9-56A0-46C9-A242-3A8038846A2C}" type="datetimeFigureOut">
              <a:rPr lang="pt-PT" smtClean="0"/>
              <a:t>04-02-2017</a:t>
            </a:fld>
            <a:endParaRPr lang="pt-P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06AF56-4B67-446F-9E64-D1DB91503AD1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1853573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PT" smtClean="0"/>
              <a:t>Clique para editar o estilo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ED8BA9-56A0-46C9-A242-3A8038846A2C}" type="datetimeFigureOut">
              <a:rPr lang="pt-PT" smtClean="0"/>
              <a:t>04-02-2017</a:t>
            </a:fld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06AF56-4B67-446F-9E64-D1DB91503AD1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7588757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PT" smtClean="0"/>
              <a:t>Clique para editar o estilo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PT" smtClean="0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ED8BA9-56A0-46C9-A242-3A8038846A2C}" type="datetimeFigureOut">
              <a:rPr lang="pt-PT" smtClean="0"/>
              <a:t>04-02-2017</a:t>
            </a:fld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06AF56-4B67-446F-9E64-D1DB91503AD1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4170650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PT" smtClean="0"/>
              <a:t>Clique para editar o estilo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ED8BA9-56A0-46C9-A242-3A8038846A2C}" type="datetimeFigureOut">
              <a:rPr lang="pt-PT" smtClean="0"/>
              <a:t>04-02-2017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06AF56-4B67-446F-9E64-D1DB91503AD1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1639128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PT" smtClean="0"/>
              <a:t>Clique para editar o estilo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ED8BA9-56A0-46C9-A242-3A8038846A2C}" type="datetimeFigureOut">
              <a:rPr lang="pt-PT" smtClean="0">
                <a:solidFill>
                  <a:prstClr val="black">
                    <a:tint val="75000"/>
                  </a:prstClr>
                </a:solidFill>
              </a:rPr>
              <a:pPr/>
              <a:t>04-02-2017</a:t>
            </a:fld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06AF56-4B67-446F-9E64-D1DB91503AD1}" type="slidenum">
              <a:rPr lang="pt-PT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0089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.JP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microsoft.com/office/2007/relationships/hdphoto" Target="../media/hdphoto5.wdp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3" Type="http://schemas.openxmlformats.org/officeDocument/2006/relationships/slide" Target="slide4.xml"/><Relationship Id="rId7" Type="http://schemas.openxmlformats.org/officeDocument/2006/relationships/slide" Target="slide8.xml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Relationship Id="rId6" Type="http://schemas.openxmlformats.org/officeDocument/2006/relationships/slide" Target="slide7.xml"/><Relationship Id="rId11" Type="http://schemas.microsoft.com/office/2007/relationships/hdphoto" Target="../media/hdphoto1.wdp"/><Relationship Id="rId5" Type="http://schemas.openxmlformats.org/officeDocument/2006/relationships/slide" Target="slide6.xml"/><Relationship Id="rId10" Type="http://schemas.openxmlformats.org/officeDocument/2006/relationships/image" Target="../media/image7.png"/><Relationship Id="rId4" Type="http://schemas.openxmlformats.org/officeDocument/2006/relationships/slide" Target="slide5.xml"/><Relationship Id="rId9" Type="http://schemas.openxmlformats.org/officeDocument/2006/relationships/slide" Target="slide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13" Type="http://schemas.openxmlformats.org/officeDocument/2006/relationships/image" Target="../media/image42.jpeg"/><Relationship Id="rId3" Type="http://schemas.openxmlformats.org/officeDocument/2006/relationships/image" Target="../media/image37.png"/><Relationship Id="rId7" Type="http://schemas.openxmlformats.org/officeDocument/2006/relationships/image" Target="../media/image4.jpeg"/><Relationship Id="rId12" Type="http://schemas.openxmlformats.org/officeDocument/2006/relationships/image" Target="../media/image41.jpeg"/><Relationship Id="rId2" Type="http://schemas.openxmlformats.org/officeDocument/2006/relationships/hyperlink" Target="http://creativecommons.org/licenses/by-nc-nd/4.0/deed.pt_PT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jpeg"/><Relationship Id="rId11" Type="http://schemas.openxmlformats.org/officeDocument/2006/relationships/image" Target="../media/image40.jpeg"/><Relationship Id="rId5" Type="http://schemas.openxmlformats.org/officeDocument/2006/relationships/image" Target="../media/image2.jpeg"/><Relationship Id="rId15" Type="http://schemas.openxmlformats.org/officeDocument/2006/relationships/image" Target="../media/image44.png"/><Relationship Id="rId10" Type="http://schemas.openxmlformats.org/officeDocument/2006/relationships/image" Target="../media/image39.png"/><Relationship Id="rId4" Type="http://schemas.openxmlformats.org/officeDocument/2006/relationships/image" Target="../media/image1.JPG"/><Relationship Id="rId9" Type="http://schemas.openxmlformats.org/officeDocument/2006/relationships/image" Target="../media/image38.png"/><Relationship Id="rId14" Type="http://schemas.openxmlformats.org/officeDocument/2006/relationships/image" Target="../media/image4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0.jpeg"/><Relationship Id="rId7" Type="http://schemas.microsoft.com/office/2007/relationships/hdphoto" Target="../media/hdphoto2.wdp"/><Relationship Id="rId12" Type="http://schemas.openxmlformats.org/officeDocument/2006/relationships/image" Target="../media/image18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image" Target="../media/image17.jpeg"/><Relationship Id="rId5" Type="http://schemas.openxmlformats.org/officeDocument/2006/relationships/image" Target="../media/image12.jpeg"/><Relationship Id="rId10" Type="http://schemas.openxmlformats.org/officeDocument/2006/relationships/image" Target="../media/image16.jpeg"/><Relationship Id="rId4" Type="http://schemas.openxmlformats.org/officeDocument/2006/relationships/image" Target="../media/image11.png"/><Relationship Id="rId9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G"/><Relationship Id="rId5" Type="http://schemas.openxmlformats.org/officeDocument/2006/relationships/image" Target="../media/image22.jpeg"/><Relationship Id="rId4" Type="http://schemas.openxmlformats.org/officeDocument/2006/relationships/image" Target="../media/image21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-23613" y="1423845"/>
            <a:ext cx="9144000" cy="895350"/>
          </a:xfrm>
        </p:spPr>
        <p:txBody>
          <a:bodyPr>
            <a:normAutofit/>
          </a:bodyPr>
          <a:lstStyle/>
          <a:p>
            <a:r>
              <a:rPr lang="pt-PT" sz="4000" b="1" dirty="0">
                <a:solidFill>
                  <a:srgbClr val="BC0E34"/>
                </a:solidFill>
                <a:latin typeface="+mn-lt"/>
              </a:rPr>
              <a:t>O aprendiz de investigador 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2" y="2346543"/>
            <a:ext cx="9143998" cy="982761"/>
          </a:xfrm>
        </p:spPr>
        <p:txBody>
          <a:bodyPr>
            <a:noAutofit/>
          </a:bodyPr>
          <a:lstStyle/>
          <a:p>
            <a:r>
              <a:rPr lang="pt-PT" sz="3200" dirty="0"/>
              <a:t>Encontrar </a:t>
            </a:r>
            <a:r>
              <a:rPr lang="pt-PT" sz="3200" dirty="0" smtClean="0"/>
              <a:t>informação</a:t>
            </a:r>
          </a:p>
          <a:p>
            <a:r>
              <a:rPr lang="pt-PT" sz="2800" b="1" dirty="0" smtClean="0"/>
              <a:t>Bibliotecas</a:t>
            </a:r>
            <a:endParaRPr lang="pt-PT" sz="2800" b="1" dirty="0"/>
          </a:p>
        </p:txBody>
      </p:sp>
      <p:grpSp>
        <p:nvGrpSpPr>
          <p:cNvPr id="19" name="Grupo 18"/>
          <p:cNvGrpSpPr/>
          <p:nvPr/>
        </p:nvGrpSpPr>
        <p:grpSpPr>
          <a:xfrm>
            <a:off x="0" y="4038600"/>
            <a:ext cx="9144001" cy="2882900"/>
            <a:chOff x="0" y="4038600"/>
            <a:chExt cx="9144001" cy="2882900"/>
          </a:xfrm>
        </p:grpSpPr>
        <p:sp>
          <p:nvSpPr>
            <p:cNvPr id="20" name="Retângulo 19"/>
            <p:cNvSpPr/>
            <p:nvPr/>
          </p:nvSpPr>
          <p:spPr>
            <a:xfrm>
              <a:off x="0" y="4038600"/>
              <a:ext cx="9144000" cy="2882900"/>
            </a:xfrm>
            <a:prstGeom prst="rect">
              <a:avLst/>
            </a:prstGeom>
            <a:solidFill>
              <a:srgbClr val="BC0E3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>
                <a:solidFill>
                  <a:prstClr val="white"/>
                </a:solidFill>
              </a:endParaRPr>
            </a:p>
          </p:txBody>
        </p:sp>
        <p:sp>
          <p:nvSpPr>
            <p:cNvPr id="22" name="Retângulo 21"/>
            <p:cNvSpPr/>
            <p:nvPr/>
          </p:nvSpPr>
          <p:spPr>
            <a:xfrm>
              <a:off x="1" y="5078515"/>
              <a:ext cx="9144000" cy="338554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pt-PT" sz="1600" kern="100" spc="600" dirty="0">
                  <a:solidFill>
                    <a:prstClr val="white"/>
                  </a:solidFill>
                </a:rPr>
                <a:t>Literacias na escola: formar os parceiros da biblioteca</a:t>
              </a:r>
            </a:p>
          </p:txBody>
        </p:sp>
        <p:grpSp>
          <p:nvGrpSpPr>
            <p:cNvPr id="23" name="Grupo 22"/>
            <p:cNvGrpSpPr/>
            <p:nvPr/>
          </p:nvGrpSpPr>
          <p:grpSpPr>
            <a:xfrm>
              <a:off x="483721" y="5674403"/>
              <a:ext cx="8083943" cy="960499"/>
              <a:chOff x="483721" y="5674403"/>
              <a:chExt cx="8083943" cy="960499"/>
            </a:xfrm>
          </p:grpSpPr>
          <p:pic>
            <p:nvPicPr>
              <p:cNvPr id="24" name="Imagem 23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627" r="5450" b="22882"/>
              <a:stretch/>
            </p:blipFill>
            <p:spPr>
              <a:xfrm>
                <a:off x="483721" y="5674403"/>
                <a:ext cx="1197037" cy="960499"/>
              </a:xfrm>
              <a:prstGeom prst="rect">
                <a:avLst/>
              </a:prstGeom>
            </p:spPr>
          </p:pic>
          <p:pic>
            <p:nvPicPr>
              <p:cNvPr id="25" name="Imagem 24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8026" t="16855" r="27369" b="6358"/>
              <a:stretch/>
            </p:blipFill>
            <p:spPr>
              <a:xfrm>
                <a:off x="5636636" y="5674403"/>
                <a:ext cx="1197037" cy="960499"/>
              </a:xfrm>
              <a:prstGeom prst="rect">
                <a:avLst/>
              </a:prstGeom>
            </p:spPr>
          </p:pic>
          <p:pic>
            <p:nvPicPr>
              <p:cNvPr id="26" name="Imagem 25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384" r="14192" b="18111"/>
              <a:stretch/>
            </p:blipFill>
            <p:spPr>
              <a:xfrm>
                <a:off x="2222496" y="5674403"/>
                <a:ext cx="1232857" cy="960499"/>
              </a:xfrm>
              <a:prstGeom prst="rect">
                <a:avLst/>
              </a:prstGeom>
            </p:spPr>
          </p:pic>
          <p:pic>
            <p:nvPicPr>
              <p:cNvPr id="27" name="Imagem 26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543" r="13744" b="11686"/>
              <a:stretch/>
            </p:blipFill>
            <p:spPr>
              <a:xfrm>
                <a:off x="7370626" y="5674403"/>
                <a:ext cx="1197038" cy="960499"/>
              </a:xfrm>
              <a:prstGeom prst="rect">
                <a:avLst/>
              </a:prstGeom>
            </p:spPr>
          </p:pic>
          <p:pic>
            <p:nvPicPr>
              <p:cNvPr id="28" name="Imagem 27"/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781" r="11511"/>
              <a:stretch/>
            </p:blipFill>
            <p:spPr>
              <a:xfrm>
                <a:off x="3997091" y="5674403"/>
                <a:ext cx="1102592" cy="960499"/>
              </a:xfrm>
              <a:prstGeom prst="rect">
                <a:avLst/>
              </a:prstGeom>
            </p:spPr>
          </p:pic>
        </p:grpSp>
      </p:grpSp>
      <p:sp>
        <p:nvSpPr>
          <p:cNvPr id="29" name="Retângulo 28"/>
          <p:cNvSpPr/>
          <p:nvPr/>
        </p:nvSpPr>
        <p:spPr>
          <a:xfrm>
            <a:off x="5102086" y="3478702"/>
            <a:ext cx="375036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t-PT" sz="2000" b="1" dirty="0">
                <a:solidFill>
                  <a:prstClr val="black">
                    <a:lumMod val="50000"/>
                    <a:lumOff val="50000"/>
                  </a:prstClr>
                </a:solidFill>
              </a:rPr>
              <a:t>ensino básico </a:t>
            </a:r>
            <a:r>
              <a:rPr lang="pt-PT" sz="1400" b="1" dirty="0">
                <a:solidFill>
                  <a:prstClr val="black">
                    <a:lumMod val="50000"/>
                    <a:lumOff val="50000"/>
                  </a:prstClr>
                </a:solidFill>
              </a:rPr>
              <a:t>| 1.º ciclo</a:t>
            </a:r>
          </a:p>
        </p:txBody>
      </p:sp>
      <p:grpSp>
        <p:nvGrpSpPr>
          <p:cNvPr id="30" name="Grupo 29"/>
          <p:cNvGrpSpPr/>
          <p:nvPr/>
        </p:nvGrpSpPr>
        <p:grpSpPr>
          <a:xfrm>
            <a:off x="0" y="154657"/>
            <a:ext cx="9143999" cy="65840"/>
            <a:chOff x="0" y="154657"/>
            <a:chExt cx="9143999" cy="65840"/>
          </a:xfrm>
        </p:grpSpPr>
        <p:sp>
          <p:nvSpPr>
            <p:cNvPr id="31" name="Retângulo 30"/>
            <p:cNvSpPr/>
            <p:nvPr/>
          </p:nvSpPr>
          <p:spPr>
            <a:xfrm>
              <a:off x="0" y="166628"/>
              <a:ext cx="2949620" cy="53869"/>
            </a:xfrm>
            <a:prstGeom prst="rect">
              <a:avLst/>
            </a:prstGeom>
            <a:solidFill>
              <a:srgbClr val="BC0E3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>
                <a:solidFill>
                  <a:prstClr val="white"/>
                </a:solidFill>
              </a:endParaRPr>
            </a:p>
          </p:txBody>
        </p:sp>
        <p:sp>
          <p:nvSpPr>
            <p:cNvPr id="32" name="Retângulo 31"/>
            <p:cNvSpPr/>
            <p:nvPr/>
          </p:nvSpPr>
          <p:spPr>
            <a:xfrm>
              <a:off x="6194379" y="154657"/>
              <a:ext cx="2949620" cy="6584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>
                <a:solidFill>
                  <a:prstClr val="white"/>
                </a:solidFill>
              </a:endParaRPr>
            </a:p>
          </p:txBody>
        </p:sp>
        <p:sp>
          <p:nvSpPr>
            <p:cNvPr id="33" name="Retângulo 32"/>
            <p:cNvSpPr/>
            <p:nvPr/>
          </p:nvSpPr>
          <p:spPr>
            <a:xfrm>
              <a:off x="3097189" y="166628"/>
              <a:ext cx="2949620" cy="53869"/>
            </a:xfrm>
            <a:prstGeom prst="rect">
              <a:avLst/>
            </a:prstGeom>
            <a:solidFill>
              <a:srgbClr val="EF2D5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>
                <a:solidFill>
                  <a:prstClr val="white"/>
                </a:solidFill>
              </a:endParaRPr>
            </a:p>
          </p:txBody>
        </p:sp>
      </p:grpSp>
      <p:pic>
        <p:nvPicPr>
          <p:cNvPr id="18" name="Imagem 17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4739" y="272861"/>
            <a:ext cx="1327296" cy="1327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2348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621" y="-44791"/>
            <a:ext cx="8992379" cy="6864691"/>
          </a:xfrm>
          <a:prstGeom prst="rect">
            <a:avLst/>
          </a:prstGeom>
        </p:spPr>
      </p:pic>
      <p:sp>
        <p:nvSpPr>
          <p:cNvPr id="13" name="Retângulo 12"/>
          <p:cNvSpPr/>
          <p:nvPr/>
        </p:nvSpPr>
        <p:spPr>
          <a:xfrm>
            <a:off x="442913" y="18093"/>
            <a:ext cx="803876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pt-PT" sz="2800" b="1" dirty="0"/>
              <a:t>Encontrar na biblioteca: </a:t>
            </a:r>
            <a:r>
              <a:rPr lang="pt-PT" altLang="pt-PT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estantes</a:t>
            </a:r>
            <a:endParaRPr lang="pt-PT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Marcador de Posição de Conteúdo 2"/>
          <p:cNvSpPr>
            <a:spLocks noGrp="1"/>
          </p:cNvSpPr>
          <p:nvPr>
            <p:ph idx="1"/>
          </p:nvPr>
        </p:nvSpPr>
        <p:spPr>
          <a:xfrm>
            <a:off x="442912" y="967410"/>
            <a:ext cx="7786687" cy="1696278"/>
          </a:xfrm>
        </p:spPr>
        <p:txBody>
          <a:bodyPr rtlCol="0">
            <a:normAutofit/>
          </a:bodyPr>
          <a:lstStyle/>
          <a:p>
            <a:pPr marL="355600" indent="-177800" algn="just">
              <a:lnSpc>
                <a:spcPct val="110000"/>
              </a:lnSpc>
              <a:spcBef>
                <a:spcPts val="1800"/>
              </a:spcBef>
              <a:spcAft>
                <a:spcPts val="1800"/>
              </a:spcAft>
              <a:buClr>
                <a:srgbClr val="C00000"/>
              </a:buClr>
              <a:buSzPct val="80000"/>
              <a:buFont typeface="Wingdings" panose="05000000000000000000" pitchFamily="2" charset="2"/>
              <a:buChar char="§"/>
              <a:defRPr/>
            </a:pPr>
            <a:r>
              <a:rPr lang="pt-PT" sz="2200" dirty="0" smtClean="0"/>
              <a:t>Cada prateleira está identificada com a classe ou subclasse respetiva.</a:t>
            </a:r>
          </a:p>
          <a:p>
            <a:pPr marL="355600" indent="-177800" algn="just">
              <a:lnSpc>
                <a:spcPct val="110000"/>
              </a:lnSpc>
              <a:spcBef>
                <a:spcPts val="1800"/>
              </a:spcBef>
              <a:spcAft>
                <a:spcPts val="1800"/>
              </a:spcAft>
              <a:buClr>
                <a:srgbClr val="C00000"/>
              </a:buClr>
              <a:buSzPct val="80000"/>
              <a:buFont typeface="Wingdings" panose="05000000000000000000" pitchFamily="2" charset="2"/>
              <a:buChar char="§"/>
              <a:defRPr/>
            </a:pPr>
            <a:r>
              <a:rPr lang="pt-PT" sz="2200" dirty="0" smtClean="0"/>
              <a:t>Os documentos dessa prateleira têm todos o mesmo assunto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5954" y="2832847"/>
            <a:ext cx="5009322" cy="3169366"/>
          </a:xfrm>
          <a:prstGeom prst="rect">
            <a:avLst/>
          </a:prstGeom>
        </p:spPr>
      </p:pic>
      <p:cxnSp>
        <p:nvCxnSpPr>
          <p:cNvPr id="9" name="Conexão reta 8"/>
          <p:cNvCxnSpPr/>
          <p:nvPr/>
        </p:nvCxnSpPr>
        <p:spPr>
          <a:xfrm flipV="1">
            <a:off x="1033669" y="4683711"/>
            <a:ext cx="3034748" cy="275190"/>
          </a:xfrm>
          <a:prstGeom prst="line">
            <a:avLst/>
          </a:prstGeom>
          <a:ln w="28575">
            <a:solidFill>
              <a:srgbClr val="BC0E3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exão reta 10"/>
          <p:cNvCxnSpPr/>
          <p:nvPr/>
        </p:nvCxnSpPr>
        <p:spPr>
          <a:xfrm>
            <a:off x="1033669" y="4958901"/>
            <a:ext cx="2014331" cy="752786"/>
          </a:xfrm>
          <a:prstGeom prst="line">
            <a:avLst/>
          </a:prstGeom>
          <a:ln w="28575">
            <a:solidFill>
              <a:srgbClr val="BC0E3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4912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621" y="-50733"/>
            <a:ext cx="8992379" cy="6864691"/>
          </a:xfrm>
          <a:prstGeom prst="rect">
            <a:avLst/>
          </a:prstGeom>
        </p:spPr>
      </p:pic>
      <p:sp>
        <p:nvSpPr>
          <p:cNvPr id="13" name="Retângulo 12"/>
          <p:cNvSpPr/>
          <p:nvPr/>
        </p:nvSpPr>
        <p:spPr>
          <a:xfrm>
            <a:off x="442913" y="18093"/>
            <a:ext cx="803876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pt-PT" sz="2800" b="1" dirty="0" smtClean="0"/>
              <a:t>Encontrar na biblioteca</a:t>
            </a:r>
            <a:r>
              <a:rPr lang="pt-PT" sz="2800" b="1" dirty="0"/>
              <a:t>: </a:t>
            </a:r>
            <a:r>
              <a:rPr lang="pt-PT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  <a:r>
              <a:rPr lang="pt-PT" altLang="pt-PT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stantes</a:t>
            </a:r>
            <a:endParaRPr lang="pt-PT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Marcador de Posição de Conteúdo 2"/>
          <p:cNvSpPr>
            <a:spLocks noGrp="1"/>
          </p:cNvSpPr>
          <p:nvPr>
            <p:ph idx="1"/>
          </p:nvPr>
        </p:nvSpPr>
        <p:spPr>
          <a:xfrm>
            <a:off x="442913" y="1231003"/>
            <a:ext cx="7886700" cy="915849"/>
          </a:xfrm>
        </p:spPr>
        <p:txBody>
          <a:bodyPr rtlCol="0">
            <a:noAutofit/>
          </a:bodyPr>
          <a:lstStyle/>
          <a:p>
            <a:pPr marL="355600" indent="-177800" algn="just">
              <a:lnSpc>
                <a:spcPct val="110000"/>
              </a:lnSpc>
              <a:spcBef>
                <a:spcPts val="1800"/>
              </a:spcBef>
              <a:spcAft>
                <a:spcPts val="1800"/>
              </a:spcAft>
              <a:buClr>
                <a:srgbClr val="C00000"/>
              </a:buClr>
              <a:buSzPct val="80000"/>
              <a:buFont typeface="Wingdings" panose="05000000000000000000" pitchFamily="2" charset="2"/>
              <a:buChar char="§"/>
              <a:defRPr/>
            </a:pPr>
            <a:r>
              <a:rPr lang="pt-PT" altLang="pt-PT" sz="2400" dirty="0" smtClean="0"/>
              <a:t>Os documentos, dentro </a:t>
            </a:r>
            <a:r>
              <a:rPr lang="pt-PT" altLang="pt-PT" sz="2400" dirty="0"/>
              <a:t>de cada assunto, arrumam-se por ordem </a:t>
            </a:r>
            <a:r>
              <a:rPr lang="pt-PT" altLang="pt-PT" sz="2400" dirty="0" smtClean="0"/>
              <a:t>alfabética (da esquerda para a direita)</a:t>
            </a:r>
            <a:endParaRPr lang="pt-PT" sz="2400" dirty="0"/>
          </a:p>
        </p:txBody>
      </p:sp>
      <p:grpSp>
        <p:nvGrpSpPr>
          <p:cNvPr id="23" name="Grupo 22"/>
          <p:cNvGrpSpPr/>
          <p:nvPr/>
        </p:nvGrpSpPr>
        <p:grpSpPr>
          <a:xfrm>
            <a:off x="708784" y="2687911"/>
            <a:ext cx="7354958" cy="2512186"/>
            <a:chOff x="784818" y="2687911"/>
            <a:chExt cx="7354958" cy="2512186"/>
          </a:xfrm>
        </p:grpSpPr>
        <p:pic>
          <p:nvPicPr>
            <p:cNvPr id="24" name="Imagem 23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203" t="41582" r="5362" b="20394"/>
            <a:stretch/>
          </p:blipFill>
          <p:spPr>
            <a:xfrm>
              <a:off x="784818" y="2687911"/>
              <a:ext cx="7354958" cy="2512186"/>
            </a:xfrm>
            <a:prstGeom prst="rect">
              <a:avLst/>
            </a:prstGeom>
          </p:spPr>
        </p:pic>
        <p:cxnSp>
          <p:nvCxnSpPr>
            <p:cNvPr id="25" name="Conexão reta 24"/>
            <p:cNvCxnSpPr/>
            <p:nvPr/>
          </p:nvCxnSpPr>
          <p:spPr>
            <a:xfrm>
              <a:off x="3525078" y="4651514"/>
              <a:ext cx="0" cy="331304"/>
            </a:xfrm>
            <a:prstGeom prst="line">
              <a:avLst/>
            </a:prstGeom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Conexão reta 25"/>
            <p:cNvCxnSpPr/>
            <p:nvPr/>
          </p:nvCxnSpPr>
          <p:spPr>
            <a:xfrm>
              <a:off x="3425687" y="4651514"/>
              <a:ext cx="19878" cy="371060"/>
            </a:xfrm>
            <a:prstGeom prst="line">
              <a:avLst/>
            </a:prstGeom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25357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621" y="-19391"/>
            <a:ext cx="8992379" cy="6864691"/>
          </a:xfrm>
          <a:prstGeom prst="rect">
            <a:avLst/>
          </a:prstGeom>
        </p:spPr>
      </p:pic>
      <p:sp>
        <p:nvSpPr>
          <p:cNvPr id="13" name="Retângulo 12"/>
          <p:cNvSpPr/>
          <p:nvPr/>
        </p:nvSpPr>
        <p:spPr>
          <a:xfrm>
            <a:off x="442913" y="18093"/>
            <a:ext cx="803876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pt-PT" sz="2800" b="1" dirty="0" smtClean="0"/>
              <a:t>Encontrar na biblioteca</a:t>
            </a:r>
            <a:r>
              <a:rPr lang="pt-PT" sz="2800" b="1" dirty="0"/>
              <a:t>: </a:t>
            </a:r>
            <a:r>
              <a:rPr lang="pt-PT" altLang="pt-PT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estantes</a:t>
            </a:r>
            <a:endParaRPr lang="pt-PT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Marcador de Posição de Conteúdo 2"/>
          <p:cNvSpPr>
            <a:spLocks noGrp="1"/>
          </p:cNvSpPr>
          <p:nvPr>
            <p:ph idx="1"/>
          </p:nvPr>
        </p:nvSpPr>
        <p:spPr>
          <a:xfrm>
            <a:off x="442913" y="1231003"/>
            <a:ext cx="7886700" cy="915849"/>
          </a:xfrm>
        </p:spPr>
        <p:txBody>
          <a:bodyPr rtlCol="0">
            <a:noAutofit/>
          </a:bodyPr>
          <a:lstStyle/>
          <a:p>
            <a:pPr marL="355600" indent="-177800" algn="just">
              <a:lnSpc>
                <a:spcPct val="110000"/>
              </a:lnSpc>
              <a:spcBef>
                <a:spcPts val="1800"/>
              </a:spcBef>
              <a:spcAft>
                <a:spcPts val="2400"/>
              </a:spcAft>
              <a:buClr>
                <a:srgbClr val="C00000"/>
              </a:buClr>
              <a:buSzPct val="80000"/>
              <a:buFont typeface="Wingdings" panose="05000000000000000000" pitchFamily="2" charset="2"/>
              <a:buChar char="§"/>
              <a:defRPr/>
            </a:pPr>
            <a:r>
              <a:rPr lang="pt-PT" sz="2400" dirty="0"/>
              <a:t>A </a:t>
            </a:r>
            <a:r>
              <a:rPr lang="pt-PT" sz="2400" dirty="0" smtClean="0"/>
              <a:t>localização do documento encontra-se </a:t>
            </a:r>
            <a:r>
              <a:rPr lang="pt-PT" sz="2400" dirty="0"/>
              <a:t>registada na </a:t>
            </a:r>
            <a:r>
              <a:rPr lang="pt-PT" b="1" dirty="0">
                <a:solidFill>
                  <a:srgbClr val="BC0E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COTA</a:t>
            </a:r>
            <a:r>
              <a:rPr lang="pt-PT" sz="2400" dirty="0">
                <a:solidFill>
                  <a:srgbClr val="BC0E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t-PT" sz="2400" dirty="0"/>
              <a:t>que é colocada na </a:t>
            </a:r>
            <a:r>
              <a:rPr lang="pt-PT" sz="2400" dirty="0" smtClean="0"/>
              <a:t>lombada:</a:t>
            </a:r>
            <a:endParaRPr lang="pt-PT" sz="2400" dirty="0"/>
          </a:p>
        </p:txBody>
      </p:sp>
      <p:sp>
        <p:nvSpPr>
          <p:cNvPr id="2" name="Retângulo 1"/>
          <p:cNvSpPr/>
          <p:nvPr/>
        </p:nvSpPr>
        <p:spPr>
          <a:xfrm>
            <a:off x="675861" y="3165531"/>
            <a:ext cx="4763211" cy="24375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5600" indent="-177800" algn="just">
              <a:lnSpc>
                <a:spcPct val="110000"/>
              </a:lnSpc>
              <a:spcBef>
                <a:spcPts val="1800"/>
              </a:spcBef>
              <a:spcAft>
                <a:spcPts val="1800"/>
              </a:spcAft>
              <a:buClr>
                <a:srgbClr val="C00000"/>
              </a:buClr>
              <a:buSzPct val="80000"/>
              <a:buFont typeface="Wingdings" panose="05000000000000000000" pitchFamily="2" charset="2"/>
              <a:buChar char="§"/>
              <a:defRPr/>
            </a:pPr>
            <a:r>
              <a:rPr lang="pt-PT" sz="2400" dirty="0" smtClean="0"/>
              <a:t>Na estante da classe </a:t>
            </a:r>
            <a:r>
              <a:rPr lang="pt-PT" sz="2800" b="1" dirty="0" smtClean="0">
                <a:solidFill>
                  <a:srgbClr val="BC0E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endParaRPr lang="pt-PT" sz="2800" dirty="0" smtClean="0"/>
          </a:p>
          <a:p>
            <a:pPr marL="355600" indent="-177800" algn="just">
              <a:lnSpc>
                <a:spcPct val="110000"/>
              </a:lnSpc>
              <a:spcBef>
                <a:spcPts val="1800"/>
              </a:spcBef>
              <a:spcAft>
                <a:spcPts val="1800"/>
              </a:spcAft>
              <a:buClr>
                <a:srgbClr val="C00000"/>
              </a:buClr>
              <a:buSzPct val="80000"/>
              <a:buFont typeface="Wingdings" panose="05000000000000000000" pitchFamily="2" charset="2"/>
              <a:buChar char="§"/>
              <a:defRPr/>
            </a:pPr>
            <a:r>
              <a:rPr lang="pt-PT" sz="2400" dirty="0" smtClean="0"/>
              <a:t>Na prateleira da subclasse </a:t>
            </a:r>
            <a:r>
              <a:rPr lang="pt-PT" sz="2800" b="1" dirty="0" smtClean="0">
                <a:solidFill>
                  <a:srgbClr val="BC0E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32</a:t>
            </a:r>
          </a:p>
          <a:p>
            <a:pPr marL="355600" indent="-177800" algn="just">
              <a:lnSpc>
                <a:spcPct val="110000"/>
              </a:lnSpc>
              <a:spcBef>
                <a:spcPts val="1800"/>
              </a:spcBef>
              <a:spcAft>
                <a:spcPts val="1800"/>
              </a:spcAft>
              <a:buClr>
                <a:srgbClr val="C00000"/>
              </a:buClr>
              <a:buSzPct val="80000"/>
              <a:buFont typeface="Wingdings" panose="05000000000000000000" pitchFamily="2" charset="2"/>
              <a:buChar char="§"/>
              <a:defRPr/>
            </a:pPr>
            <a:r>
              <a:rPr lang="pt-PT" sz="2400" dirty="0" smtClean="0"/>
              <a:t>Por ordem alfabética </a:t>
            </a:r>
            <a:r>
              <a:rPr lang="pt-PT" sz="2800" b="1" dirty="0" smtClean="0">
                <a:solidFill>
                  <a:srgbClr val="BC0E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NEV</a:t>
            </a:r>
            <a:endParaRPr lang="pt-PT" sz="2800" dirty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463" r="15074" b="27536"/>
          <a:stretch/>
        </p:blipFill>
        <p:spPr>
          <a:xfrm>
            <a:off x="6063007" y="3870804"/>
            <a:ext cx="2306199" cy="2389018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607" t="49407" r="43540" b="27536"/>
          <a:stretch/>
        </p:blipFill>
        <p:spPr>
          <a:xfrm>
            <a:off x="5174807" y="2452466"/>
            <a:ext cx="1577009" cy="1836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522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621" y="-19391"/>
            <a:ext cx="8992379" cy="6864691"/>
          </a:xfrm>
          <a:prstGeom prst="rect">
            <a:avLst/>
          </a:prstGeom>
        </p:spPr>
      </p:pic>
      <p:sp>
        <p:nvSpPr>
          <p:cNvPr id="13" name="Retângulo 12"/>
          <p:cNvSpPr/>
          <p:nvPr/>
        </p:nvSpPr>
        <p:spPr>
          <a:xfrm>
            <a:off x="442913" y="18093"/>
            <a:ext cx="803876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pt-PT" sz="2800" b="1" dirty="0" smtClean="0"/>
              <a:t>Encontrar na biblioteca: </a:t>
            </a:r>
            <a:r>
              <a:rPr lang="pt-PT" altLang="pt-PT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catálogo</a:t>
            </a:r>
            <a:endParaRPr lang="pt-PT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Marcador de Posição de Conteúdo 2"/>
          <p:cNvSpPr>
            <a:spLocks noGrp="1"/>
          </p:cNvSpPr>
          <p:nvPr>
            <p:ph idx="1"/>
          </p:nvPr>
        </p:nvSpPr>
        <p:spPr>
          <a:xfrm>
            <a:off x="442913" y="1231002"/>
            <a:ext cx="7886700" cy="3937346"/>
          </a:xfrm>
        </p:spPr>
        <p:txBody>
          <a:bodyPr rtlCol="0">
            <a:noAutofit/>
          </a:bodyPr>
          <a:lstStyle/>
          <a:p>
            <a:pPr marL="355600" indent="-177800" algn="just">
              <a:lnSpc>
                <a:spcPct val="110000"/>
              </a:lnSpc>
              <a:spcBef>
                <a:spcPts val="1800"/>
              </a:spcBef>
              <a:spcAft>
                <a:spcPts val="1800"/>
              </a:spcAft>
              <a:buClr>
                <a:srgbClr val="C00000"/>
              </a:buClr>
              <a:buSzPct val="80000"/>
              <a:buFont typeface="Wingdings" panose="05000000000000000000" pitchFamily="2" charset="2"/>
              <a:buChar char="§"/>
              <a:defRPr/>
            </a:pPr>
            <a:r>
              <a:rPr lang="pt-PT" altLang="pt-PT" sz="2400" dirty="0" smtClean="0"/>
              <a:t>Podemos também procurar os documentos das bibliotecas através do </a:t>
            </a:r>
            <a:r>
              <a:rPr lang="pt-PT" altLang="pt-PT" sz="2400" b="1" dirty="0" smtClean="0">
                <a:solidFill>
                  <a:srgbClr val="BC0E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CATÁLOGO</a:t>
            </a:r>
          </a:p>
          <a:p>
            <a:pPr marL="177800" indent="0" algn="r">
              <a:lnSpc>
                <a:spcPct val="110000"/>
              </a:lnSpc>
              <a:spcBef>
                <a:spcPts val="1800"/>
              </a:spcBef>
              <a:spcAft>
                <a:spcPts val="1800"/>
              </a:spcAft>
              <a:buClr>
                <a:srgbClr val="C00000"/>
              </a:buClr>
              <a:buSzPct val="80000"/>
              <a:buNone/>
              <a:defRPr/>
            </a:pPr>
            <a:endParaRPr lang="pt-PT" altLang="pt-PT" sz="2400" b="1" dirty="0" smtClean="0">
              <a:solidFill>
                <a:srgbClr val="BC0E34"/>
              </a:solidFill>
            </a:endParaRPr>
          </a:p>
          <a:p>
            <a:pPr marL="0" indent="0" algn="ctr">
              <a:lnSpc>
                <a:spcPct val="110000"/>
              </a:lnSpc>
              <a:spcBef>
                <a:spcPts val="0"/>
              </a:spcBef>
              <a:buClr>
                <a:srgbClr val="C00000"/>
              </a:buClr>
              <a:buSzPct val="80000"/>
              <a:buNone/>
              <a:defRPr/>
            </a:pPr>
            <a:endParaRPr lang="pt-PT" altLang="pt-PT" sz="2400" b="1" dirty="0" smtClean="0">
              <a:solidFill>
                <a:srgbClr val="BC0E34"/>
              </a:solidFill>
            </a:endParaRPr>
          </a:p>
          <a:p>
            <a:pPr marL="0" indent="0" algn="ctr">
              <a:lnSpc>
                <a:spcPct val="110000"/>
              </a:lnSpc>
              <a:spcBef>
                <a:spcPts val="1800"/>
              </a:spcBef>
              <a:spcAft>
                <a:spcPts val="1800"/>
              </a:spcAft>
              <a:buClr>
                <a:srgbClr val="C00000"/>
              </a:buClr>
              <a:buSzPct val="80000"/>
              <a:buNone/>
              <a:defRPr/>
            </a:pPr>
            <a:r>
              <a:rPr lang="pt-PT" altLang="pt-PT" sz="2400" b="1" dirty="0" smtClean="0">
                <a:solidFill>
                  <a:srgbClr val="BC0E34"/>
                </a:solidFill>
              </a:rPr>
              <a:t>lista dos documentos existentes nas bibliotecas apresentando a sua descrição</a:t>
            </a:r>
          </a:p>
          <a:p>
            <a:pPr marL="355600" indent="-177800" algn="just">
              <a:lnSpc>
                <a:spcPct val="110000"/>
              </a:lnSpc>
              <a:spcBef>
                <a:spcPts val="1800"/>
              </a:spcBef>
              <a:spcAft>
                <a:spcPts val="1800"/>
              </a:spcAft>
              <a:buClr>
                <a:srgbClr val="C00000"/>
              </a:buClr>
              <a:buSzPct val="80000"/>
              <a:buFont typeface="Wingdings" panose="05000000000000000000" pitchFamily="2" charset="2"/>
              <a:buChar char="§"/>
              <a:defRPr/>
            </a:pPr>
            <a:endParaRPr lang="pt-PT" altLang="pt-PT" sz="2400" b="1" dirty="0" smtClean="0">
              <a:solidFill>
                <a:srgbClr val="BC0E3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55600" indent="-177800" algn="just">
              <a:lnSpc>
                <a:spcPct val="110000"/>
              </a:lnSpc>
              <a:spcBef>
                <a:spcPts val="1800"/>
              </a:spcBef>
              <a:spcAft>
                <a:spcPts val="1800"/>
              </a:spcAft>
              <a:buClr>
                <a:srgbClr val="C00000"/>
              </a:buClr>
              <a:buSzPct val="80000"/>
              <a:buFont typeface="Wingdings" panose="05000000000000000000" pitchFamily="2" charset="2"/>
              <a:buChar char="§"/>
              <a:defRPr/>
            </a:pPr>
            <a:endParaRPr lang="pt-PT" sz="2400" b="1" dirty="0">
              <a:solidFill>
                <a:srgbClr val="BC0E3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Seta para baixo 7"/>
          <p:cNvSpPr/>
          <p:nvPr/>
        </p:nvSpPr>
        <p:spPr>
          <a:xfrm>
            <a:off x="2716696" y="2299770"/>
            <a:ext cx="357809" cy="1205948"/>
          </a:xfrm>
          <a:prstGeom prst="downArrow">
            <a:avLst/>
          </a:prstGeom>
          <a:solidFill>
            <a:srgbClr val="BC0E34"/>
          </a:solidFill>
          <a:ln>
            <a:solidFill>
              <a:srgbClr val="BC0E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068492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621" y="-19391"/>
            <a:ext cx="8992379" cy="6864691"/>
          </a:xfrm>
          <a:prstGeom prst="rect">
            <a:avLst/>
          </a:prstGeom>
        </p:spPr>
      </p:pic>
      <p:sp>
        <p:nvSpPr>
          <p:cNvPr id="13" name="Retângulo 12"/>
          <p:cNvSpPr/>
          <p:nvPr/>
        </p:nvSpPr>
        <p:spPr>
          <a:xfrm>
            <a:off x="442913" y="18093"/>
            <a:ext cx="803876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pt-PT" sz="2800" b="1" dirty="0" smtClean="0"/>
              <a:t>Encontrar na biblioteca: </a:t>
            </a:r>
            <a:r>
              <a:rPr lang="pt-PT" altLang="pt-PT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catálogo</a:t>
            </a:r>
            <a:endParaRPr lang="pt-PT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Retângulo 1"/>
          <p:cNvSpPr/>
          <p:nvPr/>
        </p:nvSpPr>
        <p:spPr>
          <a:xfrm>
            <a:off x="350148" y="1494449"/>
            <a:ext cx="7886700" cy="13111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5600" indent="-177800" algn="just">
              <a:lnSpc>
                <a:spcPct val="110000"/>
              </a:lnSpc>
              <a:spcBef>
                <a:spcPts val="1800"/>
              </a:spcBef>
              <a:spcAft>
                <a:spcPts val="1800"/>
              </a:spcAft>
              <a:buClr>
                <a:srgbClr val="C00000"/>
              </a:buClr>
              <a:buSzPct val="80000"/>
              <a:buFont typeface="Wingdings" panose="05000000000000000000" pitchFamily="2" charset="2"/>
              <a:buChar char="§"/>
              <a:defRPr/>
            </a:pPr>
            <a:r>
              <a:rPr lang="pt-PT" sz="2400" dirty="0"/>
              <a:t>A </a:t>
            </a:r>
            <a:r>
              <a:rPr lang="pt-PT" sz="2400" dirty="0" smtClean="0">
                <a:solidFill>
                  <a:srgbClr val="BC0E34"/>
                </a:solidFill>
              </a:rPr>
              <a:t>Rede de Bibliotecas de Cantanhede</a:t>
            </a:r>
            <a:r>
              <a:rPr lang="pt-PT" sz="2400" dirty="0" smtClean="0"/>
              <a:t> (</a:t>
            </a:r>
            <a:r>
              <a:rPr lang="pt-PT" sz="2400" b="1" dirty="0" smtClean="0">
                <a:solidFill>
                  <a:srgbClr val="BC0E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RBC</a:t>
            </a:r>
            <a:r>
              <a:rPr lang="pt-PT" sz="2400" dirty="0" smtClean="0"/>
              <a:t>) disponibiliza </a:t>
            </a:r>
            <a:r>
              <a:rPr lang="pt-PT" sz="2400" i="1" dirty="0" smtClean="0"/>
              <a:t>online</a:t>
            </a:r>
            <a:r>
              <a:rPr lang="pt-PT" sz="2400" dirty="0" smtClean="0"/>
              <a:t> o catálogo coletivo das várias bibliotecas do concelho</a:t>
            </a:r>
            <a:endParaRPr lang="pt-PT" sz="2400" dirty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7010" y="3358210"/>
            <a:ext cx="4752975" cy="139065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4" name="Retângulo 3"/>
          <p:cNvSpPr/>
          <p:nvPr/>
        </p:nvSpPr>
        <p:spPr>
          <a:xfrm>
            <a:off x="569160" y="5301494"/>
            <a:ext cx="778627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PT" sz="2400" dirty="0"/>
              <a:t>http://www.cm-cantanhede.pt/rbc</a:t>
            </a:r>
            <a:r>
              <a:rPr lang="pt-PT" sz="2400" dirty="0" smtClean="0"/>
              <a:t>/</a:t>
            </a:r>
            <a:endParaRPr lang="pt-PT" sz="2400" dirty="0"/>
          </a:p>
        </p:txBody>
      </p:sp>
    </p:spTree>
    <p:extLst>
      <p:ext uri="{BB962C8B-B14F-4D97-AF65-F5344CB8AC3E}">
        <p14:creationId xmlns:p14="http://schemas.microsoft.com/office/powerpoint/2010/main" val="520860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322" y="-3346"/>
            <a:ext cx="8992379" cy="6864691"/>
          </a:xfrm>
          <a:prstGeom prst="rect">
            <a:avLst/>
          </a:prstGeom>
        </p:spPr>
      </p:pic>
      <p:sp>
        <p:nvSpPr>
          <p:cNvPr id="10" name="Retângulo 9"/>
          <p:cNvSpPr/>
          <p:nvPr/>
        </p:nvSpPr>
        <p:spPr>
          <a:xfrm>
            <a:off x="442913" y="18093"/>
            <a:ext cx="803876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pt-PT" sz="2800" b="1" dirty="0" smtClean="0"/>
              <a:t>Encontrar na biblioteca: </a:t>
            </a:r>
            <a:r>
              <a:rPr lang="pt-PT" altLang="pt-PT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catálogo</a:t>
            </a:r>
            <a:endParaRPr lang="pt-PT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3"/>
          <a:srcRect l="58755" t="12681" r="9541"/>
          <a:stretch/>
        </p:blipFill>
        <p:spPr>
          <a:xfrm>
            <a:off x="1688061" y="2224444"/>
            <a:ext cx="5229574" cy="4048922"/>
          </a:xfrm>
          <a:prstGeom prst="rect">
            <a:avLst/>
          </a:prstGeom>
        </p:spPr>
      </p:pic>
      <p:sp>
        <p:nvSpPr>
          <p:cNvPr id="12" name="Marcador de Posição de Conteúdo 2"/>
          <p:cNvSpPr>
            <a:spLocks noGrp="1"/>
          </p:cNvSpPr>
          <p:nvPr>
            <p:ph idx="1"/>
          </p:nvPr>
        </p:nvSpPr>
        <p:spPr>
          <a:xfrm>
            <a:off x="442913" y="1006620"/>
            <a:ext cx="7886700" cy="1098554"/>
          </a:xfrm>
        </p:spPr>
        <p:txBody>
          <a:bodyPr rtlCol="0">
            <a:noAutofit/>
          </a:bodyPr>
          <a:lstStyle/>
          <a:p>
            <a:pPr marL="355600" indent="-177800" algn="just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SzPct val="80000"/>
              <a:buFont typeface="Wingdings" panose="05000000000000000000" pitchFamily="2" charset="2"/>
              <a:buChar char="§"/>
              <a:defRPr/>
            </a:pPr>
            <a:r>
              <a:rPr lang="pt-PT" altLang="pt-PT" sz="2400" dirty="0" smtClean="0"/>
              <a:t>Página inicial da RBC</a:t>
            </a:r>
          </a:p>
          <a:p>
            <a:pPr marL="450850" indent="0" algn="just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SzPct val="80000"/>
              <a:buNone/>
              <a:defRPr/>
            </a:pPr>
            <a:r>
              <a:rPr lang="pt-PT" sz="2000" dirty="0" smtClean="0"/>
              <a:t>http</a:t>
            </a:r>
            <a:r>
              <a:rPr lang="pt-PT" sz="2000" dirty="0"/>
              <a:t>://www.cm-cantanhede.pt/rbc/Home</a:t>
            </a:r>
            <a:r>
              <a:rPr lang="pt-PT" sz="2000" dirty="0" smtClean="0"/>
              <a:t>/</a:t>
            </a:r>
            <a:endParaRPr lang="pt-PT" altLang="pt-PT" sz="2000" b="1" dirty="0" smtClean="0">
              <a:solidFill>
                <a:srgbClr val="BC0E3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55600" indent="-177800" algn="just">
              <a:lnSpc>
                <a:spcPct val="110000"/>
              </a:lnSpc>
              <a:spcBef>
                <a:spcPts val="1800"/>
              </a:spcBef>
              <a:spcAft>
                <a:spcPts val="1800"/>
              </a:spcAft>
              <a:buClr>
                <a:srgbClr val="C00000"/>
              </a:buClr>
              <a:buSzPct val="80000"/>
              <a:buFont typeface="Wingdings" panose="05000000000000000000" pitchFamily="2" charset="2"/>
              <a:buChar char="§"/>
              <a:defRPr/>
            </a:pPr>
            <a:endParaRPr lang="pt-PT" sz="2400" b="1" dirty="0">
              <a:solidFill>
                <a:srgbClr val="BC0E3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82051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621" y="-6691"/>
            <a:ext cx="8992379" cy="6864691"/>
          </a:xfrm>
          <a:prstGeom prst="rect">
            <a:avLst/>
          </a:prstGeom>
        </p:spPr>
      </p:pic>
      <p:sp>
        <p:nvSpPr>
          <p:cNvPr id="10" name="Retângulo 9"/>
          <p:cNvSpPr/>
          <p:nvPr/>
        </p:nvSpPr>
        <p:spPr>
          <a:xfrm>
            <a:off x="442913" y="18093"/>
            <a:ext cx="803876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pt-PT" sz="2800" b="1" dirty="0" smtClean="0"/>
              <a:t>Encontrar na biblioteca: </a:t>
            </a:r>
            <a:r>
              <a:rPr lang="pt-PT" altLang="pt-PT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catálogo</a:t>
            </a:r>
            <a:endParaRPr lang="pt-PT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3"/>
          <a:srcRect l="58755" t="12681" r="9541"/>
          <a:stretch/>
        </p:blipFill>
        <p:spPr>
          <a:xfrm>
            <a:off x="4462297" y="2651426"/>
            <a:ext cx="3382436" cy="2618802"/>
          </a:xfrm>
          <a:prstGeom prst="rect">
            <a:avLst/>
          </a:prstGeom>
        </p:spPr>
      </p:pic>
      <p:sp>
        <p:nvSpPr>
          <p:cNvPr id="13" name="Marcador de Posição de Conteúdo 2"/>
          <p:cNvSpPr txBox="1">
            <a:spLocks/>
          </p:cNvSpPr>
          <p:nvPr/>
        </p:nvSpPr>
        <p:spPr>
          <a:xfrm>
            <a:off x="310815" y="848282"/>
            <a:ext cx="8018798" cy="109855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55600" indent="-177800" algn="just">
              <a:lnSpc>
                <a:spcPct val="110000"/>
              </a:lnSpc>
              <a:spcBef>
                <a:spcPts val="600"/>
              </a:spcBef>
              <a:buClr>
                <a:srgbClr val="C00000"/>
              </a:buClr>
              <a:buSzPct val="80000"/>
              <a:buFont typeface="Wingdings" panose="05000000000000000000" pitchFamily="2" charset="2"/>
              <a:buChar char="§"/>
              <a:defRPr/>
            </a:pPr>
            <a:r>
              <a:rPr lang="pt-PT" altLang="pt-PT" sz="2400" dirty="0" smtClean="0"/>
              <a:t>Acesso ao catálogo</a:t>
            </a:r>
          </a:p>
          <a:p>
            <a:pPr marL="357188" indent="0" algn="just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SzPct val="80000"/>
              <a:buNone/>
              <a:defRPr/>
            </a:pPr>
            <a:r>
              <a:rPr lang="pt-PT" altLang="pt-PT" sz="2000" dirty="0"/>
              <a:t>http://www.cm-cantanhede.pt/rbc/Conteudos/?ID=125&amp;Tipo=5</a:t>
            </a:r>
            <a:endParaRPr lang="pt-PT" altLang="pt-PT" sz="2000" dirty="0" smtClean="0"/>
          </a:p>
        </p:txBody>
      </p:sp>
      <p:pic>
        <p:nvPicPr>
          <p:cNvPr id="16" name="Imagem 15"/>
          <p:cNvPicPr>
            <a:picLocks noChangeAspect="1"/>
          </p:cNvPicPr>
          <p:nvPr/>
        </p:nvPicPr>
        <p:blipFill rotWithShape="1">
          <a:blip r:embed="rId3"/>
          <a:srcRect l="59063" t="15692" r="33791" b="27175"/>
          <a:stretch/>
        </p:blipFill>
        <p:spPr>
          <a:xfrm>
            <a:off x="2608117" y="1946836"/>
            <a:ext cx="1922555" cy="4320928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2727387" y="4164677"/>
            <a:ext cx="1301274" cy="314558"/>
          </a:xfrm>
          <a:prstGeom prst="ellipse">
            <a:avLst/>
          </a:prstGeom>
          <a:noFill/>
          <a:ln w="28575">
            <a:solidFill>
              <a:srgbClr val="BC0E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cxnSp>
        <p:nvCxnSpPr>
          <p:cNvPr id="11" name="Conexão reta 10"/>
          <p:cNvCxnSpPr/>
          <p:nvPr/>
        </p:nvCxnSpPr>
        <p:spPr>
          <a:xfrm flipV="1">
            <a:off x="4028661" y="3677900"/>
            <a:ext cx="502011" cy="429400"/>
          </a:xfrm>
          <a:prstGeom prst="line">
            <a:avLst/>
          </a:prstGeom>
          <a:ln w="28575">
            <a:solidFill>
              <a:srgbClr val="BC0E3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33079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322" y="-3346"/>
            <a:ext cx="8992379" cy="6864691"/>
          </a:xfrm>
          <a:prstGeom prst="rect">
            <a:avLst/>
          </a:prstGeom>
        </p:spPr>
      </p:pic>
      <p:sp>
        <p:nvSpPr>
          <p:cNvPr id="10" name="Retângulo 9"/>
          <p:cNvSpPr/>
          <p:nvPr/>
        </p:nvSpPr>
        <p:spPr>
          <a:xfrm>
            <a:off x="442913" y="18093"/>
            <a:ext cx="803876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pt-PT" sz="2800" b="1" dirty="0" smtClean="0"/>
              <a:t>Encontrar na biblioteca: </a:t>
            </a:r>
            <a:r>
              <a:rPr lang="pt-PT" altLang="pt-PT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catálogo</a:t>
            </a:r>
            <a:endParaRPr lang="pt-PT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Marcador de Posição de Conteúdo 2"/>
          <p:cNvSpPr txBox="1">
            <a:spLocks/>
          </p:cNvSpPr>
          <p:nvPr/>
        </p:nvSpPr>
        <p:spPr>
          <a:xfrm>
            <a:off x="310815" y="848282"/>
            <a:ext cx="8018798" cy="60945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55600" indent="-177800" algn="just">
              <a:lnSpc>
                <a:spcPct val="110000"/>
              </a:lnSpc>
              <a:spcBef>
                <a:spcPts val="600"/>
              </a:spcBef>
              <a:buClr>
                <a:srgbClr val="C00000"/>
              </a:buClr>
              <a:buSzPct val="80000"/>
              <a:buFont typeface="Wingdings" panose="05000000000000000000" pitchFamily="2" charset="2"/>
              <a:buChar char="§"/>
              <a:defRPr/>
            </a:pPr>
            <a:r>
              <a:rPr lang="pt-PT" altLang="pt-PT" sz="2400" dirty="0" smtClean="0"/>
              <a:t>Página principal do catálogo</a:t>
            </a: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3"/>
          <a:srcRect l="21314" t="22587" b="31390"/>
          <a:stretch/>
        </p:blipFill>
        <p:spPr>
          <a:xfrm>
            <a:off x="1168043" y="2569346"/>
            <a:ext cx="7161570" cy="2837541"/>
          </a:xfrm>
          <a:prstGeom prst="rect">
            <a:avLst/>
          </a:prstGeom>
          <a:ln>
            <a:solidFill>
              <a:srgbClr val="BC0E34"/>
            </a:solidFill>
          </a:ln>
        </p:spPr>
      </p:pic>
      <p:sp>
        <p:nvSpPr>
          <p:cNvPr id="6" name="Nota de aviso com Linha 1 5"/>
          <p:cNvSpPr/>
          <p:nvPr/>
        </p:nvSpPr>
        <p:spPr>
          <a:xfrm>
            <a:off x="3661679" y="1649797"/>
            <a:ext cx="2174298" cy="755374"/>
          </a:xfrm>
          <a:prstGeom prst="borderCallout1">
            <a:avLst>
              <a:gd name="adj1" fmla="val 108224"/>
              <a:gd name="adj2" fmla="val 29455"/>
              <a:gd name="adj3" fmla="val 328290"/>
              <a:gd name="adj4" fmla="val -29191"/>
            </a:avLst>
          </a:prstGeom>
          <a:noFill/>
          <a:ln>
            <a:solidFill>
              <a:srgbClr val="BC0E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dirty="0" smtClean="0">
                <a:solidFill>
                  <a:schemeClr val="tx1"/>
                </a:solidFill>
              </a:rPr>
              <a:t>Tipo de pesquisa</a:t>
            </a:r>
            <a:endParaRPr lang="pt-PT" dirty="0">
              <a:solidFill>
                <a:schemeClr val="tx1"/>
              </a:solidFill>
            </a:endParaRPr>
          </a:p>
        </p:txBody>
      </p:sp>
      <p:sp>
        <p:nvSpPr>
          <p:cNvPr id="16" name="Nota de aviso com Linha 1 15"/>
          <p:cNvSpPr/>
          <p:nvPr/>
        </p:nvSpPr>
        <p:spPr>
          <a:xfrm>
            <a:off x="442913" y="1656980"/>
            <a:ext cx="2764113" cy="755374"/>
          </a:xfrm>
          <a:prstGeom prst="borderCallout1">
            <a:avLst>
              <a:gd name="adj1" fmla="val 109978"/>
              <a:gd name="adj2" fmla="val 13463"/>
              <a:gd name="adj3" fmla="val 391448"/>
              <a:gd name="adj4" fmla="val 56692"/>
            </a:avLst>
          </a:prstGeom>
          <a:noFill/>
          <a:ln>
            <a:solidFill>
              <a:srgbClr val="BC0E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dirty="0" smtClean="0">
                <a:solidFill>
                  <a:schemeClr val="tx1"/>
                </a:solidFill>
              </a:rPr>
              <a:t>Orientações para pesquisar</a:t>
            </a:r>
            <a:endParaRPr lang="pt-PT" dirty="0">
              <a:solidFill>
                <a:schemeClr val="tx1"/>
              </a:solidFill>
            </a:endParaRPr>
          </a:p>
        </p:txBody>
      </p:sp>
      <p:sp>
        <p:nvSpPr>
          <p:cNvPr id="17" name="Nota de aviso com Linha 1 16"/>
          <p:cNvSpPr/>
          <p:nvPr/>
        </p:nvSpPr>
        <p:spPr>
          <a:xfrm>
            <a:off x="6113581" y="1629273"/>
            <a:ext cx="2174298" cy="755374"/>
          </a:xfrm>
          <a:prstGeom prst="borderCallout1">
            <a:avLst>
              <a:gd name="adj1" fmla="val 108224"/>
              <a:gd name="adj2" fmla="val 29455"/>
              <a:gd name="adj3" fmla="val 261623"/>
              <a:gd name="adj4" fmla="val -53571"/>
            </a:avLst>
          </a:prstGeom>
          <a:noFill/>
          <a:ln>
            <a:solidFill>
              <a:srgbClr val="BC0E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dirty="0" smtClean="0">
                <a:solidFill>
                  <a:schemeClr val="tx1"/>
                </a:solidFill>
              </a:rPr>
              <a:t>Os documentos mais requisitados</a:t>
            </a:r>
            <a:endParaRPr lang="pt-PT" dirty="0">
              <a:solidFill>
                <a:schemeClr val="tx1"/>
              </a:solidFill>
            </a:endParaRPr>
          </a:p>
        </p:txBody>
      </p:sp>
      <p:sp>
        <p:nvSpPr>
          <p:cNvPr id="9" name="Nota de aviso com Linha 1 8"/>
          <p:cNvSpPr/>
          <p:nvPr/>
        </p:nvSpPr>
        <p:spPr>
          <a:xfrm>
            <a:off x="1032728" y="5563879"/>
            <a:ext cx="2174298" cy="755374"/>
          </a:xfrm>
          <a:prstGeom prst="borderCallout1">
            <a:avLst>
              <a:gd name="adj1" fmla="val -9319"/>
              <a:gd name="adj2" fmla="val 73338"/>
              <a:gd name="adj3" fmla="val -71710"/>
              <a:gd name="adj4" fmla="val 70157"/>
            </a:avLst>
          </a:prstGeom>
          <a:noFill/>
          <a:ln>
            <a:solidFill>
              <a:srgbClr val="BC0E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dirty="0" smtClean="0">
                <a:solidFill>
                  <a:schemeClr val="tx1"/>
                </a:solidFill>
              </a:rPr>
              <a:t>Informações relativas às bibliotecas</a:t>
            </a:r>
            <a:endParaRPr lang="pt-PT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0037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322" y="-3346"/>
            <a:ext cx="8992379" cy="6864691"/>
          </a:xfrm>
          <a:prstGeom prst="rect">
            <a:avLst/>
          </a:prstGeom>
        </p:spPr>
      </p:pic>
      <p:sp>
        <p:nvSpPr>
          <p:cNvPr id="10" name="Retângulo 9"/>
          <p:cNvSpPr/>
          <p:nvPr/>
        </p:nvSpPr>
        <p:spPr>
          <a:xfrm>
            <a:off x="442913" y="18093"/>
            <a:ext cx="803876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pt-PT" sz="2800" b="1" dirty="0" smtClean="0"/>
              <a:t>Encontrar na biblioteca: </a:t>
            </a:r>
            <a:r>
              <a:rPr lang="pt-PT" altLang="pt-PT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catálogo</a:t>
            </a:r>
            <a:endParaRPr lang="pt-PT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Marcador de Posição de Conteúdo 2"/>
          <p:cNvSpPr txBox="1">
            <a:spLocks/>
          </p:cNvSpPr>
          <p:nvPr/>
        </p:nvSpPr>
        <p:spPr>
          <a:xfrm>
            <a:off x="310815" y="848282"/>
            <a:ext cx="8018798" cy="60945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55600" indent="-177800" algn="just">
              <a:lnSpc>
                <a:spcPct val="110000"/>
              </a:lnSpc>
              <a:spcBef>
                <a:spcPts val="600"/>
              </a:spcBef>
              <a:buClr>
                <a:srgbClr val="C00000"/>
              </a:buClr>
              <a:buSzPct val="80000"/>
              <a:buFont typeface="Wingdings" panose="05000000000000000000" pitchFamily="2" charset="2"/>
              <a:buChar char="§"/>
              <a:defRPr/>
            </a:pPr>
            <a:r>
              <a:rPr lang="pt-PT" altLang="pt-PT" sz="2400" dirty="0" smtClean="0"/>
              <a:t>Pesquisa simplificada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3"/>
          <a:srcRect l="64990" t="26328" r="10826" b="26341"/>
          <a:stretch/>
        </p:blipFill>
        <p:spPr>
          <a:xfrm>
            <a:off x="1432681" y="1987826"/>
            <a:ext cx="6540183" cy="3598190"/>
          </a:xfrm>
          <a:prstGeom prst="rect">
            <a:avLst/>
          </a:prstGeom>
          <a:ln>
            <a:solidFill>
              <a:srgbClr val="BC0E34"/>
            </a:solidFill>
          </a:ln>
        </p:spPr>
      </p:pic>
      <p:sp>
        <p:nvSpPr>
          <p:cNvPr id="9" name="Nota de aviso com Linha 1 8"/>
          <p:cNvSpPr/>
          <p:nvPr/>
        </p:nvSpPr>
        <p:spPr>
          <a:xfrm>
            <a:off x="5109944" y="848282"/>
            <a:ext cx="2419142" cy="755374"/>
          </a:xfrm>
          <a:prstGeom prst="borderCallout1">
            <a:avLst>
              <a:gd name="adj1" fmla="val 108224"/>
              <a:gd name="adj2" fmla="val 29455"/>
              <a:gd name="adj3" fmla="val 410747"/>
              <a:gd name="adj4" fmla="val 4773"/>
            </a:avLst>
          </a:prstGeom>
          <a:noFill/>
          <a:ln>
            <a:solidFill>
              <a:srgbClr val="BC0E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dirty="0" smtClean="0">
                <a:solidFill>
                  <a:schemeClr val="tx1"/>
                </a:solidFill>
              </a:rPr>
              <a:t>Selecionar o tipo de documento a pesquisar</a:t>
            </a:r>
            <a:endParaRPr lang="pt-PT" dirty="0">
              <a:solidFill>
                <a:schemeClr val="tx1"/>
              </a:solidFill>
            </a:endParaRPr>
          </a:p>
        </p:txBody>
      </p:sp>
      <p:sp>
        <p:nvSpPr>
          <p:cNvPr id="11" name="Nota de aviso com Linha 1 10"/>
          <p:cNvSpPr/>
          <p:nvPr/>
        </p:nvSpPr>
        <p:spPr>
          <a:xfrm>
            <a:off x="442913" y="5711686"/>
            <a:ext cx="4292259" cy="511993"/>
          </a:xfrm>
          <a:prstGeom prst="borderCallout1">
            <a:avLst>
              <a:gd name="adj1" fmla="val -18091"/>
              <a:gd name="adj2" fmla="val 29168"/>
              <a:gd name="adj3" fmla="val -115366"/>
              <a:gd name="adj4" fmla="val 45424"/>
            </a:avLst>
          </a:prstGeom>
          <a:noFill/>
          <a:ln>
            <a:solidFill>
              <a:srgbClr val="BC0E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dirty="0" smtClean="0">
                <a:solidFill>
                  <a:schemeClr val="tx1"/>
                </a:solidFill>
              </a:rPr>
              <a:t>Digitar a palavra ou expressão a pesquisar</a:t>
            </a:r>
            <a:endParaRPr lang="pt-PT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0180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322" y="-3346"/>
            <a:ext cx="8992379" cy="6864691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3"/>
          <a:srcRect l="14790" t="32367" r="61514" b="22337"/>
          <a:stretch/>
        </p:blipFill>
        <p:spPr>
          <a:xfrm>
            <a:off x="967219" y="2693662"/>
            <a:ext cx="6759986" cy="3632567"/>
          </a:xfrm>
          <a:prstGeom prst="rect">
            <a:avLst/>
          </a:prstGeom>
          <a:ln>
            <a:solidFill>
              <a:srgbClr val="BC0E34"/>
            </a:solidFill>
          </a:ln>
        </p:spPr>
      </p:pic>
      <p:sp>
        <p:nvSpPr>
          <p:cNvPr id="13" name="Retângulo 12"/>
          <p:cNvSpPr/>
          <p:nvPr/>
        </p:nvSpPr>
        <p:spPr>
          <a:xfrm>
            <a:off x="442913" y="18093"/>
            <a:ext cx="803876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pt-PT" sz="2800" b="1" dirty="0" smtClean="0"/>
              <a:t>Encontrar na biblioteca: </a:t>
            </a:r>
            <a:r>
              <a:rPr lang="pt-PT" altLang="pt-PT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catálogo</a:t>
            </a:r>
            <a:endParaRPr lang="pt-PT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Nota de aviso com Linha 1 13"/>
          <p:cNvSpPr/>
          <p:nvPr/>
        </p:nvSpPr>
        <p:spPr>
          <a:xfrm>
            <a:off x="442914" y="1536705"/>
            <a:ext cx="3320704" cy="755374"/>
          </a:xfrm>
          <a:prstGeom prst="borderCallout1">
            <a:avLst>
              <a:gd name="adj1" fmla="val 108224"/>
              <a:gd name="adj2" fmla="val 29455"/>
              <a:gd name="adj3" fmla="val 361624"/>
              <a:gd name="adj4" fmla="val 65850"/>
            </a:avLst>
          </a:prstGeom>
          <a:noFill/>
          <a:ln>
            <a:solidFill>
              <a:srgbClr val="BC0E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dirty="0" smtClean="0">
                <a:solidFill>
                  <a:schemeClr val="tx1"/>
                </a:solidFill>
              </a:rPr>
              <a:t>Opções de pesquisa.</a:t>
            </a:r>
          </a:p>
          <a:p>
            <a:pPr algn="ctr"/>
            <a:r>
              <a:rPr lang="pt-PT" dirty="0" smtClean="0">
                <a:solidFill>
                  <a:schemeClr val="tx1"/>
                </a:solidFill>
              </a:rPr>
              <a:t>(podemos preencher 1 ou vários)</a:t>
            </a:r>
            <a:endParaRPr lang="pt-PT" dirty="0">
              <a:solidFill>
                <a:schemeClr val="tx1"/>
              </a:solidFill>
            </a:endParaRPr>
          </a:p>
        </p:txBody>
      </p:sp>
      <p:sp>
        <p:nvSpPr>
          <p:cNvPr id="17" name="Nota de aviso com Linha 1 16"/>
          <p:cNvSpPr/>
          <p:nvPr/>
        </p:nvSpPr>
        <p:spPr>
          <a:xfrm>
            <a:off x="4222063" y="1046817"/>
            <a:ext cx="3556455" cy="755374"/>
          </a:xfrm>
          <a:prstGeom prst="borderCallout1">
            <a:avLst>
              <a:gd name="adj1" fmla="val 108224"/>
              <a:gd name="adj2" fmla="val 29455"/>
              <a:gd name="adj3" fmla="val 461625"/>
              <a:gd name="adj4" fmla="val -462"/>
            </a:avLst>
          </a:prstGeom>
          <a:noFill/>
          <a:ln>
            <a:solidFill>
              <a:srgbClr val="BC0E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PT" dirty="0">
                <a:solidFill>
                  <a:schemeClr val="tx1"/>
                </a:solidFill>
              </a:rPr>
              <a:t>Por </a:t>
            </a:r>
            <a:r>
              <a:rPr lang="pt-PT" dirty="0" smtClean="0">
                <a:solidFill>
                  <a:schemeClr val="tx1"/>
                </a:solidFill>
              </a:rPr>
              <a:t>vezes, no autor, </a:t>
            </a:r>
            <a:r>
              <a:rPr lang="pt-PT" dirty="0">
                <a:solidFill>
                  <a:schemeClr val="tx1"/>
                </a:solidFill>
              </a:rPr>
              <a:t>basta </a:t>
            </a:r>
            <a:r>
              <a:rPr lang="pt-PT" dirty="0" smtClean="0">
                <a:solidFill>
                  <a:schemeClr val="tx1"/>
                </a:solidFill>
              </a:rPr>
              <a:t>digitar </a:t>
            </a:r>
            <a:r>
              <a:rPr lang="pt-PT" dirty="0">
                <a:solidFill>
                  <a:schemeClr val="tx1"/>
                </a:solidFill>
              </a:rPr>
              <a:t>o apelido (se não for muito vulgar)</a:t>
            </a:r>
          </a:p>
        </p:txBody>
      </p:sp>
      <p:sp>
        <p:nvSpPr>
          <p:cNvPr id="18" name="Nota de aviso com Linha 1 17"/>
          <p:cNvSpPr/>
          <p:nvPr/>
        </p:nvSpPr>
        <p:spPr>
          <a:xfrm>
            <a:off x="5272543" y="2158546"/>
            <a:ext cx="3057070" cy="353791"/>
          </a:xfrm>
          <a:prstGeom prst="borderCallout1">
            <a:avLst>
              <a:gd name="adj1" fmla="val 108224"/>
              <a:gd name="adj2" fmla="val 29455"/>
              <a:gd name="adj3" fmla="val 589501"/>
              <a:gd name="adj4" fmla="val 21079"/>
            </a:avLst>
          </a:prstGeom>
          <a:noFill/>
          <a:ln>
            <a:solidFill>
              <a:srgbClr val="BC0E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PT" dirty="0" smtClean="0">
                <a:solidFill>
                  <a:schemeClr val="tx1"/>
                </a:solidFill>
              </a:rPr>
              <a:t>Para pesquisar </a:t>
            </a:r>
            <a:r>
              <a:rPr lang="pt-PT" dirty="0">
                <a:solidFill>
                  <a:schemeClr val="tx1"/>
                </a:solidFill>
              </a:rPr>
              <a:t>a </a:t>
            </a:r>
            <a:r>
              <a:rPr lang="pt-PT" dirty="0" smtClean="0">
                <a:solidFill>
                  <a:schemeClr val="tx1"/>
                </a:solidFill>
              </a:rPr>
              <a:t>palavra </a:t>
            </a:r>
            <a:r>
              <a:rPr lang="pt-PT" dirty="0">
                <a:solidFill>
                  <a:schemeClr val="tx1"/>
                </a:solidFill>
              </a:rPr>
              <a:t>exata</a:t>
            </a:r>
          </a:p>
        </p:txBody>
      </p:sp>
      <p:sp>
        <p:nvSpPr>
          <p:cNvPr id="19" name="Marcador de Posição de Conteúdo 2"/>
          <p:cNvSpPr txBox="1">
            <a:spLocks/>
          </p:cNvSpPr>
          <p:nvPr/>
        </p:nvSpPr>
        <p:spPr>
          <a:xfrm>
            <a:off x="310815" y="742266"/>
            <a:ext cx="8018798" cy="60945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55600" indent="-177800" algn="just">
              <a:lnSpc>
                <a:spcPct val="110000"/>
              </a:lnSpc>
              <a:spcBef>
                <a:spcPts val="600"/>
              </a:spcBef>
              <a:buClr>
                <a:srgbClr val="C00000"/>
              </a:buClr>
              <a:buSzPct val="80000"/>
              <a:buFont typeface="Wingdings" panose="05000000000000000000" pitchFamily="2" charset="2"/>
              <a:buChar char="§"/>
              <a:defRPr/>
            </a:pPr>
            <a:r>
              <a:rPr lang="pt-PT" altLang="pt-PT" sz="2400" dirty="0" smtClean="0"/>
              <a:t>Pesquisa orientada</a:t>
            </a:r>
          </a:p>
        </p:txBody>
      </p:sp>
    </p:spTree>
    <p:extLst>
      <p:ext uri="{BB962C8B-B14F-4D97-AF65-F5344CB8AC3E}">
        <p14:creationId xmlns:p14="http://schemas.microsoft.com/office/powerpoint/2010/main" val="1088336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1214651" y="1034371"/>
            <a:ext cx="7083188" cy="5209266"/>
          </a:xfrm>
          <a:noFill/>
        </p:spPr>
        <p:txBody>
          <a:bodyPr rtlCol="0">
            <a:normAutofit fontScale="92500" lnSpcReduction="20000"/>
          </a:bodyPr>
          <a:lstStyle/>
          <a:p>
            <a:pPr marL="0" indent="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None/>
              <a:defRPr/>
            </a:pPr>
            <a:r>
              <a:rPr lang="pt-PT" sz="2400" dirty="0">
                <a:hlinkClick r:id="rId2" action="ppaction://hlinksldjump"/>
              </a:rPr>
              <a:t>A biblioteca escolar: o que é?</a:t>
            </a:r>
            <a:endParaRPr lang="pt-PT" sz="2400" dirty="0"/>
          </a:p>
          <a:p>
            <a:pPr marL="0" indent="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None/>
              <a:defRPr/>
            </a:pPr>
            <a:r>
              <a:rPr lang="pt-PT" sz="2400" dirty="0">
                <a:hlinkClick r:id="rId3" action="ppaction://hlinksldjump"/>
              </a:rPr>
              <a:t>O que posso fazer na biblioteca?</a:t>
            </a:r>
            <a:endParaRPr lang="pt-PT" sz="2400" dirty="0"/>
          </a:p>
          <a:p>
            <a:pPr marL="0" indent="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None/>
              <a:defRPr/>
            </a:pPr>
            <a:r>
              <a:rPr lang="pt-PT" sz="2400" dirty="0">
                <a:hlinkClick r:id="rId4" action="ppaction://hlinksldjump"/>
              </a:rPr>
              <a:t>Como encontrar um documento na biblioteca?</a:t>
            </a:r>
            <a:endParaRPr lang="pt-PT" sz="2400" dirty="0"/>
          </a:p>
          <a:p>
            <a:pPr marL="0" indent="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None/>
              <a:defRPr/>
            </a:pPr>
            <a:r>
              <a:rPr lang="pt-PT" sz="2400" dirty="0">
                <a:hlinkClick r:id="rId5" action="ppaction://hlinksldjump"/>
              </a:rPr>
              <a:t>A organização dos documentos</a:t>
            </a:r>
            <a:endParaRPr lang="pt-PT" sz="2400" dirty="0"/>
          </a:p>
          <a:p>
            <a:pPr marL="0" indent="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None/>
              <a:defRPr/>
            </a:pPr>
            <a:r>
              <a:rPr lang="pt-PT" sz="2400" dirty="0">
                <a:hlinkClick r:id="rId6" action="ppaction://hlinksldjump"/>
              </a:rPr>
              <a:t>Organização: tipo de documento</a:t>
            </a:r>
            <a:endParaRPr lang="pt-PT" sz="2400" dirty="0"/>
          </a:p>
          <a:p>
            <a:pPr marL="0" indent="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None/>
              <a:defRPr/>
            </a:pPr>
            <a:r>
              <a:rPr lang="pt-PT" sz="2400" dirty="0">
                <a:hlinkClick r:id="rId7" action="ppaction://hlinksldjump"/>
              </a:rPr>
              <a:t>Organização: </a:t>
            </a:r>
            <a:r>
              <a:rPr lang="pt-PT" sz="2400" dirty="0" smtClean="0">
                <a:hlinkClick r:id="rId7" action="ppaction://hlinksldjump"/>
              </a:rPr>
              <a:t>assunto</a:t>
            </a:r>
            <a:endParaRPr lang="pt-PT" sz="2400" dirty="0"/>
          </a:p>
          <a:p>
            <a:pPr marL="0" indent="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None/>
              <a:defRPr/>
            </a:pPr>
            <a:r>
              <a:rPr lang="pt-PT" sz="2400" dirty="0">
                <a:hlinkClick r:id="rId8" action="ppaction://hlinksldjump"/>
              </a:rPr>
              <a:t>Como encontrar um documento na biblioteca</a:t>
            </a:r>
            <a:endParaRPr lang="pt-PT" sz="2400" dirty="0"/>
          </a:p>
          <a:p>
            <a:pPr marL="0" indent="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None/>
              <a:defRPr/>
            </a:pPr>
            <a:r>
              <a:rPr lang="pt-PT" sz="2400" dirty="0">
                <a:hlinkClick r:id="rId8" action="ppaction://hlinksldjump"/>
              </a:rPr>
              <a:t>Encontrar na biblioteca: </a:t>
            </a:r>
            <a:r>
              <a:rPr lang="pt-PT" altLang="pt-PT" sz="2400" dirty="0">
                <a:hlinkClick r:id="rId8" action="ppaction://hlinksldjump"/>
              </a:rPr>
              <a:t>Estantes</a:t>
            </a:r>
            <a:endParaRPr lang="pt-PT" sz="2400" dirty="0"/>
          </a:p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BC0E34"/>
              </a:buClr>
              <a:buSzPct val="80000"/>
              <a:buNone/>
              <a:defRPr/>
            </a:pPr>
            <a:r>
              <a:rPr lang="pt-PT" sz="2400" dirty="0">
                <a:hlinkClick r:id="rId9" action="ppaction://hlinksldjump"/>
              </a:rPr>
              <a:t>Encontrar na biblioteca: </a:t>
            </a:r>
            <a:r>
              <a:rPr lang="pt-PT" altLang="pt-PT" sz="2400" dirty="0" smtClean="0">
                <a:hlinkClick r:id="rId9" action="ppaction://hlinksldjump"/>
              </a:rPr>
              <a:t>Catálogo</a:t>
            </a:r>
            <a:endParaRPr lang="pt-PT" sz="2400" dirty="0"/>
          </a:p>
          <a:p>
            <a:pPr marL="185738" indent="-185738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BC0E34"/>
              </a:buClr>
              <a:buSzPct val="80000"/>
              <a:buFont typeface="Wingdings" panose="05000000000000000000" pitchFamily="2" charset="2"/>
              <a:buChar char="§"/>
              <a:defRPr/>
            </a:pPr>
            <a:endParaRPr lang="pt-PT" sz="2400" dirty="0"/>
          </a:p>
          <a:p>
            <a:pPr algn="ctr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defRPr/>
            </a:pPr>
            <a:endParaRPr lang="pt-PT" sz="2400" b="1" dirty="0"/>
          </a:p>
        </p:txBody>
      </p:sp>
      <p:sp>
        <p:nvSpPr>
          <p:cNvPr id="13" name="Retângulo 12"/>
          <p:cNvSpPr/>
          <p:nvPr/>
        </p:nvSpPr>
        <p:spPr>
          <a:xfrm>
            <a:off x="425569" y="191069"/>
            <a:ext cx="8038769" cy="6718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pt-PT" sz="2800" b="1" dirty="0" smtClean="0">
                <a:solidFill>
                  <a:srgbClr val="BC0E34"/>
                </a:solidFill>
              </a:rPr>
              <a:t>sumário</a:t>
            </a:r>
            <a:endParaRPr lang="pt-PT" sz="2800" b="1" dirty="0">
              <a:solidFill>
                <a:srgbClr val="BC0E34"/>
              </a:solidFill>
            </a:endParaRPr>
          </a:p>
        </p:txBody>
      </p:sp>
      <p:grpSp>
        <p:nvGrpSpPr>
          <p:cNvPr id="22" name="Grupo 21"/>
          <p:cNvGrpSpPr/>
          <p:nvPr/>
        </p:nvGrpSpPr>
        <p:grpSpPr>
          <a:xfrm>
            <a:off x="227517" y="-6351"/>
            <a:ext cx="8991128" cy="6864351"/>
            <a:chOff x="152872" y="-6351"/>
            <a:chExt cx="8991128" cy="6864351"/>
          </a:xfrm>
        </p:grpSpPr>
        <p:sp>
          <p:nvSpPr>
            <p:cNvPr id="23" name="Retângulo 22"/>
            <p:cNvSpPr/>
            <p:nvPr/>
          </p:nvSpPr>
          <p:spPr bwMode="auto">
            <a:xfrm>
              <a:off x="8539162" y="-6351"/>
              <a:ext cx="604838" cy="6249988"/>
            </a:xfrm>
            <a:prstGeom prst="rect">
              <a:avLst/>
            </a:prstGeom>
            <a:solidFill>
              <a:srgbClr val="BC0E3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PT"/>
            </a:p>
          </p:txBody>
        </p:sp>
        <p:sp>
          <p:nvSpPr>
            <p:cNvPr id="24" name="Retângulo 23"/>
            <p:cNvSpPr/>
            <p:nvPr/>
          </p:nvSpPr>
          <p:spPr bwMode="auto">
            <a:xfrm>
              <a:off x="182563" y="6415088"/>
              <a:ext cx="8407400" cy="276225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t-PT" sz="1200" kern="0" spc="650" dirty="0">
                  <a:latin typeface="+mn-lt"/>
                  <a:cs typeface="+mn-cs"/>
                </a:rPr>
                <a:t>Literacias na escola: formar os parceiros da biblioteca</a:t>
              </a:r>
            </a:p>
          </p:txBody>
        </p:sp>
        <p:pic>
          <p:nvPicPr>
            <p:cNvPr id="25" name="Imagem 24"/>
            <p:cNvPicPr>
              <a:picLocks noChangeAspect="1"/>
            </p:cNvPicPr>
            <p:nvPr/>
          </p:nvPicPr>
          <p:blipFill rotWithShape="1">
            <a:blip r:embed="rId10" cstate="print">
              <a:duotone>
                <a:prstClr val="black"/>
                <a:srgbClr val="BC0E34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colorTemperature colorTemp="3673"/>
                      </a14:imgEffect>
                      <a14:imgEffect>
                        <a14:saturation sat="13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476" t="18203" r="15590" b="2536"/>
            <a:stretch/>
          </p:blipFill>
          <p:spPr>
            <a:xfrm>
              <a:off x="8539162" y="6243637"/>
              <a:ext cx="604838" cy="614363"/>
            </a:xfrm>
            <a:prstGeom prst="rect">
              <a:avLst/>
            </a:prstGeom>
          </p:spPr>
        </p:pic>
        <p:grpSp>
          <p:nvGrpSpPr>
            <p:cNvPr id="26" name="Grupo 25"/>
            <p:cNvGrpSpPr/>
            <p:nvPr/>
          </p:nvGrpSpPr>
          <p:grpSpPr>
            <a:xfrm rot="5400000">
              <a:off x="-3042398" y="3195270"/>
              <a:ext cx="6449921" cy="59381"/>
              <a:chOff x="0" y="154657"/>
              <a:chExt cx="9143999" cy="65840"/>
            </a:xfrm>
          </p:grpSpPr>
          <p:sp>
            <p:nvSpPr>
              <p:cNvPr id="27" name="Retângulo 26"/>
              <p:cNvSpPr/>
              <p:nvPr/>
            </p:nvSpPr>
            <p:spPr>
              <a:xfrm>
                <a:off x="0" y="166628"/>
                <a:ext cx="2949620" cy="53869"/>
              </a:xfrm>
              <a:prstGeom prst="rect">
                <a:avLst/>
              </a:prstGeom>
              <a:solidFill>
                <a:srgbClr val="BC0E3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/>
              </a:p>
            </p:txBody>
          </p:sp>
          <p:sp>
            <p:nvSpPr>
              <p:cNvPr id="28" name="Retângulo 27"/>
              <p:cNvSpPr/>
              <p:nvPr/>
            </p:nvSpPr>
            <p:spPr>
              <a:xfrm>
                <a:off x="6194379" y="154657"/>
                <a:ext cx="2949620" cy="6584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/>
              </a:p>
            </p:txBody>
          </p:sp>
          <p:sp>
            <p:nvSpPr>
              <p:cNvPr id="29" name="Retângulo 28"/>
              <p:cNvSpPr/>
              <p:nvPr/>
            </p:nvSpPr>
            <p:spPr>
              <a:xfrm>
                <a:off x="3097189" y="166628"/>
                <a:ext cx="2949620" cy="53869"/>
              </a:xfrm>
              <a:prstGeom prst="rect">
                <a:avLst/>
              </a:prstGeom>
              <a:solidFill>
                <a:srgbClr val="EF2D5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57908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322" y="-3346"/>
            <a:ext cx="8992379" cy="6864691"/>
          </a:xfrm>
          <a:prstGeom prst="rect">
            <a:avLst/>
          </a:prstGeom>
        </p:spPr>
      </p:pic>
      <p:sp>
        <p:nvSpPr>
          <p:cNvPr id="13" name="Retângulo 12"/>
          <p:cNvSpPr/>
          <p:nvPr/>
        </p:nvSpPr>
        <p:spPr>
          <a:xfrm>
            <a:off x="442913" y="18093"/>
            <a:ext cx="8038769" cy="6718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pt-PT" sz="2800" b="1" dirty="0" smtClean="0"/>
              <a:t>Encontrar na biblioteca: </a:t>
            </a:r>
            <a:r>
              <a:rPr lang="pt-PT" altLang="pt-PT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Catálogo</a:t>
            </a:r>
            <a:endParaRPr lang="pt-PT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3"/>
          <a:srcRect l="14949" t="33055" r="61114" b="6554"/>
          <a:stretch/>
        </p:blipFill>
        <p:spPr>
          <a:xfrm>
            <a:off x="580430" y="2777314"/>
            <a:ext cx="5135202" cy="3642042"/>
          </a:xfrm>
          <a:prstGeom prst="rect">
            <a:avLst/>
          </a:prstGeom>
        </p:spPr>
      </p:pic>
      <p:sp>
        <p:nvSpPr>
          <p:cNvPr id="10" name="Marcador de Posição de Conteúdo 2"/>
          <p:cNvSpPr txBox="1">
            <a:spLocks/>
          </p:cNvSpPr>
          <p:nvPr/>
        </p:nvSpPr>
        <p:spPr>
          <a:xfrm>
            <a:off x="310815" y="848282"/>
            <a:ext cx="8018798" cy="60945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55600" indent="-177800" algn="just">
              <a:lnSpc>
                <a:spcPct val="110000"/>
              </a:lnSpc>
              <a:spcBef>
                <a:spcPts val="600"/>
              </a:spcBef>
              <a:buClr>
                <a:srgbClr val="C00000"/>
              </a:buClr>
              <a:buSzPct val="80000"/>
              <a:buFont typeface="Wingdings" panose="05000000000000000000" pitchFamily="2" charset="2"/>
              <a:buChar char="§"/>
              <a:defRPr/>
            </a:pPr>
            <a:r>
              <a:rPr lang="pt-PT" altLang="pt-PT" sz="2400" dirty="0" smtClean="0"/>
              <a:t>Informação obtida</a:t>
            </a:r>
          </a:p>
        </p:txBody>
      </p:sp>
      <p:sp>
        <p:nvSpPr>
          <p:cNvPr id="14" name="Nota de aviso com Linha 1 13"/>
          <p:cNvSpPr/>
          <p:nvPr/>
        </p:nvSpPr>
        <p:spPr>
          <a:xfrm>
            <a:off x="1172206" y="1557797"/>
            <a:ext cx="2525151" cy="755374"/>
          </a:xfrm>
          <a:prstGeom prst="borderCallout1">
            <a:avLst>
              <a:gd name="adj1" fmla="val 108224"/>
              <a:gd name="adj2" fmla="val 29455"/>
              <a:gd name="adj3" fmla="val 365134"/>
              <a:gd name="adj4" fmla="val 52595"/>
            </a:avLst>
          </a:prstGeom>
          <a:noFill/>
          <a:ln>
            <a:solidFill>
              <a:srgbClr val="BC0E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dirty="0" smtClean="0">
                <a:solidFill>
                  <a:schemeClr val="tx1"/>
                </a:solidFill>
              </a:rPr>
              <a:t>Descrição do documento</a:t>
            </a:r>
            <a:endParaRPr lang="pt-PT" dirty="0">
              <a:solidFill>
                <a:schemeClr val="tx1"/>
              </a:solidFill>
            </a:endParaRPr>
          </a:p>
        </p:txBody>
      </p:sp>
      <p:sp>
        <p:nvSpPr>
          <p:cNvPr id="18" name="Nota de aviso com Linha 1 17"/>
          <p:cNvSpPr/>
          <p:nvPr/>
        </p:nvSpPr>
        <p:spPr>
          <a:xfrm>
            <a:off x="5948975" y="5526825"/>
            <a:ext cx="2380637" cy="619372"/>
          </a:xfrm>
          <a:prstGeom prst="borderCallout1">
            <a:avLst>
              <a:gd name="adj1" fmla="val 56873"/>
              <a:gd name="adj2" fmla="val -3012"/>
              <a:gd name="adj3" fmla="val 85017"/>
              <a:gd name="adj4" fmla="val -84886"/>
            </a:avLst>
          </a:prstGeom>
          <a:noFill/>
          <a:ln>
            <a:solidFill>
              <a:srgbClr val="BC0E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PT" dirty="0" smtClean="0">
                <a:solidFill>
                  <a:schemeClr val="tx1"/>
                </a:solidFill>
              </a:rPr>
              <a:t>Sigla da biblioteca</a:t>
            </a:r>
            <a:endParaRPr lang="pt-PT" dirty="0">
              <a:solidFill>
                <a:schemeClr val="tx1"/>
              </a:solidFill>
            </a:endParaRPr>
          </a:p>
        </p:txBody>
      </p:sp>
      <p:sp>
        <p:nvSpPr>
          <p:cNvPr id="17" name="Nota de aviso com Linha 1 16"/>
          <p:cNvSpPr/>
          <p:nvPr/>
        </p:nvSpPr>
        <p:spPr>
          <a:xfrm>
            <a:off x="5383075" y="1679027"/>
            <a:ext cx="3009430" cy="755374"/>
          </a:xfrm>
          <a:prstGeom prst="borderCallout1">
            <a:avLst>
              <a:gd name="adj1" fmla="val 108224"/>
              <a:gd name="adj2" fmla="val 29455"/>
              <a:gd name="adj3" fmla="val 249344"/>
              <a:gd name="adj4" fmla="val 5059"/>
            </a:avLst>
          </a:prstGeom>
          <a:noFill/>
          <a:ln>
            <a:solidFill>
              <a:srgbClr val="BC0E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dirty="0" smtClean="0">
                <a:solidFill>
                  <a:schemeClr val="tx1"/>
                </a:solidFill>
              </a:rPr>
              <a:t>Número de registos encontrados com a pesquisa </a:t>
            </a:r>
            <a:endParaRPr lang="pt-PT" dirty="0">
              <a:solidFill>
                <a:schemeClr val="tx1"/>
              </a:solidFill>
            </a:endParaRPr>
          </a:p>
        </p:txBody>
      </p:sp>
      <p:sp>
        <p:nvSpPr>
          <p:cNvPr id="12" name="Nota de aviso com Linha 1 11"/>
          <p:cNvSpPr/>
          <p:nvPr/>
        </p:nvSpPr>
        <p:spPr>
          <a:xfrm>
            <a:off x="5878537" y="3978963"/>
            <a:ext cx="2513968" cy="619372"/>
          </a:xfrm>
          <a:prstGeom prst="borderCallout1">
            <a:avLst>
              <a:gd name="adj1" fmla="val 56873"/>
              <a:gd name="adj2" fmla="val -3012"/>
              <a:gd name="adj3" fmla="val 42225"/>
              <a:gd name="adj4" fmla="val -11918"/>
            </a:avLst>
          </a:prstGeom>
          <a:noFill/>
          <a:ln>
            <a:solidFill>
              <a:srgbClr val="BC0E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PT" dirty="0" smtClean="0">
                <a:solidFill>
                  <a:schemeClr val="tx1"/>
                </a:solidFill>
              </a:rPr>
              <a:t>Número de exemplares existentes na biblioteca</a:t>
            </a:r>
            <a:endParaRPr lang="pt-PT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3372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-1" y="3193577"/>
            <a:ext cx="9139237" cy="2755607"/>
          </a:xfrm>
          <a:prstGeom prst="rect">
            <a:avLst/>
          </a:prstGeom>
          <a:solidFill>
            <a:srgbClr val="BC0E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PT"/>
          </a:p>
        </p:txBody>
      </p:sp>
      <p:sp>
        <p:nvSpPr>
          <p:cNvPr id="20" name="Retângulo 19"/>
          <p:cNvSpPr/>
          <p:nvPr/>
        </p:nvSpPr>
        <p:spPr bwMode="auto">
          <a:xfrm>
            <a:off x="0" y="6546574"/>
            <a:ext cx="9144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PT" sz="1200" kern="0" spc="650" dirty="0">
                <a:latin typeface="+mn-lt"/>
                <a:cs typeface="+mn-cs"/>
              </a:rPr>
              <a:t>Literacias na escola: formar os parceiros da biblioteca</a:t>
            </a:r>
          </a:p>
        </p:txBody>
      </p:sp>
      <p:sp>
        <p:nvSpPr>
          <p:cNvPr id="9" name="Marcador de Posição de Conteúdo 2"/>
          <p:cNvSpPr txBox="1">
            <a:spLocks/>
          </p:cNvSpPr>
          <p:nvPr/>
        </p:nvSpPr>
        <p:spPr>
          <a:xfrm>
            <a:off x="295791" y="3418536"/>
            <a:ext cx="8547652" cy="2305688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PT" sz="1800" b="1" dirty="0">
                <a:solidFill>
                  <a:schemeClr val="bg1"/>
                </a:solidFill>
              </a:rPr>
              <a:t>Outros recursos </a:t>
            </a:r>
            <a:r>
              <a:rPr lang="pt-PT" sz="1800" b="1" dirty="0" smtClean="0">
                <a:solidFill>
                  <a:schemeClr val="bg1"/>
                </a:solidFill>
              </a:rPr>
              <a:t>no Aprendiz </a:t>
            </a:r>
            <a:r>
              <a:rPr lang="pt-PT" sz="1800" b="1" dirty="0">
                <a:solidFill>
                  <a:schemeClr val="bg1"/>
                </a:solidFill>
              </a:rPr>
              <a:t>de </a:t>
            </a:r>
            <a:r>
              <a:rPr lang="pt-PT" sz="1800" b="1" dirty="0" smtClean="0">
                <a:solidFill>
                  <a:schemeClr val="bg1"/>
                </a:solidFill>
              </a:rPr>
              <a:t>Investigador</a:t>
            </a:r>
            <a:endParaRPr lang="pt-PT" sz="1800" dirty="0">
              <a:solidFill>
                <a:schemeClr val="bg1"/>
              </a:solidFill>
            </a:endParaRPr>
          </a:p>
          <a:p>
            <a:pPr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</a:pPr>
            <a:r>
              <a:rPr lang="pt-PT" sz="2000" dirty="0">
                <a:solidFill>
                  <a:schemeClr val="bg1"/>
                </a:solidFill>
              </a:rPr>
              <a:t>Tutoriais em PowerPoint</a:t>
            </a:r>
          </a:p>
          <a:p>
            <a:pPr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</a:pPr>
            <a:r>
              <a:rPr lang="pt-PT" sz="2000" dirty="0">
                <a:solidFill>
                  <a:schemeClr val="bg1"/>
                </a:solidFill>
              </a:rPr>
              <a:t>Tutoriais em vídeo</a:t>
            </a:r>
          </a:p>
          <a:p>
            <a:pPr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</a:pPr>
            <a:r>
              <a:rPr lang="pt-PT" sz="2000" dirty="0">
                <a:solidFill>
                  <a:schemeClr val="bg1"/>
                </a:solidFill>
              </a:rPr>
              <a:t>Tutoriais com exercícios de auto verificação e autocorreção</a:t>
            </a:r>
          </a:p>
          <a:p>
            <a:pPr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</a:pPr>
            <a:r>
              <a:rPr lang="pt-PT" sz="2000" dirty="0">
                <a:solidFill>
                  <a:schemeClr val="bg1"/>
                </a:solidFill>
              </a:rPr>
              <a:t>Grelhas de apoio ao trabalho do aluno </a:t>
            </a:r>
            <a:endParaRPr lang="pt-PT" sz="2000" dirty="0" smtClean="0">
              <a:solidFill>
                <a:schemeClr val="bg1"/>
              </a:solidFill>
            </a:endParaRPr>
          </a:p>
          <a:p>
            <a:pPr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</a:pPr>
            <a:endParaRPr lang="pt-PT" sz="2000" dirty="0" smtClean="0">
              <a:solidFill>
                <a:schemeClr val="bg1"/>
              </a:solidFill>
            </a:endParaRPr>
          </a:p>
          <a:p>
            <a:pPr marL="0" indent="0" algn="r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None/>
            </a:pPr>
            <a:r>
              <a:rPr lang="pt-PT" b="1" dirty="0">
                <a:solidFill>
                  <a:schemeClr val="bg1"/>
                </a:solidFill>
              </a:rPr>
              <a:t>aprendizinvestigador.pt</a:t>
            </a:r>
            <a:endParaRPr lang="pt-PT" dirty="0">
              <a:solidFill>
                <a:schemeClr val="bg1"/>
              </a:solidFill>
            </a:endParaRPr>
          </a:p>
        </p:txBody>
      </p:sp>
      <p:sp>
        <p:nvSpPr>
          <p:cNvPr id="10" name="Retângulo 9"/>
          <p:cNvSpPr/>
          <p:nvPr/>
        </p:nvSpPr>
        <p:spPr>
          <a:xfrm>
            <a:off x="0" y="608807"/>
            <a:ext cx="9139237" cy="2202631"/>
          </a:xfrm>
          <a:prstGeom prst="rect">
            <a:avLst/>
          </a:prstGeom>
          <a:solidFill>
            <a:srgbClr val="BC0E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PT"/>
          </a:p>
        </p:txBody>
      </p:sp>
      <p:sp>
        <p:nvSpPr>
          <p:cNvPr id="15" name="Marcador de Posição de Conteúdo 2"/>
          <p:cNvSpPr txBox="1">
            <a:spLocks/>
          </p:cNvSpPr>
          <p:nvPr/>
        </p:nvSpPr>
        <p:spPr>
          <a:xfrm>
            <a:off x="181574" y="891748"/>
            <a:ext cx="8547652" cy="1636747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endParaRPr lang="pt-PT" sz="2400" b="1" dirty="0" smtClean="0">
              <a:solidFill>
                <a:schemeClr val="bg1"/>
              </a:solidFill>
            </a:endParaRPr>
          </a:p>
        </p:txBody>
      </p:sp>
      <p:grpSp>
        <p:nvGrpSpPr>
          <p:cNvPr id="16" name="Grupo 15"/>
          <p:cNvGrpSpPr/>
          <p:nvPr/>
        </p:nvGrpSpPr>
        <p:grpSpPr>
          <a:xfrm>
            <a:off x="0" y="154657"/>
            <a:ext cx="9143999" cy="65840"/>
            <a:chOff x="0" y="154657"/>
            <a:chExt cx="9143999" cy="65840"/>
          </a:xfrm>
        </p:grpSpPr>
        <p:sp>
          <p:nvSpPr>
            <p:cNvPr id="17" name="Retângulo 16"/>
            <p:cNvSpPr/>
            <p:nvPr/>
          </p:nvSpPr>
          <p:spPr>
            <a:xfrm>
              <a:off x="0" y="166628"/>
              <a:ext cx="2949620" cy="53869"/>
            </a:xfrm>
            <a:prstGeom prst="rect">
              <a:avLst/>
            </a:prstGeom>
            <a:solidFill>
              <a:srgbClr val="BC0E3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18" name="Retângulo 17"/>
            <p:cNvSpPr/>
            <p:nvPr/>
          </p:nvSpPr>
          <p:spPr>
            <a:xfrm>
              <a:off x="6194379" y="154657"/>
              <a:ext cx="2949620" cy="6584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19" name="Retângulo 18"/>
            <p:cNvSpPr/>
            <p:nvPr/>
          </p:nvSpPr>
          <p:spPr>
            <a:xfrm>
              <a:off x="3097189" y="166628"/>
              <a:ext cx="2949620" cy="53869"/>
            </a:xfrm>
            <a:prstGeom prst="rect">
              <a:avLst/>
            </a:prstGeom>
            <a:solidFill>
              <a:srgbClr val="EF2D5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</p:grpSp>
    </p:spTree>
    <p:extLst>
      <p:ext uri="{BB962C8B-B14F-4D97-AF65-F5344CB8AC3E}">
        <p14:creationId xmlns:p14="http://schemas.microsoft.com/office/powerpoint/2010/main" val="1019610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tângulo 11"/>
          <p:cNvSpPr/>
          <p:nvPr/>
        </p:nvSpPr>
        <p:spPr>
          <a:xfrm>
            <a:off x="-11671" y="768765"/>
            <a:ext cx="9144000" cy="6248400"/>
          </a:xfrm>
          <a:prstGeom prst="rect">
            <a:avLst/>
          </a:prstGeom>
          <a:solidFill>
            <a:srgbClr val="BC0E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4294967295"/>
          </p:nvPr>
        </p:nvSpPr>
        <p:spPr>
          <a:xfrm>
            <a:off x="286503" y="1063316"/>
            <a:ext cx="8559322" cy="2370516"/>
          </a:xfrm>
        </p:spPr>
        <p:txBody>
          <a:bodyPr rtlCol="0" anchor="t"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pt-PT" sz="1800" b="1" dirty="0" smtClean="0">
                <a:solidFill>
                  <a:schemeClr val="bg1"/>
                </a:solidFill>
              </a:rPr>
              <a:t>Ficha técnica</a:t>
            </a:r>
          </a:p>
          <a:p>
            <a:pPr marL="723900" indent="-723900" algn="just">
              <a:spcBef>
                <a:spcPts val="0"/>
              </a:spcBef>
              <a:buNone/>
            </a:pPr>
            <a:endParaRPr lang="pt-PT" sz="800" b="1" dirty="0" smtClean="0">
              <a:solidFill>
                <a:schemeClr val="bg1"/>
              </a:solidFill>
            </a:endParaRPr>
          </a:p>
          <a:p>
            <a:pPr marL="723900" indent="-723900" algn="just">
              <a:spcBef>
                <a:spcPts val="600"/>
              </a:spcBef>
              <a:spcAft>
                <a:spcPts val="600"/>
              </a:spcAft>
              <a:buNone/>
            </a:pPr>
            <a:r>
              <a:rPr lang="pt-PT" sz="1500" b="1" dirty="0" smtClean="0">
                <a:solidFill>
                  <a:schemeClr val="bg1"/>
                </a:solidFill>
              </a:rPr>
              <a:t>Título: </a:t>
            </a:r>
            <a:r>
              <a:rPr lang="pt-PT" sz="1500" dirty="0" smtClean="0">
                <a:solidFill>
                  <a:schemeClr val="bg1"/>
                </a:solidFill>
              </a:rPr>
              <a:t>O aprendiz de investigador. Encontrar informação. Biblioteca. Ensino básico 1.º CEB.</a:t>
            </a:r>
          </a:p>
          <a:p>
            <a:pPr marL="723900" indent="-723900" algn="just">
              <a:spcBef>
                <a:spcPts val="600"/>
              </a:spcBef>
              <a:spcAft>
                <a:spcPts val="600"/>
              </a:spcAft>
              <a:buNone/>
            </a:pPr>
            <a:r>
              <a:rPr lang="pt-PT" sz="1500" b="1" dirty="0" smtClean="0">
                <a:solidFill>
                  <a:schemeClr val="bg1"/>
                </a:solidFill>
              </a:rPr>
              <a:t>Autores: </a:t>
            </a:r>
            <a:r>
              <a:rPr lang="pt-PT" sz="1500" dirty="0" smtClean="0">
                <a:solidFill>
                  <a:schemeClr val="bg1"/>
                </a:solidFill>
              </a:rPr>
              <a:t>Graça Silva, Isabel Bernardo e João Martins |  Projeto </a:t>
            </a:r>
            <a:r>
              <a:rPr lang="pt-PT" sz="1500" i="1" dirty="0" smtClean="0">
                <a:solidFill>
                  <a:schemeClr val="bg1"/>
                </a:solidFill>
              </a:rPr>
              <a:t>Literacias na escola: formar os parceiros da biblioteca</a:t>
            </a:r>
          </a:p>
          <a:p>
            <a:pPr marL="0" indent="0" algn="just">
              <a:spcBef>
                <a:spcPts val="600"/>
              </a:spcBef>
              <a:spcAft>
                <a:spcPts val="600"/>
              </a:spcAft>
              <a:buNone/>
            </a:pPr>
            <a:r>
              <a:rPr lang="pt-PT" sz="1500" b="1" dirty="0" smtClean="0">
                <a:solidFill>
                  <a:schemeClr val="bg1"/>
                </a:solidFill>
              </a:rPr>
              <a:t>Fotos</a:t>
            </a:r>
            <a:r>
              <a:rPr lang="pt-PT" sz="1500" b="1" dirty="0">
                <a:solidFill>
                  <a:schemeClr val="bg1"/>
                </a:solidFill>
              </a:rPr>
              <a:t>:  </a:t>
            </a:r>
            <a:r>
              <a:rPr lang="pt-PT" sz="1500" dirty="0">
                <a:solidFill>
                  <a:schemeClr val="bg1"/>
                </a:solidFill>
              </a:rPr>
              <a:t>Graça </a:t>
            </a:r>
            <a:r>
              <a:rPr lang="pt-PT" sz="1500" dirty="0" smtClean="0">
                <a:solidFill>
                  <a:schemeClr val="bg1"/>
                </a:solidFill>
              </a:rPr>
              <a:t>Silva</a:t>
            </a:r>
          </a:p>
          <a:p>
            <a:pPr marL="0" indent="0" algn="just">
              <a:spcBef>
                <a:spcPts val="600"/>
              </a:spcBef>
              <a:spcAft>
                <a:spcPts val="600"/>
              </a:spcAft>
              <a:buNone/>
            </a:pPr>
            <a:r>
              <a:rPr lang="pt-PT" sz="1500" b="1" dirty="0" smtClean="0">
                <a:solidFill>
                  <a:schemeClr val="bg1"/>
                </a:solidFill>
              </a:rPr>
              <a:t>Edição: </a:t>
            </a:r>
            <a:r>
              <a:rPr lang="pt-PT" sz="1500" dirty="0" smtClean="0">
                <a:solidFill>
                  <a:schemeClr val="bg1"/>
                </a:solidFill>
              </a:rPr>
              <a:t>Bibliotecas Escolares dos Agrupamentos de Escolas do Concelho de Cantanhede, 2016</a:t>
            </a:r>
          </a:p>
          <a:p>
            <a:pPr marL="0" indent="0" algn="just">
              <a:spcBef>
                <a:spcPts val="600"/>
              </a:spcBef>
              <a:spcAft>
                <a:spcPts val="600"/>
              </a:spcAft>
              <a:buNone/>
            </a:pPr>
            <a:endParaRPr lang="pt-PT" sz="2400" dirty="0" smtClean="0">
              <a:solidFill>
                <a:schemeClr val="bg1"/>
              </a:solidFill>
            </a:endParaRPr>
          </a:p>
          <a:p>
            <a:pPr marL="0" indent="0" algn="ctr">
              <a:buNone/>
            </a:pPr>
            <a:endParaRPr lang="pt-PT" sz="4000" dirty="0">
              <a:solidFill>
                <a:schemeClr val="bg1"/>
              </a:solidFill>
            </a:endParaRPr>
          </a:p>
        </p:txBody>
      </p:sp>
      <p:sp>
        <p:nvSpPr>
          <p:cNvPr id="14" name="Retângulo 13"/>
          <p:cNvSpPr/>
          <p:nvPr/>
        </p:nvSpPr>
        <p:spPr>
          <a:xfrm>
            <a:off x="1" y="5078515"/>
            <a:ext cx="9144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PT" sz="1600" kern="100" spc="600" dirty="0">
                <a:solidFill>
                  <a:schemeClr val="bg1">
                    <a:lumMod val="85000"/>
                  </a:schemeClr>
                </a:solidFill>
              </a:rPr>
              <a:t>Literacias na escola: formar os parceiros da biblioteca</a:t>
            </a:r>
          </a:p>
        </p:txBody>
      </p:sp>
      <p:sp>
        <p:nvSpPr>
          <p:cNvPr id="15" name="Rectangle 3"/>
          <p:cNvSpPr>
            <a:spLocks noChangeArrowheads="1"/>
          </p:cNvSpPr>
          <p:nvPr/>
        </p:nvSpPr>
        <p:spPr bwMode="auto">
          <a:xfrm rot="10800000" flipV="1">
            <a:off x="274834" y="4409268"/>
            <a:ext cx="8465754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kumimoji="0" lang="pt-PT" altLang="pt-PT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Calibri" pitchFamily="34" charset="0"/>
                <a:cs typeface="Times New Roman" pitchFamily="18" charset="0"/>
              </a:rPr>
              <a:t/>
            </a:r>
            <a:br>
              <a:rPr kumimoji="0" lang="pt-PT" altLang="pt-PT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Calibri" pitchFamily="34" charset="0"/>
                <a:cs typeface="Times New Roman" pitchFamily="18" charset="0"/>
              </a:rPr>
            </a:br>
            <a:r>
              <a:rPr lang="pt-PT" sz="1000" dirty="0">
                <a:solidFill>
                  <a:schemeClr val="bg1">
                    <a:lumMod val="95000"/>
                  </a:schemeClr>
                </a:solidFill>
              </a:rPr>
              <a:t>O aprendiz </a:t>
            </a:r>
            <a:r>
              <a:rPr lang="pt-PT" sz="1000" dirty="0" smtClean="0">
                <a:solidFill>
                  <a:schemeClr val="bg1">
                    <a:lumMod val="95000"/>
                  </a:schemeClr>
                </a:solidFill>
              </a:rPr>
              <a:t>de investigador. </a:t>
            </a:r>
            <a:r>
              <a:rPr lang="pt-PT" sz="1000" dirty="0">
                <a:solidFill>
                  <a:schemeClr val="bg1"/>
                </a:solidFill>
              </a:rPr>
              <a:t>Encontrar informação. </a:t>
            </a:r>
            <a:r>
              <a:rPr lang="pt-PT" sz="1000" dirty="0" smtClean="0">
                <a:solidFill>
                  <a:schemeClr val="bg1"/>
                </a:solidFill>
              </a:rPr>
              <a:t>Biblioteca. </a:t>
            </a:r>
            <a:r>
              <a:rPr lang="pt-PT" sz="1000" dirty="0" smtClean="0">
                <a:solidFill>
                  <a:schemeClr val="bg1">
                    <a:lumMod val="95000"/>
                  </a:schemeClr>
                </a:solidFill>
              </a:rPr>
              <a:t>Ensino básico 1.º CEB. </a:t>
            </a:r>
            <a:r>
              <a:rPr kumimoji="0" lang="pt-PT" altLang="pt-PT" sz="10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ea typeface="Calibri" pitchFamily="34" charset="0"/>
                <a:cs typeface="Times New Roman" pitchFamily="18" charset="0"/>
              </a:rPr>
              <a:t>by</a:t>
            </a:r>
            <a:r>
              <a:rPr kumimoji="0" lang="pt-PT" altLang="pt-PT" sz="1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ea typeface="Calibri" pitchFamily="34" charset="0"/>
                <a:cs typeface="Times New Roman" pitchFamily="18" charset="0"/>
              </a:rPr>
              <a:t> Graça Silva,</a:t>
            </a:r>
            <a:r>
              <a:rPr kumimoji="0" lang="pt-PT" altLang="pt-PT" sz="1000" b="0" i="0" u="none" strike="noStrike" cap="none" normalizeH="0" dirty="0" smtClean="0">
                <a:ln>
                  <a:noFill/>
                </a:ln>
                <a:solidFill>
                  <a:schemeClr val="bg1"/>
                </a:solidFill>
                <a:effectLst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pt-PT" altLang="pt-PT" sz="1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ea typeface="Calibri" pitchFamily="34" charset="0"/>
                <a:cs typeface="Times New Roman" pitchFamily="18" charset="0"/>
              </a:rPr>
              <a:t> Isabel Bernardo e João Martins, Projeto Literacias na Escola: formar os parceiros da biblioteca </a:t>
            </a:r>
            <a:r>
              <a:rPr kumimoji="0" lang="pt-PT" altLang="pt-PT" sz="10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ea typeface="Calibri" pitchFamily="34" charset="0"/>
                <a:cs typeface="Times New Roman" pitchFamily="18" charset="0"/>
              </a:rPr>
              <a:t>is</a:t>
            </a:r>
            <a:r>
              <a:rPr kumimoji="0" lang="pt-PT" altLang="pt-PT" sz="1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pt-PT" altLang="pt-PT" sz="10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ea typeface="Calibri" pitchFamily="34" charset="0"/>
                <a:cs typeface="Times New Roman" pitchFamily="18" charset="0"/>
              </a:rPr>
              <a:t>licensed</a:t>
            </a:r>
            <a:r>
              <a:rPr kumimoji="0" lang="pt-PT" altLang="pt-PT" sz="1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pt-PT" altLang="pt-PT" sz="10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ea typeface="Calibri" pitchFamily="34" charset="0"/>
                <a:cs typeface="Times New Roman" pitchFamily="18" charset="0"/>
              </a:rPr>
              <a:t>under</a:t>
            </a:r>
            <a:r>
              <a:rPr kumimoji="0" lang="pt-PT" altLang="pt-PT" sz="1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ea typeface="Calibri" pitchFamily="34" charset="0"/>
                <a:cs typeface="Times New Roman" pitchFamily="18" charset="0"/>
              </a:rPr>
              <a:t> a Creative </a:t>
            </a:r>
            <a:r>
              <a:rPr kumimoji="0" lang="pt-PT" altLang="pt-PT" sz="10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ea typeface="Calibri" pitchFamily="34" charset="0"/>
                <a:cs typeface="Times New Roman" pitchFamily="18" charset="0"/>
              </a:rPr>
              <a:t>Commons</a:t>
            </a:r>
            <a:r>
              <a:rPr kumimoji="0" lang="pt-PT" altLang="pt-PT" sz="1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ea typeface="Calibri" pitchFamily="34" charset="0"/>
                <a:cs typeface="Times New Roman" pitchFamily="18" charset="0"/>
              </a:rPr>
              <a:t> Atribuição-</a:t>
            </a:r>
            <a:r>
              <a:rPr kumimoji="0" lang="pt-PT" altLang="pt-PT" sz="10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ea typeface="Calibri" pitchFamily="34" charset="0"/>
                <a:cs typeface="Times New Roman" pitchFamily="18" charset="0"/>
              </a:rPr>
              <a:t>NãoComercial</a:t>
            </a:r>
            <a:r>
              <a:rPr kumimoji="0" lang="pt-PT" altLang="pt-PT" sz="1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ea typeface="Calibri" pitchFamily="34" charset="0"/>
                <a:cs typeface="Times New Roman" pitchFamily="18" charset="0"/>
              </a:rPr>
              <a:t>-</a:t>
            </a:r>
            <a:r>
              <a:rPr kumimoji="0" lang="pt-PT" altLang="pt-PT" sz="10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ea typeface="Calibri" pitchFamily="34" charset="0"/>
                <a:cs typeface="Times New Roman" pitchFamily="18" charset="0"/>
              </a:rPr>
              <a:t>SemDerivações</a:t>
            </a:r>
            <a:r>
              <a:rPr kumimoji="0" lang="pt-PT" altLang="pt-PT" sz="1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ea typeface="Calibri" pitchFamily="34" charset="0"/>
                <a:cs typeface="Times New Roman" pitchFamily="18" charset="0"/>
              </a:rPr>
              <a:t> 4.0 Internacional </a:t>
            </a:r>
            <a:r>
              <a:rPr kumimoji="0" lang="pt-PT" altLang="pt-PT" sz="10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ea typeface="Calibri" pitchFamily="34" charset="0"/>
                <a:cs typeface="Times New Roman" pitchFamily="18" charset="0"/>
              </a:rPr>
              <a:t>License</a:t>
            </a:r>
            <a:r>
              <a:rPr kumimoji="0" lang="pt-PT" altLang="pt-PT" sz="1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ea typeface="Calibri" pitchFamily="34" charset="0"/>
                <a:cs typeface="Times New Roman" pitchFamily="18" charset="0"/>
              </a:rPr>
              <a:t>.</a:t>
            </a:r>
            <a:endParaRPr kumimoji="0" lang="pt-PT" altLang="pt-PT" sz="18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cs typeface="Arial" pitchFamily="34" charset="0"/>
            </a:endParaRPr>
          </a:p>
        </p:txBody>
      </p:sp>
      <p:pic>
        <p:nvPicPr>
          <p:cNvPr id="16" name="Imagem 1" descr="Licença Creative Commons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200" y="4202408"/>
            <a:ext cx="838200" cy="295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3" name="Grupo 32"/>
          <p:cNvGrpSpPr/>
          <p:nvPr/>
        </p:nvGrpSpPr>
        <p:grpSpPr>
          <a:xfrm>
            <a:off x="0" y="154657"/>
            <a:ext cx="9143999" cy="65840"/>
            <a:chOff x="0" y="154657"/>
            <a:chExt cx="9143999" cy="65840"/>
          </a:xfrm>
        </p:grpSpPr>
        <p:sp>
          <p:nvSpPr>
            <p:cNvPr id="34" name="Retângulo 33"/>
            <p:cNvSpPr/>
            <p:nvPr/>
          </p:nvSpPr>
          <p:spPr>
            <a:xfrm>
              <a:off x="0" y="166628"/>
              <a:ext cx="2949620" cy="53869"/>
            </a:xfrm>
            <a:prstGeom prst="rect">
              <a:avLst/>
            </a:prstGeom>
            <a:solidFill>
              <a:srgbClr val="BC0E3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35" name="Retângulo 34"/>
            <p:cNvSpPr/>
            <p:nvPr/>
          </p:nvSpPr>
          <p:spPr>
            <a:xfrm>
              <a:off x="6194379" y="154657"/>
              <a:ext cx="2949620" cy="6584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36" name="Retângulo 35"/>
            <p:cNvSpPr/>
            <p:nvPr/>
          </p:nvSpPr>
          <p:spPr>
            <a:xfrm>
              <a:off x="3097189" y="166628"/>
              <a:ext cx="2949620" cy="53869"/>
            </a:xfrm>
            <a:prstGeom prst="rect">
              <a:avLst/>
            </a:prstGeom>
            <a:solidFill>
              <a:srgbClr val="EF2D5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</p:grpSp>
      <p:grpSp>
        <p:nvGrpSpPr>
          <p:cNvPr id="2" name="Grupo 1"/>
          <p:cNvGrpSpPr/>
          <p:nvPr/>
        </p:nvGrpSpPr>
        <p:grpSpPr>
          <a:xfrm>
            <a:off x="465739" y="5723669"/>
            <a:ext cx="8083943" cy="960499"/>
            <a:chOff x="483721" y="5674403"/>
            <a:chExt cx="8083943" cy="960499"/>
          </a:xfrm>
        </p:grpSpPr>
        <p:pic>
          <p:nvPicPr>
            <p:cNvPr id="28" name="Imagem 27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627" r="5450" b="22882"/>
            <a:stretch/>
          </p:blipFill>
          <p:spPr>
            <a:xfrm>
              <a:off x="483721" y="5674403"/>
              <a:ext cx="1197037" cy="960499"/>
            </a:xfrm>
            <a:prstGeom prst="rect">
              <a:avLst/>
            </a:prstGeom>
          </p:spPr>
        </p:pic>
        <p:pic>
          <p:nvPicPr>
            <p:cNvPr id="29" name="Imagem 28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026" t="16855" r="27369" b="6358"/>
            <a:stretch/>
          </p:blipFill>
          <p:spPr>
            <a:xfrm>
              <a:off x="5636636" y="5674403"/>
              <a:ext cx="1197037" cy="960499"/>
            </a:xfrm>
            <a:prstGeom prst="rect">
              <a:avLst/>
            </a:prstGeom>
          </p:spPr>
        </p:pic>
        <p:pic>
          <p:nvPicPr>
            <p:cNvPr id="30" name="Imagem 29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84" r="14192" b="18111"/>
            <a:stretch/>
          </p:blipFill>
          <p:spPr>
            <a:xfrm>
              <a:off x="2222496" y="5674403"/>
              <a:ext cx="1232857" cy="960499"/>
            </a:xfrm>
            <a:prstGeom prst="rect">
              <a:avLst/>
            </a:prstGeom>
          </p:spPr>
        </p:pic>
        <p:pic>
          <p:nvPicPr>
            <p:cNvPr id="31" name="Imagem 30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543" r="13744" b="11686"/>
            <a:stretch/>
          </p:blipFill>
          <p:spPr>
            <a:xfrm>
              <a:off x="7370626" y="5674403"/>
              <a:ext cx="1197038" cy="960499"/>
            </a:xfrm>
            <a:prstGeom prst="rect">
              <a:avLst/>
            </a:prstGeom>
          </p:spPr>
        </p:pic>
        <p:pic>
          <p:nvPicPr>
            <p:cNvPr id="37" name="Imagem 36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81" r="11511"/>
            <a:stretch/>
          </p:blipFill>
          <p:spPr>
            <a:xfrm>
              <a:off x="3997091" y="5674403"/>
              <a:ext cx="1102592" cy="960499"/>
            </a:xfrm>
            <a:prstGeom prst="rect">
              <a:avLst/>
            </a:prstGeom>
          </p:spPr>
        </p:pic>
      </p:grpSp>
      <p:grpSp>
        <p:nvGrpSpPr>
          <p:cNvPr id="32" name="Grupo 31"/>
          <p:cNvGrpSpPr/>
          <p:nvPr/>
        </p:nvGrpSpPr>
        <p:grpSpPr>
          <a:xfrm>
            <a:off x="5328846" y="3615700"/>
            <a:ext cx="3375728" cy="716624"/>
            <a:chOff x="5256559" y="3589214"/>
            <a:chExt cx="3375728" cy="716624"/>
          </a:xfrm>
        </p:grpSpPr>
        <p:grpSp>
          <p:nvGrpSpPr>
            <p:cNvPr id="39" name="Grupo 38"/>
            <p:cNvGrpSpPr/>
            <p:nvPr/>
          </p:nvGrpSpPr>
          <p:grpSpPr>
            <a:xfrm>
              <a:off x="6881198" y="3589214"/>
              <a:ext cx="1751089" cy="716624"/>
              <a:chOff x="6824386" y="3608651"/>
              <a:chExt cx="1751089" cy="716624"/>
            </a:xfrm>
          </p:grpSpPr>
          <p:pic>
            <p:nvPicPr>
              <p:cNvPr id="42" name="Picture 7"/>
              <p:cNvPicPr>
                <a:picLocks noChangeAspect="1" noChangeArrowheads="1"/>
              </p:cNvPicPr>
              <p:nvPr/>
            </p:nvPicPr>
            <p:blipFill>
              <a:blip r:embed="rId9" cstate="print">
                <a:lum bright="-20000" contrast="4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824386" y="4142582"/>
                <a:ext cx="595434" cy="18267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8080"/>
                    </a:solidFill>
                  </a14:hiddenFill>
                </a:ext>
                <a:ext uri="{91240B29-F687-4F45-9708-019B960494DF}">
                  <a14:hiddenLine xmlns:a14="http://schemas.microsoft.com/office/drawing/2010/main" w="25400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</p:pic>
          <p:pic>
            <p:nvPicPr>
              <p:cNvPr id="43" name="Picture 8"/>
              <p:cNvPicPr>
                <a:picLocks noChangeAspect="1" noChangeArrowheads="1"/>
              </p:cNvPicPr>
              <p:nvPr/>
            </p:nvPicPr>
            <p:blipFill>
              <a:blip r:embed="rId10" cstate="print">
                <a:lum bright="-20000" contrast="4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280" r="12038"/>
              <a:stretch>
                <a:fillRect/>
              </a:stretch>
            </p:blipFill>
            <p:spPr bwMode="auto">
              <a:xfrm>
                <a:off x="6978001" y="3937623"/>
                <a:ext cx="419837" cy="18197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8080"/>
                    </a:solidFill>
                  </a14:hiddenFill>
                </a:ext>
                <a:ext uri="{91240B29-F687-4F45-9708-019B960494DF}">
                  <a14:hiddenLine xmlns:a14="http://schemas.microsoft.com/office/drawing/2010/main" w="25400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</p:pic>
          <p:pic>
            <p:nvPicPr>
              <p:cNvPr id="44" name="Imagem 43"/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514383" y="3884991"/>
                <a:ext cx="749326" cy="203840"/>
              </a:xfrm>
              <a:prstGeom prst="rect">
                <a:avLst/>
              </a:prstGeom>
            </p:spPr>
          </p:pic>
          <p:pic>
            <p:nvPicPr>
              <p:cNvPr id="45" name="Imagem 44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514383" y="4127135"/>
                <a:ext cx="1061092" cy="198140"/>
              </a:xfrm>
              <a:prstGeom prst="rect">
                <a:avLst/>
              </a:prstGeom>
            </p:spPr>
          </p:pic>
          <p:pic>
            <p:nvPicPr>
              <p:cNvPr id="46" name="Imagem 45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514383" y="3608651"/>
                <a:ext cx="749326" cy="250501"/>
              </a:xfrm>
              <a:prstGeom prst="rect">
                <a:avLst/>
              </a:prstGeom>
            </p:spPr>
          </p:pic>
        </p:grpSp>
        <p:pic>
          <p:nvPicPr>
            <p:cNvPr id="40" name="Imagem 39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19766" y="3761196"/>
              <a:ext cx="539621" cy="539621"/>
            </a:xfrm>
            <a:prstGeom prst="rect">
              <a:avLst/>
            </a:prstGeom>
          </p:spPr>
        </p:pic>
        <p:pic>
          <p:nvPicPr>
            <p:cNvPr id="41" name="Imagem 40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5256559" y="3816923"/>
              <a:ext cx="812831" cy="47709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59923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621" y="-19391"/>
            <a:ext cx="8992379" cy="6864691"/>
          </a:xfrm>
          <a:prstGeom prst="rect">
            <a:avLst/>
          </a:prstGeom>
        </p:spPr>
      </p:pic>
      <p:sp>
        <p:nvSpPr>
          <p:cNvPr id="13" name="Retângulo 12"/>
          <p:cNvSpPr/>
          <p:nvPr/>
        </p:nvSpPr>
        <p:spPr>
          <a:xfrm>
            <a:off x="442914" y="19229"/>
            <a:ext cx="6334404" cy="6718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pt-PT" sz="2800" b="1" dirty="0" smtClean="0"/>
              <a:t>A biblioteca escolar: </a:t>
            </a:r>
            <a:r>
              <a:rPr lang="pt-PT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 que é?</a:t>
            </a:r>
            <a:endParaRPr lang="pt-PT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Marcador de Posição de Conteúdo 2"/>
          <p:cNvSpPr>
            <a:spLocks noGrp="1"/>
          </p:cNvSpPr>
          <p:nvPr>
            <p:ph idx="1"/>
          </p:nvPr>
        </p:nvSpPr>
        <p:spPr>
          <a:xfrm>
            <a:off x="442913" y="1484243"/>
            <a:ext cx="2856148" cy="4651514"/>
          </a:xfrm>
        </p:spPr>
        <p:txBody>
          <a:bodyPr rtlCol="0">
            <a:normAutofit/>
          </a:bodyPr>
          <a:lstStyle/>
          <a:p>
            <a:pPr marL="0" indent="0" algn="just">
              <a:lnSpc>
                <a:spcPct val="110000"/>
              </a:lnSpc>
              <a:spcBef>
                <a:spcPts val="1800"/>
              </a:spcBef>
              <a:spcAft>
                <a:spcPts val="1800"/>
              </a:spcAft>
              <a:buClr>
                <a:srgbClr val="C00000"/>
              </a:buClr>
              <a:buSzPct val="80000"/>
              <a:buNone/>
              <a:defRPr/>
            </a:pPr>
            <a:r>
              <a:rPr lang="pt-PT" sz="2400" dirty="0" smtClean="0">
                <a:solidFill>
                  <a:schemeClr val="bg2">
                    <a:lumMod val="25000"/>
                  </a:schemeClr>
                </a:solidFill>
              </a:rPr>
              <a:t>Um espaço para </a:t>
            </a:r>
            <a:r>
              <a:rPr lang="pt-PT" sz="3200" b="1" dirty="0">
                <a:solidFill>
                  <a:schemeClr val="bg2">
                    <a:lumMod val="25000"/>
                  </a:schemeClr>
                </a:solidFill>
              </a:rPr>
              <a:t>aprender</a:t>
            </a:r>
          </a:p>
          <a:p>
            <a:pPr marL="0" indent="0" algn="just">
              <a:lnSpc>
                <a:spcPct val="110000"/>
              </a:lnSpc>
              <a:spcBef>
                <a:spcPts val="1800"/>
              </a:spcBef>
              <a:spcAft>
                <a:spcPts val="1800"/>
              </a:spcAft>
              <a:buClr>
                <a:srgbClr val="C00000"/>
              </a:buClr>
              <a:buSzPct val="80000"/>
              <a:buNone/>
              <a:defRPr/>
            </a:pPr>
            <a:endParaRPr lang="pt-PT" sz="1400" dirty="0" smtClean="0">
              <a:solidFill>
                <a:schemeClr val="bg2">
                  <a:lumMod val="25000"/>
                </a:schemeClr>
              </a:solidFill>
            </a:endParaRPr>
          </a:p>
          <a:p>
            <a:pPr marL="0" indent="0" algn="just">
              <a:lnSpc>
                <a:spcPct val="110000"/>
              </a:lnSpc>
              <a:spcBef>
                <a:spcPts val="1800"/>
              </a:spcBef>
              <a:spcAft>
                <a:spcPts val="1800"/>
              </a:spcAft>
              <a:buClr>
                <a:srgbClr val="C00000"/>
              </a:buClr>
              <a:buSzPct val="80000"/>
              <a:buNone/>
              <a:defRPr/>
            </a:pPr>
            <a:r>
              <a:rPr lang="pt-PT" sz="2400" dirty="0" smtClean="0">
                <a:solidFill>
                  <a:schemeClr val="bg2">
                    <a:lumMod val="25000"/>
                  </a:schemeClr>
                </a:solidFill>
              </a:rPr>
              <a:t>Mas também um </a:t>
            </a:r>
            <a:r>
              <a:rPr lang="pt-PT" sz="2400" dirty="0">
                <a:solidFill>
                  <a:schemeClr val="bg2">
                    <a:lumMod val="25000"/>
                  </a:schemeClr>
                </a:solidFill>
              </a:rPr>
              <a:t>espaço que abre </a:t>
            </a:r>
            <a:r>
              <a:rPr lang="pt-PT" sz="3200" b="1" dirty="0">
                <a:solidFill>
                  <a:schemeClr val="bg2">
                    <a:lumMod val="25000"/>
                  </a:schemeClr>
                </a:solidFill>
              </a:rPr>
              <a:t>portas</a:t>
            </a:r>
            <a:r>
              <a:rPr lang="pt-PT" sz="2400" dirty="0">
                <a:solidFill>
                  <a:schemeClr val="bg2">
                    <a:lumMod val="25000"/>
                  </a:schemeClr>
                </a:solidFill>
              </a:rPr>
              <a:t> para o mundo e para o sonho</a:t>
            </a:r>
            <a:r>
              <a:rPr lang="pt-PT" sz="2400" dirty="0" smtClean="0">
                <a:solidFill>
                  <a:schemeClr val="bg2">
                    <a:lumMod val="25000"/>
                  </a:schemeClr>
                </a:solidFill>
              </a:rPr>
              <a:t>…</a:t>
            </a:r>
            <a:endParaRPr lang="pt-PT" sz="2200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0353" y="941732"/>
            <a:ext cx="4602553" cy="5352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046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213" y="0"/>
            <a:ext cx="8992379" cy="6864691"/>
          </a:xfrm>
          <a:prstGeom prst="rect">
            <a:avLst/>
          </a:prstGeom>
        </p:spPr>
      </p:pic>
      <p:sp>
        <p:nvSpPr>
          <p:cNvPr id="13" name="Retângulo 12"/>
          <p:cNvSpPr/>
          <p:nvPr/>
        </p:nvSpPr>
        <p:spPr>
          <a:xfrm>
            <a:off x="442913" y="18093"/>
            <a:ext cx="7813189" cy="6718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pt-PT" sz="2800" b="1" dirty="0" smtClean="0"/>
              <a:t>O que posso fazer na biblioteca?</a:t>
            </a:r>
            <a:endParaRPr lang="pt-PT" sz="2800" b="1" dirty="0"/>
          </a:p>
        </p:txBody>
      </p:sp>
      <p:sp>
        <p:nvSpPr>
          <p:cNvPr id="18" name="Marcador de Posição de Conteúdo 2"/>
          <p:cNvSpPr>
            <a:spLocks noGrp="1"/>
          </p:cNvSpPr>
          <p:nvPr>
            <p:ph idx="1"/>
          </p:nvPr>
        </p:nvSpPr>
        <p:spPr>
          <a:xfrm>
            <a:off x="216698" y="898357"/>
            <a:ext cx="2949644" cy="5614737"/>
          </a:xfrm>
        </p:spPr>
        <p:txBody>
          <a:bodyPr rtlCol="0">
            <a:normAutofit fontScale="85000" lnSpcReduction="10000"/>
          </a:bodyPr>
          <a:lstStyle/>
          <a:p>
            <a:pPr marL="355600" indent="-177800" algn="just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SzPct val="80000"/>
              <a:buFont typeface="Wingdings" panose="05000000000000000000" pitchFamily="2" charset="2"/>
              <a:buChar char="§"/>
              <a:defRPr/>
            </a:pPr>
            <a:r>
              <a:rPr lang="pt-PT" sz="2200" dirty="0"/>
              <a:t>Aprender</a:t>
            </a:r>
          </a:p>
          <a:p>
            <a:pPr marL="355600" indent="-177800" algn="just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SzPct val="80000"/>
              <a:buFont typeface="Wingdings" panose="05000000000000000000" pitchFamily="2" charset="2"/>
              <a:buChar char="§"/>
              <a:defRPr/>
            </a:pPr>
            <a:r>
              <a:rPr lang="pt-PT" sz="2200" dirty="0" smtClean="0"/>
              <a:t>Ler</a:t>
            </a:r>
          </a:p>
          <a:p>
            <a:pPr marL="355600" indent="-177800" algn="just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SzPct val="80000"/>
              <a:buFont typeface="Wingdings" panose="05000000000000000000" pitchFamily="2" charset="2"/>
              <a:buChar char="§"/>
              <a:defRPr/>
            </a:pPr>
            <a:r>
              <a:rPr lang="pt-PT" sz="2200" dirty="0" smtClean="0"/>
              <a:t>Conhecer</a:t>
            </a:r>
          </a:p>
          <a:p>
            <a:pPr marL="355600" indent="-177800" algn="just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SzPct val="80000"/>
              <a:buFont typeface="Wingdings" panose="05000000000000000000" pitchFamily="2" charset="2"/>
              <a:buChar char="§"/>
              <a:defRPr/>
            </a:pPr>
            <a:r>
              <a:rPr lang="pt-PT" sz="2200" dirty="0" smtClean="0"/>
              <a:t>Estudar</a:t>
            </a:r>
          </a:p>
          <a:p>
            <a:pPr marL="355600" indent="-177800" algn="just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SzPct val="80000"/>
              <a:buFont typeface="Wingdings" panose="05000000000000000000" pitchFamily="2" charset="2"/>
              <a:buChar char="§"/>
              <a:defRPr/>
            </a:pPr>
            <a:r>
              <a:rPr lang="pt-PT" sz="2200" dirty="0" smtClean="0"/>
              <a:t>Criar</a:t>
            </a:r>
          </a:p>
          <a:p>
            <a:pPr marL="355600" indent="-177800" algn="just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SzPct val="80000"/>
              <a:buFont typeface="Wingdings" panose="05000000000000000000" pitchFamily="2" charset="2"/>
              <a:buChar char="§"/>
              <a:defRPr/>
            </a:pPr>
            <a:r>
              <a:rPr lang="pt-PT" sz="2200" dirty="0" smtClean="0"/>
              <a:t>Visionar</a:t>
            </a:r>
          </a:p>
          <a:p>
            <a:pPr marL="355600" indent="-177800" algn="just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SzPct val="80000"/>
              <a:buFont typeface="Wingdings" panose="05000000000000000000" pitchFamily="2" charset="2"/>
              <a:buChar char="§"/>
              <a:defRPr/>
            </a:pPr>
            <a:r>
              <a:rPr lang="pt-PT" sz="2200" dirty="0" smtClean="0"/>
              <a:t>Fazer trabalhos</a:t>
            </a:r>
          </a:p>
          <a:p>
            <a:pPr marL="355600" indent="-177800" algn="just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SzPct val="80000"/>
              <a:buFont typeface="Wingdings" panose="05000000000000000000" pitchFamily="2" charset="2"/>
              <a:buChar char="§"/>
              <a:defRPr/>
            </a:pPr>
            <a:r>
              <a:rPr lang="pt-PT" sz="2200" dirty="0" smtClean="0"/>
              <a:t>Jogar</a:t>
            </a:r>
          </a:p>
          <a:p>
            <a:pPr marL="355600" indent="-177800" algn="just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SzPct val="80000"/>
              <a:buFont typeface="Wingdings" panose="05000000000000000000" pitchFamily="2" charset="2"/>
              <a:buChar char="§"/>
              <a:defRPr/>
            </a:pPr>
            <a:r>
              <a:rPr lang="pt-PT" sz="2200" dirty="0" smtClean="0"/>
              <a:t>Ouvir/ escutar</a:t>
            </a:r>
          </a:p>
          <a:p>
            <a:pPr marL="355600" indent="-177800" algn="just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SzPct val="80000"/>
              <a:buFont typeface="Wingdings" panose="05000000000000000000" pitchFamily="2" charset="2"/>
              <a:buChar char="§"/>
              <a:defRPr/>
            </a:pPr>
            <a:r>
              <a:rPr lang="pt-PT" sz="2200" dirty="0" smtClean="0"/>
              <a:t>Navegar </a:t>
            </a:r>
            <a:r>
              <a:rPr lang="pt-PT" sz="2200" dirty="0"/>
              <a:t>na </a:t>
            </a:r>
            <a:r>
              <a:rPr lang="pt-PT" sz="2200" dirty="0" smtClean="0"/>
              <a:t>Internet</a:t>
            </a:r>
          </a:p>
          <a:p>
            <a:pPr marL="355600" indent="-177800" algn="just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SzPct val="80000"/>
              <a:buFont typeface="Wingdings" panose="05000000000000000000" pitchFamily="2" charset="2"/>
              <a:buChar char="§"/>
              <a:defRPr/>
            </a:pPr>
            <a:r>
              <a:rPr lang="pt-PT" sz="2200" dirty="0" smtClean="0"/>
              <a:t>Requisitar documentos para leitura domiciliária</a:t>
            </a:r>
          </a:p>
          <a:p>
            <a:pPr marL="355600" indent="-177800" algn="just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SzPct val="80000"/>
              <a:buFont typeface="Wingdings" panose="05000000000000000000" pitchFamily="2" charset="2"/>
              <a:buChar char="§"/>
              <a:defRPr/>
            </a:pPr>
            <a:r>
              <a:rPr lang="pt-PT" sz="2200" dirty="0" smtClean="0"/>
              <a:t>…</a:t>
            </a:r>
            <a:endParaRPr lang="pt-PT" sz="2200" dirty="0"/>
          </a:p>
          <a:p>
            <a:pPr marL="355600" indent="-177800" algn="just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SzPct val="80000"/>
              <a:buFont typeface="Wingdings" panose="05000000000000000000" pitchFamily="2" charset="2"/>
              <a:buChar char="§"/>
              <a:defRPr/>
            </a:pPr>
            <a:endParaRPr lang="pt-PT" sz="2200" dirty="0" smtClean="0"/>
          </a:p>
          <a:p>
            <a:pPr marL="177800" indent="0" algn="just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SzPct val="80000"/>
              <a:buNone/>
              <a:defRPr/>
            </a:pPr>
            <a:endParaRPr lang="pt-PT" sz="2200" dirty="0"/>
          </a:p>
        </p:txBody>
      </p:sp>
      <p:grpSp>
        <p:nvGrpSpPr>
          <p:cNvPr id="21" name="Grupo 20"/>
          <p:cNvGrpSpPr/>
          <p:nvPr/>
        </p:nvGrpSpPr>
        <p:grpSpPr>
          <a:xfrm>
            <a:off x="3134246" y="1320428"/>
            <a:ext cx="5121858" cy="4464699"/>
            <a:chOff x="3134246" y="1068640"/>
            <a:chExt cx="5121858" cy="4464699"/>
          </a:xfrm>
        </p:grpSpPr>
        <p:pic>
          <p:nvPicPr>
            <p:cNvPr id="11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301" t="35618" r="9910"/>
            <a:stretch/>
          </p:blipFill>
          <p:spPr bwMode="auto">
            <a:xfrm>
              <a:off x="3139159" y="1083165"/>
              <a:ext cx="1696279" cy="14346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" name="Imagem 1"/>
            <p:cNvPicPr>
              <a:picLocks noChangeAspect="1"/>
            </p:cNvPicPr>
            <p:nvPr/>
          </p:nvPicPr>
          <p:blipFill rotWithShape="1">
            <a:blip r:embed="rId4"/>
            <a:srcRect l="38496" t="22223" r="7615" b="15766"/>
            <a:stretch/>
          </p:blipFill>
          <p:spPr>
            <a:xfrm>
              <a:off x="3134246" y="2643925"/>
              <a:ext cx="1696279" cy="1462610"/>
            </a:xfrm>
            <a:prstGeom prst="rect">
              <a:avLst/>
            </a:prstGeom>
          </p:spPr>
        </p:pic>
        <p:pic>
          <p:nvPicPr>
            <p:cNvPr id="12" name="Imagem 11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680" t="4220" r="31799" b="39514"/>
            <a:stretch/>
          </p:blipFill>
          <p:spPr>
            <a:xfrm>
              <a:off x="6750368" y="2703443"/>
              <a:ext cx="1505736" cy="1379559"/>
            </a:xfrm>
            <a:prstGeom prst="rect">
              <a:avLst/>
            </a:prstGeom>
          </p:spPr>
        </p:pic>
        <p:pic>
          <p:nvPicPr>
            <p:cNvPr id="14" name="Imagem 13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469" t="33141" r="20306" b="-1"/>
            <a:stretch/>
          </p:blipFill>
          <p:spPr>
            <a:xfrm>
              <a:off x="3134246" y="4187993"/>
              <a:ext cx="1696279" cy="1345346"/>
            </a:xfrm>
            <a:prstGeom prst="rect">
              <a:avLst/>
            </a:prstGeom>
          </p:spPr>
        </p:pic>
        <p:pic>
          <p:nvPicPr>
            <p:cNvPr id="3" name="Imagem 2"/>
            <p:cNvPicPr>
              <a:picLocks noChangeAspect="1"/>
            </p:cNvPicPr>
            <p:nvPr/>
          </p:nvPicPr>
          <p:blipFill rotWithShape="1">
            <a:blip r:embed="rId8"/>
            <a:srcRect l="10242" r="7596"/>
            <a:stretch/>
          </p:blipFill>
          <p:spPr>
            <a:xfrm>
              <a:off x="4952299" y="1068640"/>
              <a:ext cx="1666265" cy="1463731"/>
            </a:xfrm>
            <a:prstGeom prst="rect">
              <a:avLst/>
            </a:prstGeom>
          </p:spPr>
        </p:pic>
        <p:pic>
          <p:nvPicPr>
            <p:cNvPr id="15" name="Imagem 14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864" t="10952" r="10259" b="9432"/>
            <a:stretch/>
          </p:blipFill>
          <p:spPr>
            <a:xfrm>
              <a:off x="4952300" y="2652965"/>
              <a:ext cx="1666265" cy="1444531"/>
            </a:xfrm>
            <a:prstGeom prst="rect">
              <a:avLst/>
            </a:prstGeom>
          </p:spPr>
        </p:pic>
        <p:pic>
          <p:nvPicPr>
            <p:cNvPr id="6" name="Imagem 5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174" t="9855" r="29419" b="25024"/>
            <a:stretch/>
          </p:blipFill>
          <p:spPr>
            <a:xfrm>
              <a:off x="6746694" y="4231373"/>
              <a:ext cx="1509409" cy="1262210"/>
            </a:xfrm>
            <a:prstGeom prst="rect">
              <a:avLst/>
            </a:prstGeom>
          </p:spPr>
        </p:pic>
        <p:pic>
          <p:nvPicPr>
            <p:cNvPr id="17" name="Imagem 16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377" t="15845" r="19565" b="39160"/>
            <a:stretch/>
          </p:blipFill>
          <p:spPr>
            <a:xfrm>
              <a:off x="4952299" y="4196870"/>
              <a:ext cx="1666265" cy="1336469"/>
            </a:xfrm>
            <a:prstGeom prst="rect">
              <a:avLst/>
            </a:prstGeom>
          </p:spPr>
        </p:pic>
        <p:pic>
          <p:nvPicPr>
            <p:cNvPr id="20" name="Imagem 19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t="1827" r="25752"/>
            <a:stretch/>
          </p:blipFill>
          <p:spPr>
            <a:xfrm>
              <a:off x="6735425" y="1073426"/>
              <a:ext cx="1494175" cy="148172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62322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621" y="-5542"/>
            <a:ext cx="8992379" cy="6864691"/>
          </a:xfrm>
          <a:prstGeom prst="rect">
            <a:avLst/>
          </a:prstGeom>
        </p:spPr>
      </p:pic>
      <p:sp>
        <p:nvSpPr>
          <p:cNvPr id="13" name="Retângulo 12"/>
          <p:cNvSpPr/>
          <p:nvPr/>
        </p:nvSpPr>
        <p:spPr>
          <a:xfrm>
            <a:off x="442913" y="18093"/>
            <a:ext cx="8038769" cy="6718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pt-PT" sz="2800" b="1" dirty="0" smtClean="0"/>
              <a:t>Como encontrar um documento na biblioteca?</a:t>
            </a:r>
            <a:endParaRPr lang="pt-PT" sz="2800" b="1" dirty="0"/>
          </a:p>
        </p:txBody>
      </p:sp>
      <p:pic>
        <p:nvPicPr>
          <p:cNvPr id="9" name="Marcador de Posição de Conteúdo 8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284" t="16984" r="548" b="16883"/>
          <a:stretch/>
        </p:blipFill>
        <p:spPr>
          <a:xfrm>
            <a:off x="1257875" y="1438836"/>
            <a:ext cx="6408843" cy="4285912"/>
          </a:xfrm>
          <a:ln w="57150">
            <a:solidFill>
              <a:srgbClr val="BC0E34"/>
            </a:solidFill>
          </a:ln>
        </p:spPr>
      </p:pic>
    </p:spTree>
    <p:extLst>
      <p:ext uri="{BB962C8B-B14F-4D97-AF65-F5344CB8AC3E}">
        <p14:creationId xmlns:p14="http://schemas.microsoft.com/office/powerpoint/2010/main" val="3168217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621" y="-19391"/>
            <a:ext cx="8992379" cy="6864691"/>
          </a:xfrm>
          <a:prstGeom prst="rect">
            <a:avLst/>
          </a:prstGeom>
        </p:spPr>
      </p:pic>
      <p:sp>
        <p:nvSpPr>
          <p:cNvPr id="13" name="Retângulo 12"/>
          <p:cNvSpPr/>
          <p:nvPr/>
        </p:nvSpPr>
        <p:spPr>
          <a:xfrm>
            <a:off x="442913" y="18093"/>
            <a:ext cx="8038769" cy="6718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pt-PT" sz="2800" b="1" dirty="0" smtClean="0"/>
              <a:t>A organização dos documentos</a:t>
            </a:r>
            <a:endParaRPr lang="pt-PT" sz="2800" b="1" dirty="0"/>
          </a:p>
        </p:txBody>
      </p:sp>
      <p:sp>
        <p:nvSpPr>
          <p:cNvPr id="18" name="Marcador de Posição de Conteúdo 2"/>
          <p:cNvSpPr>
            <a:spLocks noGrp="1"/>
          </p:cNvSpPr>
          <p:nvPr>
            <p:ph idx="1"/>
          </p:nvPr>
        </p:nvSpPr>
        <p:spPr>
          <a:xfrm>
            <a:off x="442913" y="1364973"/>
            <a:ext cx="7886700" cy="2981739"/>
          </a:xfrm>
        </p:spPr>
        <p:txBody>
          <a:bodyPr rtlCol="0">
            <a:normAutofit/>
          </a:bodyPr>
          <a:lstStyle/>
          <a:p>
            <a:pPr marL="177800" indent="0" algn="just">
              <a:lnSpc>
                <a:spcPct val="110000"/>
              </a:lnSpc>
              <a:spcBef>
                <a:spcPts val="1800"/>
              </a:spcBef>
              <a:spcAft>
                <a:spcPts val="1800"/>
              </a:spcAft>
              <a:buClr>
                <a:srgbClr val="C00000"/>
              </a:buClr>
              <a:buSzPct val="80000"/>
              <a:buNone/>
              <a:defRPr/>
            </a:pPr>
            <a:r>
              <a:rPr lang="pt-PT" sz="2400" dirty="0" smtClean="0"/>
              <a:t>Os documentos estão organizados/arrumados  </a:t>
            </a:r>
            <a:r>
              <a:rPr lang="pt-PT" sz="2400" dirty="0"/>
              <a:t>por</a:t>
            </a:r>
            <a:endParaRPr lang="pt-PT" sz="2400" dirty="0" smtClean="0"/>
          </a:p>
          <a:p>
            <a:pPr marL="715963" indent="0" algn="just">
              <a:lnSpc>
                <a:spcPct val="110000"/>
              </a:lnSpc>
              <a:spcBef>
                <a:spcPts val="1800"/>
              </a:spcBef>
              <a:spcAft>
                <a:spcPts val="1800"/>
              </a:spcAft>
              <a:buClr>
                <a:srgbClr val="C00000"/>
              </a:buClr>
              <a:buSzPct val="80000"/>
              <a:buNone/>
              <a:defRPr/>
            </a:pPr>
            <a:r>
              <a:rPr lang="pt-PT" sz="2400" dirty="0" smtClean="0"/>
              <a:t>1.º </a:t>
            </a:r>
            <a:r>
              <a:rPr lang="pt-PT" sz="2400" b="1" dirty="0" smtClean="0">
                <a:solidFill>
                  <a:srgbClr val="BC0E34"/>
                </a:solidFill>
              </a:rPr>
              <a:t>Tipo de documento </a:t>
            </a:r>
            <a:r>
              <a:rPr lang="pt-PT" sz="2400" dirty="0" smtClean="0"/>
              <a:t>(livros, DVD, revistas,…)</a:t>
            </a:r>
          </a:p>
          <a:p>
            <a:pPr marL="715962" indent="0" algn="just">
              <a:lnSpc>
                <a:spcPct val="110000"/>
              </a:lnSpc>
              <a:spcBef>
                <a:spcPts val="1800"/>
              </a:spcBef>
              <a:spcAft>
                <a:spcPts val="1800"/>
              </a:spcAft>
              <a:buClr>
                <a:srgbClr val="C00000"/>
              </a:buClr>
              <a:buSzPct val="80000"/>
              <a:buNone/>
              <a:defRPr/>
            </a:pPr>
            <a:r>
              <a:rPr lang="pt-PT" sz="2400" dirty="0" smtClean="0"/>
              <a:t>2.º </a:t>
            </a:r>
            <a:r>
              <a:rPr lang="pt-PT" sz="2400" b="1" dirty="0" smtClean="0">
                <a:solidFill>
                  <a:srgbClr val="BC0E34"/>
                </a:solidFill>
              </a:rPr>
              <a:t>Assunto</a:t>
            </a:r>
            <a:r>
              <a:rPr lang="pt-PT" sz="2400" dirty="0" smtClean="0"/>
              <a:t> (Ciências, História, Artes,…)</a:t>
            </a:r>
            <a:endParaRPr lang="pt-PT" sz="2400" dirty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5593" y="3701408"/>
            <a:ext cx="4235450" cy="2640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7766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621" y="-6139"/>
            <a:ext cx="8992379" cy="6864691"/>
          </a:xfrm>
          <a:prstGeom prst="rect">
            <a:avLst/>
          </a:prstGeom>
        </p:spPr>
      </p:pic>
      <p:sp>
        <p:nvSpPr>
          <p:cNvPr id="13" name="Retângulo 12"/>
          <p:cNvSpPr/>
          <p:nvPr/>
        </p:nvSpPr>
        <p:spPr>
          <a:xfrm>
            <a:off x="442913" y="18093"/>
            <a:ext cx="8038769" cy="6718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pt-PT" sz="2800" b="1" dirty="0" smtClean="0"/>
              <a:t>Organização: </a:t>
            </a:r>
            <a:r>
              <a:rPr lang="pt-PT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tipo de documento</a:t>
            </a:r>
            <a:endParaRPr lang="pt-PT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Marcador de Posição de Conteúdo 2"/>
          <p:cNvSpPr>
            <a:spLocks noGrp="1"/>
          </p:cNvSpPr>
          <p:nvPr>
            <p:ph idx="1"/>
          </p:nvPr>
        </p:nvSpPr>
        <p:spPr>
          <a:xfrm>
            <a:off x="442913" y="993912"/>
            <a:ext cx="7886700" cy="5201039"/>
          </a:xfrm>
        </p:spPr>
        <p:txBody>
          <a:bodyPr rtlCol="0">
            <a:normAutofit/>
          </a:bodyPr>
          <a:lstStyle/>
          <a:p>
            <a:pPr marL="177800" indent="0" algn="just">
              <a:lnSpc>
                <a:spcPct val="110000"/>
              </a:lnSpc>
              <a:spcBef>
                <a:spcPts val="600"/>
              </a:spcBef>
              <a:buClr>
                <a:srgbClr val="C00000"/>
              </a:buClr>
              <a:buSzPct val="80000"/>
              <a:buNone/>
              <a:defRPr/>
            </a:pPr>
            <a:endParaRPr lang="pt-PT" sz="1000" dirty="0" smtClean="0"/>
          </a:p>
          <a:p>
            <a:pPr marL="177800" indent="0" algn="just">
              <a:lnSpc>
                <a:spcPct val="110000"/>
              </a:lnSpc>
              <a:spcBef>
                <a:spcPts val="600"/>
              </a:spcBef>
              <a:buClr>
                <a:srgbClr val="C00000"/>
              </a:buClr>
              <a:buSzPct val="80000"/>
              <a:buNone/>
              <a:defRPr/>
            </a:pPr>
            <a:endParaRPr lang="pt-PT" sz="1000" dirty="0"/>
          </a:p>
          <a:p>
            <a:pPr marL="355600" indent="-177800" algn="just">
              <a:lnSpc>
                <a:spcPct val="110000"/>
              </a:lnSpc>
              <a:spcBef>
                <a:spcPts val="1200"/>
              </a:spcBef>
              <a:spcAft>
                <a:spcPts val="1200"/>
              </a:spcAft>
              <a:buClr>
                <a:srgbClr val="C00000"/>
              </a:buClr>
              <a:buSzPct val="80000"/>
              <a:buFont typeface="Wingdings" panose="05000000000000000000" pitchFamily="2" charset="2"/>
              <a:buChar char="§"/>
              <a:defRPr/>
            </a:pPr>
            <a:r>
              <a:rPr lang="pt-PT" sz="2400" dirty="0" smtClean="0"/>
              <a:t>Livros</a:t>
            </a:r>
          </a:p>
          <a:p>
            <a:pPr marL="355600" indent="-177800" algn="just">
              <a:lnSpc>
                <a:spcPct val="110000"/>
              </a:lnSpc>
              <a:spcBef>
                <a:spcPts val="1200"/>
              </a:spcBef>
              <a:spcAft>
                <a:spcPts val="1200"/>
              </a:spcAft>
              <a:buClr>
                <a:srgbClr val="C00000"/>
              </a:buClr>
              <a:buSzPct val="80000"/>
              <a:buFont typeface="Wingdings" panose="05000000000000000000" pitchFamily="2" charset="2"/>
              <a:buChar char="§"/>
              <a:defRPr/>
            </a:pPr>
            <a:r>
              <a:rPr lang="pt-PT" sz="2400" dirty="0" smtClean="0"/>
              <a:t>DVD</a:t>
            </a:r>
          </a:p>
          <a:p>
            <a:pPr marL="355600" indent="-177800" algn="just">
              <a:lnSpc>
                <a:spcPct val="110000"/>
              </a:lnSpc>
              <a:spcBef>
                <a:spcPts val="1200"/>
              </a:spcBef>
              <a:spcAft>
                <a:spcPts val="1200"/>
              </a:spcAft>
              <a:buClr>
                <a:srgbClr val="C00000"/>
              </a:buClr>
              <a:buSzPct val="80000"/>
              <a:buFont typeface="Wingdings" panose="05000000000000000000" pitchFamily="2" charset="2"/>
              <a:buChar char="§"/>
              <a:defRPr/>
            </a:pPr>
            <a:r>
              <a:rPr lang="pt-PT" sz="2400" dirty="0" smtClean="0"/>
              <a:t>Jornais</a:t>
            </a:r>
          </a:p>
          <a:p>
            <a:pPr marL="355600" indent="-177800" algn="just">
              <a:lnSpc>
                <a:spcPct val="110000"/>
              </a:lnSpc>
              <a:spcBef>
                <a:spcPts val="1200"/>
              </a:spcBef>
              <a:spcAft>
                <a:spcPts val="1200"/>
              </a:spcAft>
              <a:buClr>
                <a:srgbClr val="C00000"/>
              </a:buClr>
              <a:buSzPct val="80000"/>
              <a:buFont typeface="Wingdings" panose="05000000000000000000" pitchFamily="2" charset="2"/>
              <a:buChar char="§"/>
              <a:defRPr/>
            </a:pPr>
            <a:r>
              <a:rPr lang="pt-PT" sz="2400" dirty="0" smtClean="0"/>
              <a:t>Revistas</a:t>
            </a:r>
          </a:p>
          <a:p>
            <a:pPr marL="355600" indent="-177800" algn="just">
              <a:lnSpc>
                <a:spcPct val="110000"/>
              </a:lnSpc>
              <a:spcBef>
                <a:spcPts val="1200"/>
              </a:spcBef>
              <a:spcAft>
                <a:spcPts val="1200"/>
              </a:spcAft>
              <a:buClr>
                <a:srgbClr val="C00000"/>
              </a:buClr>
              <a:buSzPct val="80000"/>
              <a:buFont typeface="Wingdings" panose="05000000000000000000" pitchFamily="2" charset="2"/>
              <a:buChar char="§"/>
              <a:defRPr/>
            </a:pPr>
            <a:r>
              <a:rPr lang="pt-PT" sz="2400" dirty="0" err="1" smtClean="0"/>
              <a:t>CDRom</a:t>
            </a:r>
            <a:endParaRPr lang="pt-PT" sz="2400" dirty="0" smtClean="0"/>
          </a:p>
          <a:p>
            <a:pPr marL="355600" indent="-177800" algn="just">
              <a:lnSpc>
                <a:spcPct val="110000"/>
              </a:lnSpc>
              <a:spcBef>
                <a:spcPts val="1200"/>
              </a:spcBef>
              <a:spcAft>
                <a:spcPts val="1200"/>
              </a:spcAft>
              <a:buClr>
                <a:srgbClr val="C00000"/>
              </a:buClr>
              <a:buSzPct val="80000"/>
              <a:buFont typeface="Wingdings" panose="05000000000000000000" pitchFamily="2" charset="2"/>
              <a:buChar char="§"/>
              <a:defRPr/>
            </a:pPr>
            <a:r>
              <a:rPr lang="pt-PT" sz="2400" dirty="0" smtClean="0"/>
              <a:t>Banda Desenhada</a:t>
            </a:r>
            <a:endParaRPr lang="pt-PT" sz="2400" dirty="0"/>
          </a:p>
          <a:p>
            <a:pPr marL="355600" indent="-177800" algn="just">
              <a:lnSpc>
                <a:spcPct val="110000"/>
              </a:lnSpc>
              <a:spcBef>
                <a:spcPts val="1800"/>
              </a:spcBef>
              <a:spcAft>
                <a:spcPts val="1800"/>
              </a:spcAft>
              <a:buClr>
                <a:srgbClr val="C00000"/>
              </a:buClr>
              <a:buSzPct val="80000"/>
              <a:buFont typeface="Wingdings" panose="05000000000000000000" pitchFamily="2" charset="2"/>
              <a:buChar char="§"/>
              <a:defRPr/>
            </a:pPr>
            <a:endParaRPr lang="pt-PT" sz="2200" dirty="0"/>
          </a:p>
        </p:txBody>
      </p:sp>
      <p:grpSp>
        <p:nvGrpSpPr>
          <p:cNvPr id="14" name="Grupo 13"/>
          <p:cNvGrpSpPr/>
          <p:nvPr/>
        </p:nvGrpSpPr>
        <p:grpSpPr>
          <a:xfrm>
            <a:off x="2684090" y="1685285"/>
            <a:ext cx="3075023" cy="2165095"/>
            <a:chOff x="2684090" y="1685285"/>
            <a:chExt cx="3075023" cy="2165095"/>
          </a:xfrm>
        </p:grpSpPr>
        <p:pic>
          <p:nvPicPr>
            <p:cNvPr id="6" name="Imagem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10984" y="1685285"/>
              <a:ext cx="3048129" cy="1900410"/>
            </a:xfrm>
            <a:prstGeom prst="rect">
              <a:avLst/>
            </a:prstGeom>
          </p:spPr>
        </p:pic>
        <p:sp>
          <p:nvSpPr>
            <p:cNvPr id="8" name="Retângulo 7"/>
            <p:cNvSpPr/>
            <p:nvPr/>
          </p:nvSpPr>
          <p:spPr>
            <a:xfrm>
              <a:off x="2684090" y="3521059"/>
              <a:ext cx="608180" cy="3293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just">
                <a:lnSpc>
                  <a:spcPct val="110000"/>
                </a:lnSpc>
                <a:spcBef>
                  <a:spcPts val="800"/>
                </a:spcBef>
                <a:spcAft>
                  <a:spcPts val="800"/>
                </a:spcAft>
                <a:buClr>
                  <a:srgbClr val="C00000"/>
                </a:buClr>
                <a:buSzPct val="80000"/>
                <a:defRPr/>
              </a:pPr>
              <a:r>
                <a:rPr lang="pt-PT" sz="1400" dirty="0"/>
                <a:t>Livros</a:t>
              </a:r>
            </a:p>
          </p:txBody>
        </p:sp>
      </p:grpSp>
      <p:grpSp>
        <p:nvGrpSpPr>
          <p:cNvPr id="16" name="Grupo 15"/>
          <p:cNvGrpSpPr/>
          <p:nvPr/>
        </p:nvGrpSpPr>
        <p:grpSpPr>
          <a:xfrm>
            <a:off x="5951781" y="1964432"/>
            <a:ext cx="2377832" cy="1765981"/>
            <a:chOff x="5951781" y="1964432"/>
            <a:chExt cx="2377832" cy="1765981"/>
          </a:xfrm>
        </p:grpSpPr>
        <p:pic>
          <p:nvPicPr>
            <p:cNvPr id="10" name="Imagem 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35680" y="1964432"/>
              <a:ext cx="2293933" cy="1490443"/>
            </a:xfrm>
            <a:prstGeom prst="rect">
              <a:avLst/>
            </a:prstGeom>
          </p:spPr>
        </p:pic>
        <p:sp>
          <p:nvSpPr>
            <p:cNvPr id="15" name="Retângulo 14"/>
            <p:cNvSpPr/>
            <p:nvPr/>
          </p:nvSpPr>
          <p:spPr>
            <a:xfrm>
              <a:off x="5951781" y="3412954"/>
              <a:ext cx="775982" cy="31745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just">
                <a:lnSpc>
                  <a:spcPct val="110000"/>
                </a:lnSpc>
                <a:spcBef>
                  <a:spcPts val="800"/>
                </a:spcBef>
                <a:spcAft>
                  <a:spcPts val="800"/>
                </a:spcAft>
                <a:buClr>
                  <a:srgbClr val="C00000"/>
                </a:buClr>
                <a:buSzPct val="80000"/>
                <a:defRPr/>
              </a:pPr>
              <a:r>
                <a:rPr lang="pt-PT" sz="1400" dirty="0" smtClean="0"/>
                <a:t>Revistas</a:t>
              </a:r>
              <a:endParaRPr lang="pt-PT" sz="1400" dirty="0"/>
            </a:p>
          </p:txBody>
        </p:sp>
      </p:grpSp>
      <p:grpSp>
        <p:nvGrpSpPr>
          <p:cNvPr id="17" name="Grupo 16"/>
          <p:cNvGrpSpPr/>
          <p:nvPr/>
        </p:nvGrpSpPr>
        <p:grpSpPr>
          <a:xfrm>
            <a:off x="3644348" y="4122691"/>
            <a:ext cx="1940708" cy="1990674"/>
            <a:chOff x="3644348" y="4122691"/>
            <a:chExt cx="1940708" cy="1990674"/>
          </a:xfrm>
        </p:grpSpPr>
        <p:pic>
          <p:nvPicPr>
            <p:cNvPr id="9" name="Imagem 8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17" r="15948" b="6563"/>
            <a:stretch/>
          </p:blipFill>
          <p:spPr>
            <a:xfrm>
              <a:off x="3721882" y="4122691"/>
              <a:ext cx="1863174" cy="1717191"/>
            </a:xfrm>
            <a:prstGeom prst="rect">
              <a:avLst/>
            </a:prstGeom>
          </p:spPr>
        </p:pic>
        <p:sp>
          <p:nvSpPr>
            <p:cNvPr id="19" name="Retângulo 18"/>
            <p:cNvSpPr/>
            <p:nvPr/>
          </p:nvSpPr>
          <p:spPr>
            <a:xfrm>
              <a:off x="3644348" y="5795906"/>
              <a:ext cx="1502334" cy="31745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just">
                <a:lnSpc>
                  <a:spcPct val="110000"/>
                </a:lnSpc>
                <a:spcBef>
                  <a:spcPts val="800"/>
                </a:spcBef>
                <a:spcAft>
                  <a:spcPts val="800"/>
                </a:spcAft>
                <a:buClr>
                  <a:srgbClr val="C00000"/>
                </a:buClr>
                <a:buSzPct val="80000"/>
                <a:defRPr/>
              </a:pPr>
              <a:r>
                <a:rPr lang="pt-PT" sz="1400" dirty="0" smtClean="0"/>
                <a:t>Banda Desenhada</a:t>
              </a:r>
              <a:endParaRPr lang="pt-PT" sz="1400" dirty="0"/>
            </a:p>
          </p:txBody>
        </p:sp>
      </p:grpSp>
      <p:grpSp>
        <p:nvGrpSpPr>
          <p:cNvPr id="21" name="Grupo 20"/>
          <p:cNvGrpSpPr/>
          <p:nvPr/>
        </p:nvGrpSpPr>
        <p:grpSpPr>
          <a:xfrm>
            <a:off x="5904759" y="4104758"/>
            <a:ext cx="2105151" cy="1996745"/>
            <a:chOff x="5904759" y="4104758"/>
            <a:chExt cx="2105151" cy="1996745"/>
          </a:xfrm>
        </p:grpSpPr>
        <p:pic>
          <p:nvPicPr>
            <p:cNvPr id="11" name="Imagem 10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04759" y="4104758"/>
              <a:ext cx="2105151" cy="1735124"/>
            </a:xfrm>
            <a:prstGeom prst="rect">
              <a:avLst/>
            </a:prstGeom>
          </p:spPr>
        </p:pic>
        <p:sp>
          <p:nvSpPr>
            <p:cNvPr id="20" name="Retângulo 19"/>
            <p:cNvSpPr/>
            <p:nvPr/>
          </p:nvSpPr>
          <p:spPr>
            <a:xfrm>
              <a:off x="5927259" y="5784044"/>
              <a:ext cx="506357" cy="31745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just">
                <a:lnSpc>
                  <a:spcPct val="110000"/>
                </a:lnSpc>
                <a:spcBef>
                  <a:spcPts val="800"/>
                </a:spcBef>
                <a:spcAft>
                  <a:spcPts val="800"/>
                </a:spcAft>
                <a:buClr>
                  <a:srgbClr val="C00000"/>
                </a:buClr>
                <a:buSzPct val="80000"/>
                <a:defRPr/>
              </a:pPr>
              <a:r>
                <a:rPr lang="pt-PT" sz="1400" dirty="0" smtClean="0"/>
                <a:t>DVD</a:t>
              </a:r>
              <a:endParaRPr lang="pt-PT" sz="1400" dirty="0"/>
            </a:p>
          </p:txBody>
        </p:sp>
      </p:grpSp>
    </p:spTree>
    <p:extLst>
      <p:ext uri="{BB962C8B-B14F-4D97-AF65-F5344CB8AC3E}">
        <p14:creationId xmlns:p14="http://schemas.microsoft.com/office/powerpoint/2010/main" val="1469788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621" y="-6139"/>
            <a:ext cx="8992379" cy="6864691"/>
          </a:xfrm>
          <a:prstGeom prst="rect">
            <a:avLst/>
          </a:prstGeom>
        </p:spPr>
      </p:pic>
      <p:sp>
        <p:nvSpPr>
          <p:cNvPr id="13" name="Retângulo 12"/>
          <p:cNvSpPr/>
          <p:nvPr/>
        </p:nvSpPr>
        <p:spPr>
          <a:xfrm>
            <a:off x="442913" y="18093"/>
            <a:ext cx="8038769" cy="6718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pt-PT" sz="2800" b="1" dirty="0" smtClean="0"/>
              <a:t>Organização: </a:t>
            </a:r>
            <a:r>
              <a:rPr lang="pt-PT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assunto</a:t>
            </a:r>
            <a:endParaRPr lang="pt-PT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Marcador de Posição de Conteúdo 2"/>
          <p:cNvSpPr>
            <a:spLocks noGrp="1"/>
          </p:cNvSpPr>
          <p:nvPr>
            <p:ph idx="1"/>
          </p:nvPr>
        </p:nvSpPr>
        <p:spPr>
          <a:xfrm>
            <a:off x="442913" y="846557"/>
            <a:ext cx="7886700" cy="5191782"/>
          </a:xfrm>
        </p:spPr>
        <p:txBody>
          <a:bodyPr rtlCol="0">
            <a:normAutofit/>
          </a:bodyPr>
          <a:lstStyle/>
          <a:p>
            <a:pPr marL="355600" indent="-177800" algn="just">
              <a:lnSpc>
                <a:spcPct val="110000"/>
              </a:lnSpc>
              <a:spcBef>
                <a:spcPts val="1200"/>
              </a:spcBef>
              <a:spcAft>
                <a:spcPts val="1200"/>
              </a:spcAft>
              <a:buClr>
                <a:srgbClr val="C00000"/>
              </a:buClr>
              <a:buSzPct val="80000"/>
              <a:buFont typeface="Wingdings" panose="05000000000000000000" pitchFamily="2" charset="2"/>
              <a:buChar char="§"/>
              <a:defRPr/>
            </a:pPr>
            <a:r>
              <a:rPr lang="pt-PT" sz="2400" dirty="0"/>
              <a:t>Depois de serem agrupados pelo tipo, a maioria dos </a:t>
            </a:r>
            <a:r>
              <a:rPr lang="pt-PT" sz="2400" dirty="0" smtClean="0"/>
              <a:t>documentos, organiza-se </a:t>
            </a:r>
            <a:r>
              <a:rPr lang="pt-PT" sz="2400" dirty="0"/>
              <a:t>a partir do seu assunto </a:t>
            </a:r>
            <a:r>
              <a:rPr lang="pt-PT" sz="2400" dirty="0" smtClean="0"/>
              <a:t>principal, de acordo com a tabela da </a:t>
            </a:r>
            <a:r>
              <a:rPr lang="pt-PT" sz="2400" b="1" dirty="0" smtClean="0">
                <a:solidFill>
                  <a:srgbClr val="BC0E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CDU</a:t>
            </a:r>
            <a:r>
              <a:rPr lang="pt-PT" sz="2400" dirty="0" smtClean="0"/>
              <a:t> (Classificação Decimal Universal)</a:t>
            </a:r>
            <a:endParaRPr lang="pt-PT" sz="2400" dirty="0"/>
          </a:p>
        </p:txBody>
      </p:sp>
      <p:sp>
        <p:nvSpPr>
          <p:cNvPr id="5" name="Marcador de Posição de Conteúdo 3"/>
          <p:cNvSpPr txBox="1">
            <a:spLocks/>
          </p:cNvSpPr>
          <p:nvPr/>
        </p:nvSpPr>
        <p:spPr>
          <a:xfrm>
            <a:off x="2552291" y="2623930"/>
            <a:ext cx="4665935" cy="3257796"/>
          </a:xfrm>
          <a:prstGeom prst="rect">
            <a:avLst/>
          </a:prstGeom>
          <a:solidFill>
            <a:schemeClr val="bg1"/>
          </a:solidFill>
          <a:ln w="38100">
            <a:solidFill>
              <a:srgbClr val="BC0E34"/>
            </a:solidFill>
          </a:ln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200"/>
              </a:spcBef>
              <a:buFont typeface="Arial" charset="0"/>
              <a:buNone/>
            </a:pPr>
            <a:r>
              <a:rPr lang="pt-PT" sz="2400" b="1" dirty="0" smtClean="0"/>
              <a:t>0 – Generalidades. Organização. Publicações</a:t>
            </a:r>
          </a:p>
          <a:p>
            <a:pPr>
              <a:buFont typeface="Arial" charset="0"/>
              <a:buNone/>
            </a:pPr>
            <a:r>
              <a:rPr lang="pt-PT" sz="2400" b="1" dirty="0" smtClean="0"/>
              <a:t>1 – Filosofia</a:t>
            </a:r>
          </a:p>
          <a:p>
            <a:pPr>
              <a:buFont typeface="Arial" charset="0"/>
              <a:buNone/>
            </a:pPr>
            <a:r>
              <a:rPr lang="pt-PT" sz="2400" b="1" dirty="0" smtClean="0"/>
              <a:t>2 – Religião. Teologia</a:t>
            </a:r>
          </a:p>
          <a:p>
            <a:pPr>
              <a:buFont typeface="Arial" charset="0"/>
              <a:buNone/>
            </a:pPr>
            <a:r>
              <a:rPr lang="pt-PT" sz="2400" b="1" dirty="0" smtClean="0"/>
              <a:t>3 – Ciências Sociais </a:t>
            </a:r>
          </a:p>
          <a:p>
            <a:pPr>
              <a:buFont typeface="Arial" charset="0"/>
              <a:buNone/>
            </a:pPr>
            <a:r>
              <a:rPr lang="pt-PT" sz="2400" b="1" dirty="0" smtClean="0"/>
              <a:t>4 –</a:t>
            </a:r>
            <a:r>
              <a:rPr lang="pt-PT" sz="1800" b="1" dirty="0" smtClean="0"/>
              <a:t> </a:t>
            </a:r>
            <a:r>
              <a:rPr lang="pt-PT" sz="1800" b="1" i="1" dirty="0" smtClean="0"/>
              <a:t>(não está atribuída)</a:t>
            </a:r>
          </a:p>
          <a:p>
            <a:pPr>
              <a:buFont typeface="Arial" charset="0"/>
              <a:buNone/>
            </a:pPr>
            <a:r>
              <a:rPr lang="pt-PT" sz="2400" b="1" dirty="0" smtClean="0"/>
              <a:t>5 – Matemática. Ciências Naturais</a:t>
            </a:r>
          </a:p>
          <a:p>
            <a:pPr>
              <a:buFont typeface="Arial" charset="0"/>
              <a:buNone/>
            </a:pPr>
            <a:r>
              <a:rPr lang="pt-PT" sz="2400" b="1" dirty="0" smtClean="0"/>
              <a:t>6 – Ciências Aplicadas. Medicina. Tecnologia</a:t>
            </a:r>
          </a:p>
          <a:p>
            <a:pPr>
              <a:buFont typeface="Arial" charset="0"/>
              <a:buNone/>
            </a:pPr>
            <a:r>
              <a:rPr lang="pt-PT" sz="2400" b="1" dirty="0" smtClean="0"/>
              <a:t>7 – Arte. Desporto</a:t>
            </a:r>
          </a:p>
          <a:p>
            <a:pPr>
              <a:buFont typeface="Arial" charset="0"/>
              <a:buNone/>
            </a:pPr>
            <a:r>
              <a:rPr lang="pt-PT" sz="2400" b="1" dirty="0" smtClean="0"/>
              <a:t>8 – Língua. Linguística. Literatura</a:t>
            </a:r>
          </a:p>
          <a:p>
            <a:pPr>
              <a:buFont typeface="Arial" charset="0"/>
              <a:buNone/>
            </a:pPr>
            <a:r>
              <a:rPr lang="pt-PT" sz="2400" b="1" dirty="0" smtClean="0"/>
              <a:t>9 – Geografia. Biografia. História</a:t>
            </a:r>
          </a:p>
        </p:txBody>
      </p:sp>
      <p:sp>
        <p:nvSpPr>
          <p:cNvPr id="6" name="Marcador de Posição de Conteúdo 2"/>
          <p:cNvSpPr txBox="1">
            <a:spLocks/>
          </p:cNvSpPr>
          <p:nvPr/>
        </p:nvSpPr>
        <p:spPr>
          <a:xfrm>
            <a:off x="442914" y="6038338"/>
            <a:ext cx="8038768" cy="313225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7800" indent="0" algn="just">
              <a:lnSpc>
                <a:spcPct val="110000"/>
              </a:lnSpc>
              <a:spcBef>
                <a:spcPts val="1200"/>
              </a:spcBef>
              <a:spcAft>
                <a:spcPts val="1200"/>
              </a:spcAft>
              <a:buClr>
                <a:srgbClr val="C00000"/>
              </a:buClr>
              <a:buSzPct val="80000"/>
              <a:buNone/>
              <a:defRPr/>
            </a:pPr>
            <a:r>
              <a:rPr lang="pt-PT" sz="1400" dirty="0" smtClean="0"/>
              <a:t>Para saber mais sobre a CDU consulta </a:t>
            </a:r>
            <a:r>
              <a:rPr lang="pt-PT" sz="1400" b="1" dirty="0" smtClean="0"/>
              <a:t>o Aprendiz de Investigador </a:t>
            </a:r>
            <a:r>
              <a:rPr lang="pt-PT" sz="1400" dirty="0" smtClean="0"/>
              <a:t>em </a:t>
            </a:r>
            <a:r>
              <a:rPr lang="pt-PT" sz="1400" dirty="0"/>
              <a:t>http://literaciascantanhede.blogspot.pt/</a:t>
            </a:r>
          </a:p>
        </p:txBody>
      </p:sp>
    </p:spTree>
    <p:extLst>
      <p:ext uri="{BB962C8B-B14F-4D97-AF65-F5344CB8AC3E}">
        <p14:creationId xmlns:p14="http://schemas.microsoft.com/office/powerpoint/2010/main" val="809192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621" y="-29057"/>
            <a:ext cx="8992379" cy="6864691"/>
          </a:xfrm>
          <a:prstGeom prst="rect">
            <a:avLst/>
          </a:prstGeom>
        </p:spPr>
      </p:pic>
      <p:sp>
        <p:nvSpPr>
          <p:cNvPr id="13" name="Retângulo 12"/>
          <p:cNvSpPr/>
          <p:nvPr/>
        </p:nvSpPr>
        <p:spPr>
          <a:xfrm>
            <a:off x="442913" y="18093"/>
            <a:ext cx="803876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pt-PT" sz="2800" b="1" dirty="0"/>
              <a:t>Encontrar na biblioteca: </a:t>
            </a:r>
            <a:r>
              <a:rPr lang="pt-PT" altLang="pt-PT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estantes</a:t>
            </a:r>
            <a:endParaRPr lang="pt-PT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Marcador de Posição de Conteúdo 2"/>
          <p:cNvSpPr>
            <a:spLocks noGrp="1"/>
          </p:cNvSpPr>
          <p:nvPr>
            <p:ph idx="1"/>
          </p:nvPr>
        </p:nvSpPr>
        <p:spPr>
          <a:xfrm>
            <a:off x="442913" y="2082619"/>
            <a:ext cx="3771278" cy="4073208"/>
          </a:xfrm>
        </p:spPr>
        <p:txBody>
          <a:bodyPr rtlCol="0">
            <a:normAutofit/>
          </a:bodyPr>
          <a:lstStyle/>
          <a:p>
            <a:pPr marL="355600" indent="-177800" algn="just">
              <a:lnSpc>
                <a:spcPct val="110000"/>
              </a:lnSpc>
              <a:spcBef>
                <a:spcPts val="1800"/>
              </a:spcBef>
              <a:spcAft>
                <a:spcPts val="1800"/>
              </a:spcAft>
              <a:buClr>
                <a:srgbClr val="C00000"/>
              </a:buClr>
              <a:buSzPct val="80000"/>
              <a:buFont typeface="Wingdings" panose="05000000000000000000" pitchFamily="2" charset="2"/>
              <a:buChar char="§"/>
              <a:defRPr/>
            </a:pPr>
            <a:r>
              <a:rPr lang="pt-PT" sz="2200" dirty="0" smtClean="0"/>
              <a:t>No topo das estantes encontra-se a indicação da classe da CDU</a:t>
            </a:r>
            <a:endParaRPr lang="pt-PT" sz="2200" dirty="0"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54" t="15265" r="1304" b="5314"/>
          <a:stretch/>
        </p:blipFill>
        <p:spPr>
          <a:xfrm>
            <a:off x="4574127" y="1682931"/>
            <a:ext cx="2131473" cy="4492487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15" t="15265" r="17591" b="77768"/>
          <a:stretch/>
        </p:blipFill>
        <p:spPr>
          <a:xfrm>
            <a:off x="6050580" y="1091660"/>
            <a:ext cx="2197101" cy="990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3052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Personalizado 4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AC0039"/>
      </a:hlink>
      <a:folHlink>
        <a:srgbClr val="954F72"/>
      </a:folHlink>
    </a:clrScheme>
    <a:fontScheme name="Tema do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o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ema do Office">
  <a:themeElements>
    <a:clrScheme name="Personalizado 37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C00000"/>
      </a:hlink>
      <a:folHlink>
        <a:srgbClr val="99004C"/>
      </a:folHlink>
    </a:clrScheme>
    <a:fontScheme name="Tema do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o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3723</TotalTime>
  <Words>690</Words>
  <Application>Microsoft Office PowerPoint</Application>
  <PresentationFormat>Apresentação no Ecrã (4:3)</PresentationFormat>
  <Paragraphs>129</Paragraphs>
  <Slides>22</Slides>
  <Notes>1</Notes>
  <HiddenSlides>0</HiddenSlides>
  <MMClips>0</MMClips>
  <ScaleCrop>false</ScaleCrop>
  <HeadingPairs>
    <vt:vector size="6" baseType="variant">
      <vt:variant>
        <vt:lpstr>Tipos de letra usados</vt:lpstr>
      </vt:variant>
      <vt:variant>
        <vt:i4>5</vt:i4>
      </vt:variant>
      <vt:variant>
        <vt:lpstr>Tema</vt:lpstr>
      </vt:variant>
      <vt:variant>
        <vt:i4>2</vt:i4>
      </vt:variant>
      <vt:variant>
        <vt:lpstr>Títulos dos diapositivos</vt:lpstr>
      </vt:variant>
      <vt:variant>
        <vt:i4>22</vt:i4>
      </vt:variant>
    </vt:vector>
  </HeadingPairs>
  <TitlesOfParts>
    <vt:vector size="29" baseType="lpstr">
      <vt:lpstr>Arial</vt:lpstr>
      <vt:lpstr>Calibri</vt:lpstr>
      <vt:lpstr>Calibri Light</vt:lpstr>
      <vt:lpstr>Times New Roman</vt:lpstr>
      <vt:lpstr>Wingdings</vt:lpstr>
      <vt:lpstr>Tema do Office</vt:lpstr>
      <vt:lpstr>1_Tema do Office</vt:lpstr>
      <vt:lpstr>O aprendiz de investigador 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>Hewlett-Packard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Referências bibliográficas</dc:title>
  <dc:creator>Graça</dc:creator>
  <cp:lastModifiedBy>Graça Silva</cp:lastModifiedBy>
  <cp:revision>413</cp:revision>
  <dcterms:created xsi:type="dcterms:W3CDTF">2014-01-18T09:26:29Z</dcterms:created>
  <dcterms:modified xsi:type="dcterms:W3CDTF">2017-02-04T08:22:28Z</dcterms:modified>
</cp:coreProperties>
</file>